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7" r:id="rId2"/>
    <p:sldId id="265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2AD67D-FB38-4B7E-9199-3CF38EF38ABF}" type="slidenum">
              <a:rPr kumimoji="0" lang="en-US" altLang="en-US" sz="1300" smtClean="0"/>
              <a:pPr>
                <a:spcBef>
                  <a:spcPct val="0"/>
                </a:spcBef>
              </a:pPr>
              <a:t>3</a:t>
            </a:fld>
            <a:endParaRPr kumimoji="0" lang="en-US" altLang="en-US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Doctors is plural,</a:t>
            </a:r>
          </a:p>
          <a:p>
            <a:r>
              <a:rPr lang="en-US" altLang="en-US" smtClean="0"/>
              <a:t>Should read left to right if possible</a:t>
            </a:r>
          </a:p>
          <a:p>
            <a:r>
              <a:rPr lang="en-US" altLang="en-US" smtClean="0"/>
              <a:t>Should read top to bottom if possible</a:t>
            </a:r>
          </a:p>
          <a:p>
            <a:r>
              <a:rPr lang="en-US" altLang="en-US" smtClean="0"/>
              <a:t>Cardinality: Patient is treated by Doctor: Many to Many</a:t>
            </a:r>
          </a:p>
          <a:p>
            <a:r>
              <a:rPr lang="en-US" altLang="en-US" smtClean="0"/>
              <a:t>Doctor employees Nurse: One to Many</a:t>
            </a:r>
          </a:p>
        </p:txBody>
      </p:sp>
    </p:spTree>
    <p:extLst>
      <p:ext uri="{BB962C8B-B14F-4D97-AF65-F5344CB8AC3E}">
        <p14:creationId xmlns:p14="http://schemas.microsoft.com/office/powerpoint/2010/main" val="206120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d.uwo.ca/~lreid/cs3319/usingvisio/usingvisio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Relationship Diagrams – SEMANTIC </a:t>
            </a:r>
            <a:r>
              <a:rPr lang="en-US" dirty="0" err="1" smtClean="0"/>
              <a:t>GuideLINES</a:t>
            </a:r>
            <a:r>
              <a:rPr lang="en-US" dirty="0" smtClean="0"/>
              <a:t> – Part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Follow the guidelines and properly label your ER Diagram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117264"/>
            <a:ext cx="73945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General Semantic Guidelines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628859" y="704554"/>
            <a:ext cx="9166058" cy="1905000"/>
          </a:xfrm>
        </p:spPr>
        <p:txBody>
          <a:bodyPr>
            <a:normAutofit fontScale="92500" lnSpcReduction="2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Use either all singular names for the entities or all plural names but not both (preferably singular)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Try to use meaningful names, try to make the relationships read from left to right and from top to bottom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1BAA8BF-2048-4618-88F8-ACBA20B98688}" type="datetime1">
              <a:rPr lang="en-US"/>
              <a:pPr>
                <a:defRPr/>
              </a:pPr>
              <a:t>5/25/2018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C53319</a:t>
            </a:r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AEC0D1E-CAFD-47FB-B563-53C196A9F3A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33596" y="3002250"/>
            <a:ext cx="7010400" cy="2823866"/>
            <a:chOff x="3352800" y="2943225"/>
            <a:chExt cx="7010400" cy="2823866"/>
          </a:xfrm>
        </p:grpSpPr>
        <p:sp>
          <p:nvSpPr>
            <p:cNvPr id="73735" name="Text Box 4"/>
            <p:cNvSpPr txBox="1">
              <a:spLocks noChangeArrowheads="1"/>
            </p:cNvSpPr>
            <p:nvPr/>
          </p:nvSpPr>
          <p:spPr bwMode="auto">
            <a:xfrm>
              <a:off x="3352800" y="3248026"/>
              <a:ext cx="18288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Patient</a:t>
              </a:r>
            </a:p>
          </p:txBody>
        </p:sp>
        <p:grpSp>
          <p:nvGrpSpPr>
            <p:cNvPr id="73736" name="Group 5"/>
            <p:cNvGrpSpPr>
              <a:grpSpLocks/>
            </p:cNvGrpSpPr>
            <p:nvPr/>
          </p:nvGrpSpPr>
          <p:grpSpPr bwMode="auto">
            <a:xfrm>
              <a:off x="5943600" y="2943225"/>
              <a:ext cx="1752600" cy="1219200"/>
              <a:chOff x="2400" y="1824"/>
              <a:chExt cx="912" cy="768"/>
            </a:xfrm>
          </p:grpSpPr>
          <p:sp>
            <p:nvSpPr>
              <p:cNvPr id="73748" name="AutoShape 6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864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9" name="Text Box 7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</a:rPr>
                  <a:t>Treats</a:t>
                </a:r>
              </a:p>
            </p:txBody>
          </p:sp>
        </p:grp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 flipH="1">
              <a:off x="5181600" y="3552825"/>
              <a:ext cx="76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Text Box 9"/>
            <p:cNvSpPr txBox="1">
              <a:spLocks noChangeArrowheads="1"/>
            </p:cNvSpPr>
            <p:nvPr/>
          </p:nvSpPr>
          <p:spPr bwMode="auto">
            <a:xfrm>
              <a:off x="8305800" y="3171826"/>
              <a:ext cx="17526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Doctors</a:t>
              </a:r>
            </a:p>
          </p:txBody>
        </p:sp>
        <p:grpSp>
          <p:nvGrpSpPr>
            <p:cNvPr id="73739" name="Group 13"/>
            <p:cNvGrpSpPr>
              <a:grpSpLocks/>
            </p:cNvGrpSpPr>
            <p:nvPr/>
          </p:nvGrpSpPr>
          <p:grpSpPr bwMode="auto">
            <a:xfrm>
              <a:off x="8229600" y="4086225"/>
              <a:ext cx="2133600" cy="914400"/>
              <a:chOff x="2400" y="1824"/>
              <a:chExt cx="912" cy="768"/>
            </a:xfrm>
          </p:grpSpPr>
          <p:sp>
            <p:nvSpPr>
              <p:cNvPr id="73746" name="AutoShape 14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864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747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112"/>
                <a:ext cx="768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>
                    <a:latin typeface="Times New Roman" panose="02020603050405020304" pitchFamily="18" charset="0"/>
                  </a:rPr>
                  <a:t>Is employee by</a:t>
                </a:r>
              </a:p>
            </p:txBody>
          </p:sp>
        </p:grpSp>
        <p:sp>
          <p:nvSpPr>
            <p:cNvPr id="73740" name="Text Box 16"/>
            <p:cNvSpPr txBox="1">
              <a:spLocks noChangeArrowheads="1"/>
            </p:cNvSpPr>
            <p:nvPr/>
          </p:nvSpPr>
          <p:spPr bwMode="auto">
            <a:xfrm>
              <a:off x="8382000" y="5305426"/>
              <a:ext cx="129540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Nurse</a:t>
              </a:r>
            </a:p>
          </p:txBody>
        </p:sp>
        <p:sp>
          <p:nvSpPr>
            <p:cNvPr id="73741" name="Line 17"/>
            <p:cNvSpPr>
              <a:spLocks noChangeShapeType="1"/>
            </p:cNvSpPr>
            <p:nvPr/>
          </p:nvSpPr>
          <p:spPr bwMode="auto">
            <a:xfrm flipH="1">
              <a:off x="9220200" y="50006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8"/>
            <p:cNvSpPr>
              <a:spLocks noChangeShapeType="1"/>
            </p:cNvSpPr>
            <p:nvPr/>
          </p:nvSpPr>
          <p:spPr bwMode="auto">
            <a:xfrm flipH="1">
              <a:off x="9220200" y="370522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19"/>
            <p:cNvSpPr>
              <a:spLocks noChangeShapeType="1"/>
            </p:cNvSpPr>
            <p:nvPr/>
          </p:nvSpPr>
          <p:spPr bwMode="auto">
            <a:xfrm flipH="1">
              <a:off x="7620000" y="3552825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696" name="Rectangle 20"/>
          <p:cNvSpPr>
            <a:spLocks noChangeArrowheads="1"/>
          </p:cNvSpPr>
          <p:nvPr/>
        </p:nvSpPr>
        <p:spPr bwMode="auto">
          <a:xfrm>
            <a:off x="1714500" y="2436814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QUESTION: What’s wrong with this example?</a:t>
            </a:r>
          </a:p>
        </p:txBody>
      </p:sp>
      <p:sp>
        <p:nvSpPr>
          <p:cNvPr id="71697" name="Rectangle 21"/>
          <p:cNvSpPr>
            <a:spLocks noChangeArrowheads="1"/>
          </p:cNvSpPr>
          <p:nvPr/>
        </p:nvSpPr>
        <p:spPr bwMode="auto">
          <a:xfrm>
            <a:off x="1814763" y="4926658"/>
            <a:ext cx="6148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QUESTION: Label the cardinality on the above diagram: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33596" y="2972724"/>
            <a:ext cx="7010400" cy="2823863"/>
            <a:chOff x="2328696" y="3768719"/>
            <a:chExt cx="7010400" cy="2823863"/>
          </a:xfrm>
        </p:grpSpPr>
        <p:grpSp>
          <p:nvGrpSpPr>
            <p:cNvPr id="4" name="Group 3"/>
            <p:cNvGrpSpPr/>
            <p:nvPr/>
          </p:nvGrpSpPr>
          <p:grpSpPr>
            <a:xfrm>
              <a:off x="2328696" y="3768719"/>
              <a:ext cx="7010400" cy="2823863"/>
              <a:chOff x="2328696" y="3768719"/>
              <a:chExt cx="7010400" cy="282386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28696" y="3768719"/>
                <a:ext cx="7010400" cy="2823863"/>
                <a:chOff x="3352800" y="2943228"/>
                <a:chExt cx="7010400" cy="2823863"/>
              </a:xfrm>
            </p:grpSpPr>
            <p:sp>
              <p:nvSpPr>
                <p:cNvPr id="2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3352800" y="3248026"/>
                  <a:ext cx="1828800" cy="4616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anose="02020603050405020304" pitchFamily="18" charset="0"/>
                    </a:rPr>
                    <a:t>Patient</a:t>
                  </a:r>
                </a:p>
              </p:txBody>
            </p:sp>
            <p:grpSp>
              <p:nvGrpSpPr>
                <p:cNvPr id="26" name="Group 5"/>
                <p:cNvGrpSpPr>
                  <a:grpSpLocks/>
                </p:cNvGrpSpPr>
                <p:nvPr/>
              </p:nvGrpSpPr>
              <p:grpSpPr bwMode="auto">
                <a:xfrm>
                  <a:off x="5943600" y="2943228"/>
                  <a:ext cx="1752600" cy="1219201"/>
                  <a:chOff x="2400" y="1824"/>
                  <a:chExt cx="912" cy="768"/>
                </a:xfrm>
              </p:grpSpPr>
              <p:sp>
                <p:nvSpPr>
                  <p:cNvPr id="36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824"/>
                    <a:ext cx="864" cy="768"/>
                  </a:xfrm>
                  <a:prstGeom prst="diamond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2112"/>
                    <a:ext cx="768" cy="1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400" dirty="0" smtClean="0">
                        <a:latin typeface="Times New Roman" panose="02020603050405020304" pitchFamily="18" charset="0"/>
                      </a:rPr>
                      <a:t>IS TREATED BY</a:t>
                    </a:r>
                    <a:endParaRPr lang="en-US" altLang="en-US" sz="140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1600" y="3552825"/>
                  <a:ext cx="762000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305800" y="3171826"/>
                  <a:ext cx="1752600" cy="4616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 smtClean="0">
                      <a:latin typeface="Times New Roman" panose="02020603050405020304" pitchFamily="18" charset="0"/>
                    </a:rPr>
                    <a:t>Doctor</a:t>
                  </a:r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9" name="Group 13"/>
                <p:cNvGrpSpPr>
                  <a:grpSpLocks/>
                </p:cNvGrpSpPr>
                <p:nvPr/>
              </p:nvGrpSpPr>
              <p:grpSpPr bwMode="auto">
                <a:xfrm>
                  <a:off x="8229600" y="4086225"/>
                  <a:ext cx="2133600" cy="914400"/>
                  <a:chOff x="2400" y="1824"/>
                  <a:chExt cx="912" cy="768"/>
                </a:xfrm>
              </p:grpSpPr>
              <p:sp>
                <p:nvSpPr>
                  <p:cNvPr id="34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824"/>
                    <a:ext cx="864" cy="768"/>
                  </a:xfrm>
                  <a:prstGeom prst="diamond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2112"/>
                    <a:ext cx="768" cy="2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ts val="600"/>
                      </a:spcBef>
                      <a:buClr>
                        <a:schemeClr val="accent1"/>
                      </a:buClr>
                      <a:buSzPct val="80000"/>
                      <a:buFont typeface="Wingdings 2" panose="05020102010507070707" pitchFamily="18" charset="2"/>
                      <a:buChar char=""/>
                      <a:defRPr sz="32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spcBef>
                        <a:spcPts val="550"/>
                      </a:spcBef>
                      <a:buClr>
                        <a:schemeClr val="accent1"/>
                      </a:buClr>
                      <a:buFont typeface="Verdana" panose="020B0604030504040204" pitchFamily="34" charset="0"/>
                      <a:buChar char="◦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 2" panose="05020102010507070707" pitchFamily="18" charset="2"/>
                      <a:buChar char="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C32D2E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84AA33"/>
                      </a:buClr>
                      <a:buFont typeface="Wingdings 2" panose="05020102010507070707" pitchFamily="18" charset="2"/>
                      <a:buChar char="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600" b="1" dirty="0" smtClean="0">
                        <a:latin typeface="Times New Roman" panose="02020603050405020304" pitchFamily="18" charset="0"/>
                      </a:rPr>
                      <a:t>EMPLOYS</a:t>
                    </a:r>
                    <a:endParaRPr lang="en-US" altLang="en-US" sz="1600" b="1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82000" y="5305426"/>
                  <a:ext cx="1295400" cy="4616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anose="02020603050405020304" pitchFamily="18" charset="0"/>
                    </a:rPr>
                    <a:t>Nurse</a:t>
                  </a:r>
                </a:p>
              </p:txBody>
            </p:sp>
            <p:sp>
              <p:nvSpPr>
                <p:cNvPr id="3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9220200" y="5000625"/>
                  <a:ext cx="0" cy="30480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20200" y="3705225"/>
                  <a:ext cx="0" cy="38100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7620000" y="3552825"/>
                  <a:ext cx="685800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4389120" y="4073519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45626" y="4012674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8272580" y="5813541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8216148" y="4508692"/>
              <a:ext cx="555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1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6" grpId="0"/>
      <p:bldP spid="716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Case Study so Far: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77" y="276970"/>
            <a:ext cx="5476190" cy="59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1" y="2253970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use draw.io to fix it up a little!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Visio instead of Draw.io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5900" y="2967334"/>
            <a:ext cx="8496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dirty="0" err="1">
                <a:hlinkClick r:id="rId2"/>
              </a:rPr>
              <a:t>MSVisio</a:t>
            </a:r>
            <a:r>
              <a:rPr lang="en-US" altLang="en-US" sz="2800" dirty="0">
                <a:hlinkClick r:id="rId2"/>
              </a:rPr>
              <a:t> </a:t>
            </a:r>
            <a:r>
              <a:rPr lang="en-US" altLang="en-US" sz="2800" dirty="0">
                <a:sym typeface="Wingdings" panose="05000000000000000000" pitchFamily="2" charset="2"/>
                <a:hlinkClick r:id="rId2"/>
              </a:rPr>
              <a:t> </a:t>
            </a:r>
            <a:r>
              <a:rPr lang="en-US" altLang="en-US" sz="2800" dirty="0">
                <a:hlinkClick r:id="rId2"/>
              </a:rPr>
              <a:t>http://www.csd.uwo.ca/~lreid/cs3319/usingvisio/usingvisio.html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7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3895</TotalTime>
  <Words>189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Wingdings</vt:lpstr>
      <vt:lpstr>Wingdings 2</vt:lpstr>
      <vt:lpstr>Circuit</vt:lpstr>
      <vt:lpstr>Week 1</vt:lpstr>
      <vt:lpstr>Student Objectives</vt:lpstr>
      <vt:lpstr>General Semantic Guidelines</vt:lpstr>
      <vt:lpstr>Our Case Study so Far:</vt:lpstr>
      <vt:lpstr>Using Visio instead of Draw.io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86</cp:revision>
  <dcterms:created xsi:type="dcterms:W3CDTF">2018-03-21T22:41:40Z</dcterms:created>
  <dcterms:modified xsi:type="dcterms:W3CDTF">2018-05-25T19:51:05Z</dcterms:modified>
</cp:coreProperties>
</file>