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AD81BE-1DFC-4771-A4D0-E357AC813005}">
  <a:tblStyle styleId="{55AD81BE-1DFC-4771-A4D0-E357AC81300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61d81298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61d81298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61d812a8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61d812a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019"/>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019"/>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019"/>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921"/>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rot="10800000">
              <a:off x="0" y="0"/>
              <a:ext cx="842596" cy="5666154"/>
            </a:xfrm>
            <a:prstGeom prst="triangle">
              <a:avLst>
                <a:gd fmla="val 100000" name="adj"/>
              </a:avLst>
            </a:prstGeom>
            <a:solidFill>
              <a:schemeClr val="accent1">
                <a:alpha val="8392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5" name="Shape 45"/>
        <p:cNvGrpSpPr/>
        <p:nvPr/>
      </p:nvGrpSpPr>
      <p:grpSpPr>
        <a:xfrm>
          <a:off x="0" y="0"/>
          <a:ext cx="0" cy="0"/>
          <a:chOff x="0" y="0"/>
          <a:chExt cx="0" cy="0"/>
        </a:xfrm>
      </p:grpSpPr>
      <p:sp>
        <p:nvSpPr>
          <p:cNvPr id="46" name="Google Shape;46;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2" name="Google Shape;52;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8" name="Google Shape;58;p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9" name="Google Shape;59;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2" name="Shape 62"/>
        <p:cNvGrpSpPr/>
        <p:nvPr/>
      </p:nvGrpSpPr>
      <p:grpSpPr>
        <a:xfrm>
          <a:off x="0" y="0"/>
          <a:ext cx="0" cy="0"/>
          <a:chOff x="0" y="0"/>
          <a:chExt cx="0" cy="0"/>
        </a:xfrm>
      </p:grpSpPr>
      <p:sp>
        <p:nvSpPr>
          <p:cNvPr id="63" name="Google Shape;6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5" name="Google Shape;65;p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7" name="Google Shape;67;p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019"/>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019"/>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019"/>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921"/>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fmla="val 0" name="adj"/>
              </a:avLst>
            </a:prstGeom>
            <a:solidFill>
              <a:schemeClr val="accent1">
                <a:alpha val="8392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486175" y="1134775"/>
            <a:ext cx="9414000" cy="2376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5400"/>
              <a:buNone/>
            </a:pPr>
            <a:r>
              <a:rPr lang="en-US" sz="6700" u="sng">
                <a:solidFill>
                  <a:srgbClr val="38761D"/>
                </a:solidFill>
              </a:rPr>
              <a:t>LENDING CLUB DATA ANALYSIS</a:t>
            </a:r>
            <a:endParaRPr sz="6700" u="sng">
              <a:solidFill>
                <a:srgbClr val="38761D"/>
              </a:solidFill>
            </a:endParaRPr>
          </a:p>
        </p:txBody>
      </p:sp>
      <p:sp>
        <p:nvSpPr>
          <p:cNvPr id="144" name="Google Shape;144;p18"/>
          <p:cNvSpPr txBox="1"/>
          <p:nvPr>
            <p:ph idx="1" type="subTitle"/>
          </p:nvPr>
        </p:nvSpPr>
        <p:spPr>
          <a:xfrm>
            <a:off x="0" y="5040775"/>
            <a:ext cx="4806300" cy="1822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rPr lang="en-US" sz="2500">
                <a:solidFill>
                  <a:srgbClr val="0C343D"/>
                </a:solidFill>
              </a:rPr>
              <a:t>Presented by</a:t>
            </a:r>
            <a:endParaRPr sz="2500">
              <a:solidFill>
                <a:srgbClr val="0C343D"/>
              </a:solidFill>
            </a:endParaRPr>
          </a:p>
          <a:p>
            <a:pPr indent="0" lvl="0" marL="0" rtl="0" algn="l">
              <a:lnSpc>
                <a:spcPct val="100000"/>
              </a:lnSpc>
              <a:spcBef>
                <a:spcPts val="1000"/>
              </a:spcBef>
              <a:spcAft>
                <a:spcPts val="0"/>
              </a:spcAft>
              <a:buSzPts val="1440"/>
              <a:buNone/>
            </a:pPr>
            <a:r>
              <a:rPr lang="en-US" sz="2500">
                <a:solidFill>
                  <a:srgbClr val="0C343D"/>
                </a:solidFill>
              </a:rPr>
              <a:t>Y RAMYA KOTESWARI</a:t>
            </a:r>
            <a:endParaRPr sz="2500">
              <a:solidFill>
                <a:srgbClr val="0C343D"/>
              </a:solidFill>
            </a:endParaRPr>
          </a:p>
          <a:p>
            <a:pPr indent="0" lvl="0" marL="0" rtl="0" algn="l">
              <a:lnSpc>
                <a:spcPct val="100000"/>
              </a:lnSpc>
              <a:spcBef>
                <a:spcPts val="1000"/>
              </a:spcBef>
              <a:spcAft>
                <a:spcPts val="0"/>
              </a:spcAft>
              <a:buSzPts val="1440"/>
              <a:buNone/>
            </a:pPr>
            <a:r>
              <a:rPr lang="en-US" sz="2500">
                <a:solidFill>
                  <a:srgbClr val="0C343D"/>
                </a:solidFill>
              </a:rPr>
              <a:t>B GAMYASREE</a:t>
            </a:r>
            <a:endParaRPr sz="2500">
              <a:solidFill>
                <a:srgbClr val="0C34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b="0" l="0" r="0" t="0"/>
          <a:stretch/>
        </p:blipFill>
        <p:spPr>
          <a:xfrm>
            <a:off x="49754" y="828775"/>
            <a:ext cx="11092420" cy="4282875"/>
          </a:xfrm>
          <a:prstGeom prst="rect">
            <a:avLst/>
          </a:prstGeom>
          <a:noFill/>
          <a:ln>
            <a:noFill/>
          </a:ln>
        </p:spPr>
      </p:pic>
      <p:sp>
        <p:nvSpPr>
          <p:cNvPr id="202" name="Google Shape;202;p27"/>
          <p:cNvSpPr txBox="1"/>
          <p:nvPr/>
        </p:nvSpPr>
        <p:spPr>
          <a:xfrm>
            <a:off x="-2321825" y="3528775"/>
            <a:ext cx="97776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Google Shape;207;p28"/>
          <p:cNvPicPr preferRelativeResize="0"/>
          <p:nvPr/>
        </p:nvPicPr>
        <p:blipFill rotWithShape="1">
          <a:blip r:embed="rId3">
            <a:alphaModFix/>
          </a:blip>
          <a:srcRect b="0" l="0" r="0" t="0"/>
          <a:stretch/>
        </p:blipFill>
        <p:spPr>
          <a:xfrm>
            <a:off x="138000" y="1440775"/>
            <a:ext cx="11916000" cy="5218300"/>
          </a:xfrm>
          <a:prstGeom prst="rect">
            <a:avLst/>
          </a:prstGeom>
          <a:noFill/>
          <a:ln>
            <a:noFill/>
          </a:ln>
        </p:spPr>
      </p:pic>
      <p:sp>
        <p:nvSpPr>
          <p:cNvPr id="208" name="Google Shape;208;p28"/>
          <p:cNvSpPr txBox="1"/>
          <p:nvPr/>
        </p:nvSpPr>
        <p:spPr>
          <a:xfrm>
            <a:off x="540175" y="216775"/>
            <a:ext cx="11651700" cy="122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Interest rate distribution over Grade</a:t>
            </a:r>
            <a:endParaRPr b="0" i="0" sz="21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Problem Statement</a:t>
            </a:r>
            <a:endParaRPr/>
          </a:p>
        </p:txBody>
      </p:sp>
      <p:sp>
        <p:nvSpPr>
          <p:cNvPr id="214" name="Google Shape;214;p2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1000"/>
              </a:spcBef>
              <a:spcAft>
                <a:spcPts val="0"/>
              </a:spcAft>
              <a:buSzPts val="1440"/>
              <a:buNone/>
            </a:pPr>
            <a:r>
              <a:rPr lang="en-US" sz="2100">
                <a:solidFill>
                  <a:srgbClr val="222222"/>
                </a:solidFill>
                <a:highlight>
                  <a:srgbClr val="FFFFFF"/>
                </a:highlight>
                <a:latin typeface="Arial"/>
                <a:ea typeface="Arial"/>
                <a:cs typeface="Arial"/>
                <a:sym typeface="Arial"/>
              </a:rPr>
              <a:t>The task is the development of the appropriate ML model which can be used to predict ‘</a:t>
            </a:r>
            <a:r>
              <a:rPr b="1" lang="en-US" sz="2100">
                <a:solidFill>
                  <a:srgbClr val="222222"/>
                </a:solidFill>
                <a:highlight>
                  <a:srgbClr val="FFFFFF"/>
                </a:highlight>
                <a:latin typeface="Arial"/>
                <a:ea typeface="Arial"/>
                <a:cs typeface="Arial"/>
                <a:sym typeface="Arial"/>
              </a:rPr>
              <a:t>Fully Paid” vs “ Charged Off</a:t>
            </a:r>
            <a:r>
              <a:rPr lang="en-US" sz="2100">
                <a:solidFill>
                  <a:srgbClr val="222222"/>
                </a:solidFill>
                <a:highlight>
                  <a:srgbClr val="FFFFFF"/>
                </a:highlight>
                <a:latin typeface="Arial"/>
                <a:ea typeface="Arial"/>
                <a:cs typeface="Arial"/>
                <a:sym typeface="Arial"/>
              </a:rPr>
              <a:t>” loans in the Lending Club platform. In this task, you need to develop models to predict which loans are likely to be paid off and which will default. You also have to judge the interrelationship among the variables and determine an effective investment decisions based on your predictive models – we need examine this in details here. You need to focus on parameter tuning, and reliable performance estimates through resampling and cross-validation.</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Data Cleaning</a:t>
            </a:r>
            <a:endParaRPr/>
          </a:p>
        </p:txBody>
      </p:sp>
      <p:sp>
        <p:nvSpPr>
          <p:cNvPr id="220" name="Google Shape;220;p30"/>
          <p:cNvSpPr txBox="1"/>
          <p:nvPr>
            <p:ph idx="1" type="body"/>
          </p:nvPr>
        </p:nvSpPr>
        <p:spPr>
          <a:xfrm>
            <a:off x="677325" y="2160594"/>
            <a:ext cx="8596800" cy="1926300"/>
          </a:xfrm>
          <a:prstGeom prst="rect">
            <a:avLst/>
          </a:prstGeom>
          <a:noFill/>
          <a:ln>
            <a:noFill/>
          </a:ln>
        </p:spPr>
        <p:txBody>
          <a:bodyPr anchorCtr="0" anchor="t" bIns="45700" lIns="91425" spcFirstLastPara="1" rIns="91425" wrap="square" tIns="45700">
            <a:noAutofit/>
          </a:bodyPr>
          <a:lstStyle/>
          <a:p>
            <a:pPr indent="-361950" lvl="0" marL="457200" rtl="0" algn="l">
              <a:lnSpc>
                <a:spcPct val="100000"/>
              </a:lnSpc>
              <a:spcBef>
                <a:spcPts val="1000"/>
              </a:spcBef>
              <a:spcAft>
                <a:spcPts val="0"/>
              </a:spcAft>
              <a:buSzPts val="2100"/>
              <a:buChar char="❏"/>
            </a:pPr>
            <a:r>
              <a:rPr lang="en-US" sz="2100"/>
              <a:t>Deleting</a:t>
            </a:r>
            <a:r>
              <a:rPr lang="en-US" sz="2100"/>
              <a:t> columns with no values</a:t>
            </a:r>
            <a:endParaRPr sz="2100"/>
          </a:p>
          <a:p>
            <a:pPr indent="-361950" lvl="0" marL="457200" rtl="0" algn="l">
              <a:lnSpc>
                <a:spcPct val="100000"/>
              </a:lnSpc>
              <a:spcBef>
                <a:spcPts val="0"/>
              </a:spcBef>
              <a:spcAft>
                <a:spcPts val="0"/>
              </a:spcAft>
              <a:buSzPts val="2100"/>
              <a:buChar char="❏"/>
            </a:pPr>
            <a:r>
              <a:rPr lang="en-US" sz="2100"/>
              <a:t>Excluding Univariate columns </a:t>
            </a:r>
            <a:endParaRPr sz="2100"/>
          </a:p>
          <a:p>
            <a:pPr indent="-361950" lvl="0" marL="457200" rtl="0" algn="l">
              <a:lnSpc>
                <a:spcPct val="100000"/>
              </a:lnSpc>
              <a:spcBef>
                <a:spcPts val="0"/>
              </a:spcBef>
              <a:spcAft>
                <a:spcPts val="0"/>
              </a:spcAft>
              <a:buSzPts val="2100"/>
              <a:buChar char="❏"/>
            </a:pPr>
            <a:r>
              <a:rPr lang="en-US" sz="2100"/>
              <a:t>Removal of attributes such as url ,zipcode etc based on description</a:t>
            </a:r>
            <a:endParaRPr sz="2100"/>
          </a:p>
          <a:p>
            <a:pPr indent="0" lvl="0" marL="457200" rtl="0" algn="l">
              <a:lnSpc>
                <a:spcPct val="100000"/>
              </a:lnSpc>
              <a:spcBef>
                <a:spcPts val="1000"/>
              </a:spcBef>
              <a:spcAft>
                <a:spcPts val="0"/>
              </a:spcAft>
              <a:buSzPts val="1440"/>
              <a:buNone/>
            </a:pPr>
            <a:r>
              <a:t/>
            </a:r>
            <a:endParaRPr sz="2100"/>
          </a:p>
        </p:txBody>
      </p:sp>
      <p:sp>
        <p:nvSpPr>
          <p:cNvPr id="221" name="Google Shape;221;p30"/>
          <p:cNvSpPr txBox="1"/>
          <p:nvPr/>
        </p:nvSpPr>
        <p:spPr>
          <a:xfrm>
            <a:off x="864175" y="4050775"/>
            <a:ext cx="8334000" cy="244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Data consists of 92624 rows and 79 attributes.</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Tools Used                    : Tableau </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 </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Programming language  : Python</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Models are based on Machine Learning Algorithms.</a:t>
            </a:r>
            <a:endParaRPr b="0" i="0" sz="21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31"/>
          <p:cNvPicPr preferRelativeResize="0"/>
          <p:nvPr/>
        </p:nvPicPr>
        <p:blipFill rotWithShape="1">
          <a:blip r:embed="rId3">
            <a:alphaModFix/>
          </a:blip>
          <a:srcRect b="0" l="0" r="0" t="0"/>
          <a:stretch/>
        </p:blipFill>
        <p:spPr>
          <a:xfrm>
            <a:off x="152400" y="0"/>
            <a:ext cx="12039600" cy="708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graphicFrame>
        <p:nvGraphicFramePr>
          <p:cNvPr id="231" name="Google Shape;231;p32"/>
          <p:cNvGraphicFramePr/>
          <p:nvPr/>
        </p:nvGraphicFramePr>
        <p:xfrm>
          <a:off x="898500" y="2021275"/>
          <a:ext cx="3000000" cy="3000000"/>
        </p:xfrm>
        <a:graphic>
          <a:graphicData uri="http://schemas.openxmlformats.org/drawingml/2006/table">
            <a:tbl>
              <a:tblPr>
                <a:noFill/>
                <a:tableStyleId>{55AD81BE-1DFC-4771-A4D0-E357AC813005}</a:tableStyleId>
              </a:tblPr>
              <a:tblGrid>
                <a:gridCol w="2896600"/>
                <a:gridCol w="2896600"/>
                <a:gridCol w="2896600"/>
              </a:tblGrid>
              <a:tr h="838475">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Model</a:t>
                      </a:r>
                      <a:endParaRPr sz="21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Random Forest</a:t>
                      </a:r>
                      <a:endParaRPr sz="21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Decision Tree</a:t>
                      </a:r>
                      <a:endParaRPr sz="21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6060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Accuracy Score</a:t>
                      </a:r>
                      <a:endParaRPr sz="21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lang="en-US" sz="2100" u="none" cap="none" strike="noStrike"/>
                        <a:t>96.53</a:t>
                      </a:r>
                      <a:endParaRPr sz="21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lang="en-US" sz="2100" u="none" cap="none" strike="noStrike"/>
                        <a:t>96.56</a:t>
                      </a:r>
                      <a:endParaRPr sz="2100" u="none" cap="none" strike="noStrike"/>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232" name="Google Shape;232;p32"/>
          <p:cNvSpPr txBox="1"/>
          <p:nvPr/>
        </p:nvSpPr>
        <p:spPr>
          <a:xfrm>
            <a:off x="846175" y="603775"/>
            <a:ext cx="7464000" cy="114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sng" cap="none" strike="noStrike">
                <a:solidFill>
                  <a:srgbClr val="000000"/>
                </a:solidFill>
                <a:latin typeface="Trebuchet MS"/>
                <a:ea typeface="Trebuchet MS"/>
                <a:cs typeface="Trebuchet MS"/>
                <a:sym typeface="Trebuchet MS"/>
              </a:rPr>
              <a:t>Numerical variable Feature Selection</a:t>
            </a:r>
            <a:endParaRPr b="0" i="0" sz="2100" u="sng" cap="none" strike="noStrike">
              <a:solidFill>
                <a:srgbClr val="000000"/>
              </a:solidFill>
              <a:latin typeface="Trebuchet MS"/>
              <a:ea typeface="Trebuchet MS"/>
              <a:cs typeface="Trebuchet MS"/>
              <a:sym typeface="Trebuchet MS"/>
            </a:endParaRPr>
          </a:p>
        </p:txBody>
      </p:sp>
      <p:sp>
        <p:nvSpPr>
          <p:cNvPr id="233" name="Google Shape;233;p32"/>
          <p:cNvSpPr txBox="1"/>
          <p:nvPr/>
        </p:nvSpPr>
        <p:spPr>
          <a:xfrm>
            <a:off x="846175" y="1350775"/>
            <a:ext cx="8742000" cy="67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13 attributes were extracted after decision tree modelling</a:t>
            </a:r>
            <a:endParaRPr b="0" i="0" sz="2100" u="none" cap="none" strike="noStrike">
              <a:solidFill>
                <a:srgbClr val="000000"/>
              </a:solidFill>
              <a:latin typeface="Trebuchet MS"/>
              <a:ea typeface="Trebuchet MS"/>
              <a:cs typeface="Trebuchet MS"/>
              <a:sym typeface="Trebuchet MS"/>
            </a:endParaRPr>
          </a:p>
        </p:txBody>
      </p:sp>
      <p:sp>
        <p:nvSpPr>
          <p:cNvPr id="234" name="Google Shape;234;p32"/>
          <p:cNvSpPr txBox="1"/>
          <p:nvPr/>
        </p:nvSpPr>
        <p:spPr>
          <a:xfrm>
            <a:off x="972175" y="3744775"/>
            <a:ext cx="7236000" cy="54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sng" cap="none" strike="noStrike">
                <a:solidFill>
                  <a:srgbClr val="000000"/>
                </a:solidFill>
                <a:latin typeface="Trebuchet MS"/>
                <a:ea typeface="Trebuchet MS"/>
                <a:cs typeface="Trebuchet MS"/>
                <a:sym typeface="Trebuchet MS"/>
              </a:rPr>
              <a:t>Categorical variable </a:t>
            </a:r>
            <a:endParaRPr b="0" i="0" sz="2100" u="sng" cap="none" strike="noStrike">
              <a:solidFill>
                <a:srgbClr val="000000"/>
              </a:solidFill>
              <a:latin typeface="Trebuchet MS"/>
              <a:ea typeface="Trebuchet MS"/>
              <a:cs typeface="Trebuchet MS"/>
              <a:sym typeface="Trebuchet MS"/>
            </a:endParaRPr>
          </a:p>
        </p:txBody>
      </p:sp>
      <p:sp>
        <p:nvSpPr>
          <p:cNvPr id="235" name="Google Shape;235;p32"/>
          <p:cNvSpPr txBox="1"/>
          <p:nvPr/>
        </p:nvSpPr>
        <p:spPr>
          <a:xfrm>
            <a:off x="1080175" y="4536775"/>
            <a:ext cx="8508000" cy="104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Pi-square test has been applied on all varaibles and accordingly , attributes of importance is sorted out</a:t>
            </a:r>
            <a:endParaRPr b="0" i="0" sz="2100" u="none" cap="none" strike="noStrike">
              <a:solidFill>
                <a:srgbClr val="000000"/>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Overall Performance of Models on Loan Status</a:t>
            </a:r>
            <a:endParaRPr/>
          </a:p>
        </p:txBody>
      </p:sp>
      <p:sp>
        <p:nvSpPr>
          <p:cNvPr id="241" name="Google Shape;241;p3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rPr lang="en-US" sz="2100"/>
              <a:t>Models were applied on data obtained after cleaning </a:t>
            </a:r>
            <a:endParaRPr sz="2100"/>
          </a:p>
        </p:txBody>
      </p:sp>
      <p:graphicFrame>
        <p:nvGraphicFramePr>
          <p:cNvPr id="242" name="Google Shape;242;p33"/>
          <p:cNvGraphicFramePr/>
          <p:nvPr/>
        </p:nvGraphicFramePr>
        <p:xfrm>
          <a:off x="565625" y="2814000"/>
          <a:ext cx="3000000" cy="3000000"/>
        </p:xfrm>
        <a:graphic>
          <a:graphicData uri="http://schemas.openxmlformats.org/drawingml/2006/table">
            <a:tbl>
              <a:tblPr>
                <a:noFill/>
                <a:tableStyleId>{55AD81BE-1DFC-4771-A4D0-E357AC813005}</a:tableStyleId>
              </a:tblPr>
              <a:tblGrid>
                <a:gridCol w="1790975"/>
                <a:gridCol w="1790975"/>
                <a:gridCol w="1790975"/>
                <a:gridCol w="1790975"/>
                <a:gridCol w="1790975"/>
                <a:gridCol w="1790975"/>
              </a:tblGrid>
              <a:tr h="81270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MODEL</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DECISION TREE</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BAGGING </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RANDOM FOREST</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ADA BOOSTING</a:t>
                      </a:r>
                      <a:endParaRPr sz="2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GRADIENT BOOSTING</a:t>
                      </a:r>
                      <a:endParaRPr sz="2100" u="none" cap="none" strike="noStrike"/>
                    </a:p>
                  </a:txBody>
                  <a:tcPr marT="91425" marB="91425" marR="91425" marL="91425"/>
                </a:tc>
              </a:tr>
              <a:tr h="149670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t>ACCURACY SCORE</a:t>
                      </a:r>
                      <a:endParaRPr sz="21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100"/>
                        <a:buFont typeface="Arial"/>
                        <a:buNone/>
                      </a:pPr>
                      <a:r>
                        <a:t/>
                      </a:r>
                      <a:endParaRPr b="1" sz="2100" u="none" cap="none" strike="noStrike"/>
                    </a:p>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95.99%</a:t>
                      </a:r>
                      <a:endParaRPr b="1" sz="21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100"/>
                        <a:buFont typeface="Arial"/>
                        <a:buNone/>
                      </a:pPr>
                      <a:r>
                        <a:t/>
                      </a:r>
                      <a:endParaRPr b="1" sz="2100" u="none" cap="none" strike="noStrike"/>
                    </a:p>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99.62%</a:t>
                      </a:r>
                      <a:endParaRPr b="1" sz="21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100"/>
                        <a:buFont typeface="Arial"/>
                        <a:buNone/>
                      </a:pPr>
                      <a:r>
                        <a:t/>
                      </a:r>
                      <a:endParaRPr b="1" sz="2100" u="none" cap="none" strike="noStrike"/>
                    </a:p>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99.48%</a:t>
                      </a:r>
                      <a:endParaRPr b="1" sz="21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100"/>
                        <a:buFont typeface="Arial"/>
                        <a:buNone/>
                      </a:pPr>
                      <a:r>
                        <a:t/>
                      </a:r>
                      <a:endParaRPr b="1" sz="2100" u="none" cap="none" strike="noStrike"/>
                    </a:p>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99.28%</a:t>
                      </a:r>
                      <a:endParaRPr b="1" sz="21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100"/>
                        <a:buFont typeface="Arial"/>
                        <a:buNone/>
                      </a:pPr>
                      <a:r>
                        <a:t/>
                      </a:r>
                      <a:endParaRPr b="1" sz="2100" u="none" cap="none" strike="noStrike"/>
                    </a:p>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99.26%</a:t>
                      </a:r>
                      <a:endParaRPr b="1" sz="2100" u="none" cap="none" strike="noStrike"/>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34"/>
          <p:cNvPicPr preferRelativeResize="0"/>
          <p:nvPr/>
        </p:nvPicPr>
        <p:blipFill>
          <a:blip r:embed="rId3">
            <a:alphaModFix/>
          </a:blip>
          <a:stretch>
            <a:fillRect/>
          </a:stretch>
        </p:blipFill>
        <p:spPr>
          <a:xfrm>
            <a:off x="72175" y="1809650"/>
            <a:ext cx="11354524" cy="5048350"/>
          </a:xfrm>
          <a:prstGeom prst="rect">
            <a:avLst/>
          </a:prstGeom>
          <a:noFill/>
          <a:ln>
            <a:noFill/>
          </a:ln>
        </p:spPr>
      </p:pic>
      <p:sp>
        <p:nvSpPr>
          <p:cNvPr id="248" name="Google Shape;248;p34"/>
          <p:cNvSpPr txBox="1"/>
          <p:nvPr/>
        </p:nvSpPr>
        <p:spPr>
          <a:xfrm>
            <a:off x="846175" y="198775"/>
            <a:ext cx="58320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u="sng">
                <a:latin typeface="Trebuchet MS"/>
                <a:ea typeface="Trebuchet MS"/>
                <a:cs typeface="Trebuchet MS"/>
                <a:sym typeface="Trebuchet MS"/>
              </a:rPr>
              <a:t>Loan Status interpretation </a:t>
            </a:r>
            <a:endParaRPr sz="3000" u="sng">
              <a:latin typeface="Trebuchet MS"/>
              <a:ea typeface="Trebuchet MS"/>
              <a:cs typeface="Trebuchet MS"/>
              <a:sym typeface="Trebuchet MS"/>
            </a:endParaRPr>
          </a:p>
        </p:txBody>
      </p:sp>
      <p:sp>
        <p:nvSpPr>
          <p:cNvPr id="249" name="Google Shape;249;p34"/>
          <p:cNvSpPr txBox="1"/>
          <p:nvPr/>
        </p:nvSpPr>
        <p:spPr>
          <a:xfrm>
            <a:off x="486175" y="1296625"/>
            <a:ext cx="5526000" cy="17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Trebuchet MS"/>
                <a:ea typeface="Trebuchet MS"/>
                <a:cs typeface="Trebuchet MS"/>
                <a:sym typeface="Trebuchet MS"/>
              </a:rPr>
              <a:t>Given post charge off gross recovery less than 4.6 with last_fico_range_high greater than 591.5 and </a:t>
            </a:r>
            <a:r>
              <a:rPr lang="en-US" sz="2100">
                <a:solidFill>
                  <a:schemeClr val="dk1"/>
                </a:solidFill>
                <a:highlight>
                  <a:schemeClr val="lt1"/>
                </a:highlight>
              </a:rPr>
              <a:t>Principal received to date greater than approximately 1000 has 79.9% chances of paying fully.</a:t>
            </a:r>
            <a:endParaRPr sz="2100">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677325" y="108775"/>
            <a:ext cx="8596800" cy="1074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Factors affecting loan_status </a:t>
            </a:r>
            <a:endParaRPr/>
          </a:p>
        </p:txBody>
      </p:sp>
      <p:sp>
        <p:nvSpPr>
          <p:cNvPr id="255" name="Google Shape;255;p35"/>
          <p:cNvSpPr txBox="1"/>
          <p:nvPr>
            <p:ph idx="1" type="body"/>
          </p:nvPr>
        </p:nvSpPr>
        <p:spPr>
          <a:xfrm>
            <a:off x="90175" y="738775"/>
            <a:ext cx="12101699" cy="6119100"/>
          </a:xfrm>
          <a:prstGeom prst="rect">
            <a:avLst/>
          </a:prstGeom>
          <a:noFill/>
          <a:ln>
            <a:noFill/>
          </a:ln>
        </p:spPr>
        <p:txBody>
          <a:bodyPr anchorCtr="0" anchor="t" bIns="45700" lIns="91425" spcFirstLastPara="1" rIns="91425" wrap="square" tIns="45700">
            <a:noAutofit/>
          </a:bodyPr>
          <a:lstStyle/>
          <a:p>
            <a:pPr indent="-393700" lvl="0" marL="457200" rtl="0" algn="l">
              <a:lnSpc>
                <a:spcPct val="100000"/>
              </a:lnSpc>
              <a:spcBef>
                <a:spcPts val="1000"/>
              </a:spcBef>
              <a:spcAft>
                <a:spcPts val="0"/>
              </a:spcAft>
              <a:buClr>
                <a:schemeClr val="dk1"/>
              </a:buClr>
              <a:buSzPts val="2600"/>
              <a:buFont typeface="Arial"/>
              <a:buChar char="❏"/>
            </a:pPr>
            <a:r>
              <a:rPr b="1" lang="en-US" sz="2600">
                <a:solidFill>
                  <a:schemeClr val="dk1"/>
                </a:solidFill>
                <a:highlight>
                  <a:srgbClr val="FFFFFF"/>
                </a:highlight>
                <a:latin typeface="Arial"/>
                <a:ea typeface="Arial"/>
                <a:cs typeface="Arial"/>
                <a:sym typeface="Arial"/>
              </a:rPr>
              <a:t>Loan amount   </a:t>
            </a:r>
            <a:r>
              <a:rPr lang="en-US" sz="2600">
                <a:solidFill>
                  <a:schemeClr val="dk1"/>
                </a:solidFill>
                <a:highlight>
                  <a:srgbClr val="FFFFFF"/>
                </a:highlight>
                <a:latin typeface="Arial"/>
                <a:ea typeface="Arial"/>
                <a:cs typeface="Arial"/>
                <a:sym typeface="Arial"/>
              </a:rPr>
              <a:t>:The listed amount of the loan applied for by the borrower. If at some point in time, the credit        department reduces the loan amount, then it will be reflected in this value.            </a:t>
            </a:r>
            <a:endParaRPr sz="2600">
              <a:solidFill>
                <a:schemeClr val="dk1"/>
              </a:solidFill>
              <a:highlight>
                <a:srgbClr val="FFFFFF"/>
              </a:highlight>
              <a:latin typeface="Arial"/>
              <a:ea typeface="Arial"/>
              <a:cs typeface="Arial"/>
              <a:sym typeface="Arial"/>
            </a:endParaRPr>
          </a:p>
          <a:p>
            <a:pPr indent="-393700" lvl="0" marL="457200" rtl="0" algn="l">
              <a:lnSpc>
                <a:spcPct val="100000"/>
              </a:lnSpc>
              <a:spcBef>
                <a:spcPts val="0"/>
              </a:spcBef>
              <a:spcAft>
                <a:spcPts val="0"/>
              </a:spcAft>
              <a:buClr>
                <a:schemeClr val="dk1"/>
              </a:buClr>
              <a:buSzPts val="2600"/>
              <a:buFont typeface="Arial"/>
              <a:buChar char="❏"/>
            </a:pPr>
            <a:r>
              <a:rPr b="1" lang="en-US" sz="2600">
                <a:solidFill>
                  <a:schemeClr val="dk1"/>
                </a:solidFill>
                <a:highlight>
                  <a:srgbClr val="FFFFFF"/>
                </a:highlight>
                <a:latin typeface="Arial"/>
                <a:ea typeface="Arial"/>
                <a:cs typeface="Arial"/>
                <a:sym typeface="Arial"/>
              </a:rPr>
              <a:t>Funded_amnt_inv </a:t>
            </a:r>
            <a:r>
              <a:rPr lang="en-US" sz="2600">
                <a:solidFill>
                  <a:schemeClr val="dk1"/>
                </a:solidFill>
                <a:highlight>
                  <a:srgbClr val="FFFFFF"/>
                </a:highlight>
                <a:latin typeface="Arial"/>
                <a:ea typeface="Arial"/>
                <a:cs typeface="Arial"/>
                <a:sym typeface="Arial"/>
              </a:rPr>
              <a:t> :  The total amount committed by investors for that loan at that point in time.                </a:t>
            </a:r>
            <a:endParaRPr sz="2600">
              <a:solidFill>
                <a:schemeClr val="dk1"/>
              </a:solidFill>
              <a:highlight>
                <a:srgbClr val="FFFFFF"/>
              </a:highlight>
              <a:latin typeface="Arial"/>
              <a:ea typeface="Arial"/>
              <a:cs typeface="Arial"/>
              <a:sym typeface="Arial"/>
            </a:endParaRPr>
          </a:p>
          <a:p>
            <a:pPr indent="-393700" lvl="0" marL="457200" rtl="0" algn="l">
              <a:lnSpc>
                <a:spcPct val="100000"/>
              </a:lnSpc>
              <a:spcBef>
                <a:spcPts val="0"/>
              </a:spcBef>
              <a:spcAft>
                <a:spcPts val="0"/>
              </a:spcAft>
              <a:buClr>
                <a:schemeClr val="dk1"/>
              </a:buClr>
              <a:buSzPts val="2600"/>
              <a:buFont typeface="Arial"/>
              <a:buChar char="❏"/>
            </a:pPr>
            <a:r>
              <a:rPr b="1" lang="en-US" sz="2600">
                <a:solidFill>
                  <a:schemeClr val="dk1"/>
                </a:solidFill>
                <a:highlight>
                  <a:srgbClr val="FFFFFF"/>
                </a:highlight>
                <a:latin typeface="Arial"/>
                <a:ea typeface="Arial"/>
                <a:cs typeface="Arial"/>
                <a:sym typeface="Arial"/>
              </a:rPr>
              <a:t>Purpose_credit_card </a:t>
            </a:r>
            <a:r>
              <a:rPr lang="en-US" sz="2600">
                <a:solidFill>
                  <a:schemeClr val="dk1"/>
                </a:solidFill>
                <a:highlight>
                  <a:srgbClr val="FFFFFF"/>
                </a:highlight>
                <a:latin typeface="Arial"/>
                <a:ea typeface="Arial"/>
                <a:cs typeface="Arial"/>
                <a:sym typeface="Arial"/>
              </a:rPr>
              <a:t>: A category provided by the borrower for the loan request.         </a:t>
            </a:r>
            <a:endParaRPr sz="2600">
              <a:solidFill>
                <a:schemeClr val="dk1"/>
              </a:solidFill>
              <a:highlight>
                <a:srgbClr val="FFFFFF"/>
              </a:highlight>
              <a:latin typeface="Arial"/>
              <a:ea typeface="Arial"/>
              <a:cs typeface="Arial"/>
              <a:sym typeface="Arial"/>
            </a:endParaRPr>
          </a:p>
          <a:p>
            <a:pPr indent="-393700" lvl="0" marL="457200" rtl="0" algn="l">
              <a:lnSpc>
                <a:spcPct val="100000"/>
              </a:lnSpc>
              <a:spcBef>
                <a:spcPts val="0"/>
              </a:spcBef>
              <a:spcAft>
                <a:spcPts val="0"/>
              </a:spcAft>
              <a:buClr>
                <a:schemeClr val="dk1"/>
              </a:buClr>
              <a:buSzPts val="2600"/>
              <a:buFont typeface="Arial"/>
              <a:buChar char="❏"/>
            </a:pPr>
            <a:r>
              <a:rPr b="1" lang="en-US" sz="2600">
                <a:solidFill>
                  <a:schemeClr val="dk1"/>
                </a:solidFill>
                <a:highlight>
                  <a:srgbClr val="FFFFFF"/>
                </a:highlight>
                <a:latin typeface="Arial"/>
                <a:ea typeface="Arial"/>
                <a:cs typeface="Arial"/>
                <a:sym typeface="Arial"/>
              </a:rPr>
              <a:t>Home_ownership</a:t>
            </a:r>
            <a:r>
              <a:rPr lang="en-US" sz="2600">
                <a:solidFill>
                  <a:schemeClr val="dk1"/>
                </a:solidFill>
                <a:highlight>
                  <a:srgbClr val="FFFFFF"/>
                </a:highlight>
                <a:latin typeface="Arial"/>
                <a:ea typeface="Arial"/>
                <a:cs typeface="Arial"/>
                <a:sym typeface="Arial"/>
              </a:rPr>
              <a:t> :   The home ownership status provided by the borrower during registration. Our values are: </a:t>
            </a:r>
            <a:r>
              <a:rPr b="1" lang="en-US" sz="2600">
                <a:solidFill>
                  <a:schemeClr val="dk1"/>
                </a:solidFill>
                <a:highlight>
                  <a:srgbClr val="FFFFFF"/>
                </a:highlight>
                <a:latin typeface="Arial"/>
                <a:ea typeface="Arial"/>
                <a:cs typeface="Arial"/>
                <a:sym typeface="Arial"/>
              </a:rPr>
              <a:t>RENT</a:t>
            </a:r>
            <a:r>
              <a:rPr lang="en-US" sz="2600">
                <a:solidFill>
                  <a:schemeClr val="dk1"/>
                </a:solidFill>
                <a:highlight>
                  <a:srgbClr val="FFFFFF"/>
                </a:highlight>
                <a:latin typeface="Arial"/>
                <a:ea typeface="Arial"/>
                <a:cs typeface="Arial"/>
                <a:sym typeface="Arial"/>
              </a:rPr>
              <a:t>, OWN, </a:t>
            </a:r>
            <a:r>
              <a:rPr b="1" lang="en-US" sz="2600">
                <a:solidFill>
                  <a:schemeClr val="dk1"/>
                </a:solidFill>
                <a:highlight>
                  <a:srgbClr val="FFFFFF"/>
                </a:highlight>
                <a:latin typeface="Arial"/>
                <a:ea typeface="Arial"/>
                <a:cs typeface="Arial"/>
                <a:sym typeface="Arial"/>
              </a:rPr>
              <a:t>MORTGAGE</a:t>
            </a:r>
            <a:r>
              <a:rPr lang="en-US" sz="2600">
                <a:solidFill>
                  <a:schemeClr val="dk1"/>
                </a:solidFill>
                <a:highlight>
                  <a:srgbClr val="FFFFFF"/>
                </a:highlight>
                <a:latin typeface="Arial"/>
                <a:ea typeface="Arial"/>
                <a:cs typeface="Arial"/>
                <a:sym typeface="Arial"/>
              </a:rPr>
              <a:t>, OTHER.  </a:t>
            </a:r>
            <a:endParaRPr sz="2600">
              <a:solidFill>
                <a:schemeClr val="dk1"/>
              </a:solidFill>
              <a:highlight>
                <a:srgbClr val="FFFFFF"/>
              </a:highlight>
              <a:latin typeface="Arial"/>
              <a:ea typeface="Arial"/>
              <a:cs typeface="Arial"/>
              <a:sym typeface="Arial"/>
            </a:endParaRPr>
          </a:p>
          <a:p>
            <a:pPr indent="-393700" lvl="0" marL="457200" rtl="0" algn="l">
              <a:lnSpc>
                <a:spcPct val="100000"/>
              </a:lnSpc>
              <a:spcBef>
                <a:spcPts val="0"/>
              </a:spcBef>
              <a:spcAft>
                <a:spcPts val="0"/>
              </a:spcAft>
              <a:buClr>
                <a:schemeClr val="dk1"/>
              </a:buClr>
              <a:buSzPts val="2600"/>
              <a:buFont typeface="Arial"/>
              <a:buChar char="❏"/>
            </a:pPr>
            <a:r>
              <a:rPr b="1" lang="en-US" sz="2600">
                <a:solidFill>
                  <a:schemeClr val="dk1"/>
                </a:solidFill>
                <a:highlight>
                  <a:srgbClr val="FFFFFF"/>
                </a:highlight>
                <a:latin typeface="Arial"/>
                <a:ea typeface="Arial"/>
                <a:cs typeface="Arial"/>
                <a:sym typeface="Arial"/>
              </a:rPr>
              <a:t>Total_rec_prncp </a:t>
            </a:r>
            <a:r>
              <a:rPr lang="en-US" sz="2600">
                <a:solidFill>
                  <a:schemeClr val="dk1"/>
                </a:solidFill>
                <a:highlight>
                  <a:srgbClr val="FFFFFF"/>
                </a:highlight>
                <a:latin typeface="Arial"/>
                <a:ea typeface="Arial"/>
                <a:cs typeface="Arial"/>
                <a:sym typeface="Arial"/>
              </a:rPr>
              <a:t>:  </a:t>
            </a:r>
            <a:r>
              <a:rPr lang="en-US" sz="2600">
                <a:solidFill>
                  <a:schemeClr val="dk1"/>
                </a:solidFill>
                <a:highlight>
                  <a:schemeClr val="lt1"/>
                </a:highlight>
                <a:latin typeface="Arial"/>
                <a:ea typeface="Arial"/>
                <a:cs typeface="Arial"/>
                <a:sym typeface="Arial"/>
              </a:rPr>
              <a:t> Principal received to date  </a:t>
            </a:r>
            <a:r>
              <a:rPr lang="en-US" sz="2600">
                <a:solidFill>
                  <a:schemeClr val="dk1"/>
                </a:solidFill>
                <a:highlight>
                  <a:srgbClr val="FFFFFF"/>
                </a:highlight>
                <a:latin typeface="Arial"/>
                <a:ea typeface="Arial"/>
                <a:cs typeface="Arial"/>
                <a:sym typeface="Arial"/>
              </a:rPr>
              <a:t>                  </a:t>
            </a:r>
            <a:endParaRPr sz="2600">
              <a:solidFill>
                <a:schemeClr val="dk1"/>
              </a:solidFill>
              <a:highlight>
                <a:srgbClr val="FFFFFF"/>
              </a:highlight>
              <a:latin typeface="Arial"/>
              <a:ea typeface="Arial"/>
              <a:cs typeface="Arial"/>
              <a:sym typeface="Arial"/>
            </a:endParaRPr>
          </a:p>
          <a:p>
            <a:pPr indent="-393700" lvl="0" marL="457200" rtl="0" algn="l">
              <a:lnSpc>
                <a:spcPct val="100000"/>
              </a:lnSpc>
              <a:spcBef>
                <a:spcPts val="0"/>
              </a:spcBef>
              <a:spcAft>
                <a:spcPts val="0"/>
              </a:spcAft>
              <a:buClr>
                <a:schemeClr val="dk1"/>
              </a:buClr>
              <a:buSzPts val="2600"/>
              <a:buFont typeface="Arial"/>
              <a:buChar char="❏"/>
            </a:pPr>
            <a:r>
              <a:rPr b="1" lang="en-US" sz="2600">
                <a:solidFill>
                  <a:schemeClr val="dk1"/>
                </a:solidFill>
                <a:highlight>
                  <a:srgbClr val="FFFFFF"/>
                </a:highlight>
                <a:latin typeface="Arial"/>
                <a:ea typeface="Arial"/>
                <a:cs typeface="Arial"/>
                <a:sym typeface="Arial"/>
              </a:rPr>
              <a:t>Int_rate </a:t>
            </a:r>
            <a:r>
              <a:rPr lang="en-US" sz="2600">
                <a:solidFill>
                  <a:schemeClr val="dk1"/>
                </a:solidFill>
                <a:highlight>
                  <a:srgbClr val="FFFFFF"/>
                </a:highlight>
                <a:latin typeface="Arial"/>
                <a:ea typeface="Arial"/>
                <a:cs typeface="Arial"/>
                <a:sym typeface="Arial"/>
              </a:rPr>
              <a:t> :  Interest Rate on the loan                     </a:t>
            </a:r>
            <a:endParaRPr sz="2600">
              <a:solidFill>
                <a:schemeClr val="dk1"/>
              </a:solidFill>
              <a:highlight>
                <a:srgbClr val="FFFFFF"/>
              </a:highlight>
              <a:latin typeface="Arial"/>
              <a:ea typeface="Arial"/>
              <a:cs typeface="Arial"/>
              <a:sym typeface="Arial"/>
            </a:endParaRPr>
          </a:p>
          <a:p>
            <a:pPr indent="-393700" lvl="0" marL="457200" rtl="0" algn="l">
              <a:lnSpc>
                <a:spcPct val="100000"/>
              </a:lnSpc>
              <a:spcBef>
                <a:spcPts val="0"/>
              </a:spcBef>
              <a:spcAft>
                <a:spcPts val="0"/>
              </a:spcAft>
              <a:buClr>
                <a:schemeClr val="dk1"/>
              </a:buClr>
              <a:buSzPts val="2600"/>
              <a:buFont typeface="Arial"/>
              <a:buChar char="❏"/>
            </a:pPr>
            <a:r>
              <a:rPr b="1" lang="en-US" sz="2600">
                <a:solidFill>
                  <a:schemeClr val="dk1"/>
                </a:solidFill>
                <a:highlight>
                  <a:srgbClr val="FFFFFF"/>
                </a:highlight>
                <a:latin typeface="Arial"/>
                <a:ea typeface="Arial"/>
                <a:cs typeface="Arial"/>
                <a:sym typeface="Arial"/>
              </a:rPr>
              <a:t>Total_pymnt </a:t>
            </a:r>
            <a:r>
              <a:rPr lang="en-US" sz="2600">
                <a:solidFill>
                  <a:schemeClr val="dk1"/>
                </a:solidFill>
                <a:highlight>
                  <a:srgbClr val="FFFFFF"/>
                </a:highlight>
                <a:latin typeface="Arial"/>
                <a:ea typeface="Arial"/>
                <a:cs typeface="Arial"/>
                <a:sym typeface="Arial"/>
              </a:rPr>
              <a:t> : Payments received to date for total amount funded                  </a:t>
            </a:r>
            <a:endParaRPr sz="2600">
              <a:solidFill>
                <a:schemeClr val="dk1"/>
              </a:solidFill>
              <a:highlight>
                <a:srgbClr val="FFFFFF"/>
              </a:highlight>
              <a:latin typeface="Arial"/>
              <a:ea typeface="Arial"/>
              <a:cs typeface="Arial"/>
              <a:sym typeface="Arial"/>
            </a:endParaRPr>
          </a:p>
          <a:p>
            <a:pPr indent="-393700" lvl="0" marL="457200" rtl="0" algn="l">
              <a:lnSpc>
                <a:spcPct val="100000"/>
              </a:lnSpc>
              <a:spcBef>
                <a:spcPts val="0"/>
              </a:spcBef>
              <a:spcAft>
                <a:spcPts val="0"/>
              </a:spcAft>
              <a:buClr>
                <a:schemeClr val="dk1"/>
              </a:buClr>
              <a:buSzPts val="2600"/>
              <a:buFont typeface="Arial"/>
              <a:buChar char="❏"/>
            </a:pPr>
            <a:r>
              <a:rPr b="1" lang="en-US" sz="2600">
                <a:solidFill>
                  <a:schemeClr val="dk1"/>
                </a:solidFill>
                <a:highlight>
                  <a:srgbClr val="FFFFFF"/>
                </a:highlight>
                <a:latin typeface="Arial"/>
                <a:ea typeface="Arial"/>
                <a:cs typeface="Arial"/>
                <a:sym typeface="Arial"/>
              </a:rPr>
              <a:t>Title_Debt consolidation</a:t>
            </a:r>
            <a:r>
              <a:rPr lang="en-US" sz="2600">
                <a:solidFill>
                  <a:schemeClr val="dk1"/>
                </a:solidFill>
                <a:highlight>
                  <a:srgbClr val="FFFFFF"/>
                </a:highlight>
                <a:latin typeface="Arial"/>
                <a:ea typeface="Arial"/>
                <a:cs typeface="Arial"/>
                <a:sym typeface="Arial"/>
              </a:rPr>
              <a:t> :The loan title provided by the borrower                             </a:t>
            </a:r>
            <a:endParaRPr sz="2600">
              <a:solidFill>
                <a:schemeClr val="dk1"/>
              </a:solidFill>
              <a:highlight>
                <a:srgbClr val="FFFFFF"/>
              </a:highlight>
              <a:latin typeface="Arial"/>
              <a:ea typeface="Arial"/>
              <a:cs typeface="Arial"/>
              <a:sym typeface="Arial"/>
            </a:endParaRPr>
          </a:p>
          <a:p>
            <a:pPr indent="-393700" lvl="0" marL="457200" rtl="0" algn="l">
              <a:lnSpc>
                <a:spcPct val="115000"/>
              </a:lnSpc>
              <a:spcBef>
                <a:spcPts val="0"/>
              </a:spcBef>
              <a:spcAft>
                <a:spcPts val="0"/>
              </a:spcAft>
              <a:buClr>
                <a:schemeClr val="dk1"/>
              </a:buClr>
              <a:buSzPts val="2600"/>
              <a:buFont typeface="Arial"/>
              <a:buChar char="❏"/>
            </a:pPr>
            <a:r>
              <a:rPr b="1" lang="en-US" sz="2600">
                <a:solidFill>
                  <a:schemeClr val="dk1"/>
                </a:solidFill>
                <a:highlight>
                  <a:srgbClr val="FFFFFF"/>
                </a:highlight>
                <a:latin typeface="Arial"/>
                <a:ea typeface="Arial"/>
                <a:cs typeface="Arial"/>
                <a:sym typeface="Arial"/>
              </a:rPr>
              <a:t>Emp_length_10+ years </a:t>
            </a:r>
            <a:r>
              <a:rPr lang="en-US" sz="2600">
                <a:solidFill>
                  <a:schemeClr val="dk1"/>
                </a:solidFill>
                <a:highlight>
                  <a:srgbClr val="FFFFFF"/>
                </a:highlight>
                <a:latin typeface="Arial"/>
                <a:ea typeface="Arial"/>
                <a:cs typeface="Arial"/>
                <a:sym typeface="Arial"/>
              </a:rPr>
              <a:t> : Employment length in years. </a:t>
            </a:r>
            <a:r>
              <a:rPr lang="en-US" sz="2600">
                <a:solidFill>
                  <a:schemeClr val="dk1"/>
                </a:solidFill>
                <a:highlight>
                  <a:srgbClr val="FFFFFF"/>
                </a:highlight>
                <a:latin typeface="Arial"/>
                <a:ea typeface="Arial"/>
                <a:cs typeface="Arial"/>
                <a:sym typeface="Arial"/>
              </a:rPr>
              <a:t>             </a:t>
            </a:r>
            <a:endParaRPr sz="2600">
              <a:solidFill>
                <a:schemeClr val="dk1"/>
              </a:solidFill>
              <a:highlight>
                <a:srgbClr val="FFFFFF"/>
              </a:highlight>
              <a:latin typeface="Arial"/>
              <a:ea typeface="Arial"/>
              <a:cs typeface="Arial"/>
              <a:sym typeface="Arial"/>
            </a:endParaRPr>
          </a:p>
          <a:p>
            <a:pPr indent="0" lvl="0" marL="0" rtl="0" algn="l">
              <a:lnSpc>
                <a:spcPct val="100000"/>
              </a:lnSpc>
              <a:spcBef>
                <a:spcPts val="1000"/>
              </a:spcBef>
              <a:spcAft>
                <a:spcPts val="0"/>
              </a:spcAft>
              <a:buSzPts val="1440"/>
              <a:buNone/>
            </a:pPr>
            <a:r>
              <a:rPr lang="en-US" sz="2600"/>
              <a:t>  </a:t>
            </a: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t>The returns is estimated based on Revolving Balance for given data</a:t>
            </a:r>
            <a:endParaRPr/>
          </a:p>
        </p:txBody>
      </p:sp>
      <p:sp>
        <p:nvSpPr>
          <p:cNvPr id="261" name="Google Shape;261;p36"/>
          <p:cNvSpPr txBox="1"/>
          <p:nvPr>
            <p:ph idx="1" type="body"/>
          </p:nvPr>
        </p:nvSpPr>
        <p:spPr>
          <a:xfrm>
            <a:off x="677325" y="1800776"/>
            <a:ext cx="8596800" cy="4240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440"/>
              <a:buNone/>
            </a:pPr>
            <a:r>
              <a:rPr lang="en-US" sz="2100"/>
              <a:t>For a </a:t>
            </a:r>
            <a:r>
              <a:rPr b="1" lang="en-US" sz="2100"/>
              <a:t>loan amount</a:t>
            </a:r>
            <a:r>
              <a:rPr lang="en-US" sz="2100"/>
              <a:t> greater than </a:t>
            </a:r>
            <a:r>
              <a:rPr b="1" lang="en-US" sz="2100"/>
              <a:t>16,000INR</a:t>
            </a:r>
            <a:r>
              <a:rPr lang="en-US" sz="2100"/>
              <a:t> with principal received to</a:t>
            </a:r>
            <a:endParaRPr sz="2100"/>
          </a:p>
          <a:p>
            <a:pPr indent="0" lvl="0" marL="0" rtl="0" algn="l">
              <a:lnSpc>
                <a:spcPct val="100000"/>
              </a:lnSpc>
              <a:spcBef>
                <a:spcPts val="1000"/>
              </a:spcBef>
              <a:spcAft>
                <a:spcPts val="0"/>
              </a:spcAft>
              <a:buSzPts val="1440"/>
              <a:buNone/>
            </a:pPr>
            <a:r>
              <a:rPr lang="en-US" sz="2100"/>
              <a:t> date greater than </a:t>
            </a:r>
            <a:r>
              <a:rPr b="1" lang="en-US" sz="2100"/>
              <a:t>20,000INR</a:t>
            </a:r>
            <a:r>
              <a:rPr lang="en-US" sz="2100"/>
              <a:t> and all purpose except for credit card </a:t>
            </a:r>
            <a:endParaRPr sz="2100"/>
          </a:p>
          <a:p>
            <a:pPr indent="0" lvl="0" marL="0" rtl="0" algn="l">
              <a:lnSpc>
                <a:spcPct val="100000"/>
              </a:lnSpc>
              <a:spcBef>
                <a:spcPts val="1000"/>
              </a:spcBef>
              <a:spcAft>
                <a:spcPts val="0"/>
              </a:spcAft>
              <a:buSzPts val="1440"/>
              <a:buNone/>
            </a:pPr>
            <a:r>
              <a:rPr lang="en-US" sz="2100"/>
              <a:t>make upto 66.9% chances of having a high Revolving Balance.</a:t>
            </a:r>
            <a:endParaRPr sz="2100"/>
          </a:p>
        </p:txBody>
      </p:sp>
      <p:pic>
        <p:nvPicPr>
          <p:cNvPr id="262" name="Google Shape;262;p36"/>
          <p:cNvPicPr preferRelativeResize="0"/>
          <p:nvPr/>
        </p:nvPicPr>
        <p:blipFill>
          <a:blip r:embed="rId3">
            <a:alphaModFix/>
          </a:blip>
          <a:stretch>
            <a:fillRect/>
          </a:stretch>
        </p:blipFill>
        <p:spPr>
          <a:xfrm>
            <a:off x="677325" y="3204775"/>
            <a:ext cx="10644849" cy="365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9"/>
          <p:cNvSpPr txBox="1"/>
          <p:nvPr/>
        </p:nvSpPr>
        <p:spPr>
          <a:xfrm>
            <a:off x="270175" y="126775"/>
            <a:ext cx="11628000" cy="649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p:txBody>
      </p:sp>
      <p:sp>
        <p:nvSpPr>
          <p:cNvPr id="150" name="Google Shape;150;p1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a:solidFill>
                  <a:schemeClr val="dk1"/>
                </a:solidFill>
              </a:rPr>
              <a:t>About Lending Club</a:t>
            </a:r>
            <a:endParaRPr>
              <a:solidFill>
                <a:schemeClr val="dk1"/>
              </a:solidFill>
            </a:endParaRPr>
          </a:p>
        </p:txBody>
      </p:sp>
      <p:sp>
        <p:nvSpPr>
          <p:cNvPr id="151" name="Google Shape;151;p19"/>
          <p:cNvSpPr txBox="1"/>
          <p:nvPr>
            <p:ph idx="1" type="body"/>
          </p:nvPr>
        </p:nvSpPr>
        <p:spPr>
          <a:xfrm>
            <a:off x="677325" y="1548777"/>
            <a:ext cx="7854850" cy="4492500"/>
          </a:xfrm>
          <a:prstGeom prst="rect">
            <a:avLst/>
          </a:prstGeom>
          <a:noFill/>
          <a:ln>
            <a:noFill/>
          </a:ln>
        </p:spPr>
        <p:txBody>
          <a:bodyPr anchorCtr="0" anchor="t" bIns="45700" lIns="91425" spcFirstLastPara="1" rIns="91425" wrap="square" tIns="45700">
            <a:noAutofit/>
          </a:bodyPr>
          <a:lstStyle/>
          <a:p>
            <a:pPr indent="-377190" lvl="0" marL="457200" rtl="0" algn="l">
              <a:lnSpc>
                <a:spcPct val="100000"/>
              </a:lnSpc>
              <a:spcBef>
                <a:spcPts val="1000"/>
              </a:spcBef>
              <a:spcAft>
                <a:spcPts val="0"/>
              </a:spcAft>
              <a:buClr>
                <a:schemeClr val="dk1"/>
              </a:buClr>
              <a:buSzPts val="2340"/>
              <a:buChar char="●"/>
            </a:pPr>
            <a:r>
              <a:rPr lang="en-US" sz="2100">
                <a:solidFill>
                  <a:schemeClr val="dk1"/>
                </a:solidFill>
                <a:highlight>
                  <a:srgbClr val="FEFEFE"/>
                </a:highlight>
                <a:latin typeface="Arial"/>
                <a:ea typeface="Arial"/>
                <a:cs typeface="Arial"/>
                <a:sym typeface="Arial"/>
              </a:rPr>
              <a:t>LendingClub is the largest personal loans provider in the </a:t>
            </a:r>
            <a:r>
              <a:rPr b="1" lang="en-US" sz="2100">
                <a:solidFill>
                  <a:schemeClr val="dk1"/>
                </a:solidFill>
                <a:highlight>
                  <a:srgbClr val="FEFEFE"/>
                </a:highlight>
                <a:latin typeface="Arial"/>
                <a:ea typeface="Arial"/>
                <a:cs typeface="Arial"/>
                <a:sym typeface="Arial"/>
              </a:rPr>
              <a:t>U.S</a:t>
            </a:r>
            <a:r>
              <a:rPr lang="en-US" sz="2100">
                <a:solidFill>
                  <a:schemeClr val="dk1"/>
                </a:solidFill>
                <a:highlight>
                  <a:srgbClr val="FEFEFE"/>
                </a:highlight>
                <a:latin typeface="Arial"/>
                <a:ea typeface="Arial"/>
                <a:cs typeface="Arial"/>
                <a:sym typeface="Arial"/>
              </a:rPr>
              <a:t>. and a marketplace</a:t>
            </a:r>
            <a:endParaRPr sz="2100">
              <a:solidFill>
                <a:schemeClr val="dk1"/>
              </a:solidFill>
              <a:highlight>
                <a:srgbClr val="FEFEFE"/>
              </a:highlight>
              <a:latin typeface="Arial"/>
              <a:ea typeface="Arial"/>
              <a:cs typeface="Arial"/>
              <a:sym typeface="Arial"/>
            </a:endParaRPr>
          </a:p>
          <a:p>
            <a:pPr indent="0" lvl="0" marL="457200" rtl="0" algn="l">
              <a:lnSpc>
                <a:spcPct val="100000"/>
              </a:lnSpc>
              <a:spcBef>
                <a:spcPts val="1000"/>
              </a:spcBef>
              <a:spcAft>
                <a:spcPts val="0"/>
              </a:spcAft>
              <a:buSzPts val="1440"/>
              <a:buNone/>
            </a:pPr>
            <a:r>
              <a:t/>
            </a:r>
            <a:endParaRPr sz="2100">
              <a:solidFill>
                <a:schemeClr val="dk1"/>
              </a:solidFill>
              <a:highlight>
                <a:srgbClr val="FEFEFE"/>
              </a:highlight>
              <a:latin typeface="Arial"/>
              <a:ea typeface="Arial"/>
              <a:cs typeface="Arial"/>
              <a:sym typeface="Arial"/>
            </a:endParaRPr>
          </a:p>
          <a:p>
            <a:pPr indent="-361950" lvl="0" marL="457200" rtl="0" algn="l">
              <a:lnSpc>
                <a:spcPct val="100000"/>
              </a:lnSpc>
              <a:spcBef>
                <a:spcPts val="1000"/>
              </a:spcBef>
              <a:spcAft>
                <a:spcPts val="0"/>
              </a:spcAft>
              <a:buClr>
                <a:schemeClr val="dk1"/>
              </a:buClr>
              <a:buSzPts val="2100"/>
              <a:buFont typeface="Arial"/>
              <a:buChar char="●"/>
            </a:pPr>
            <a:r>
              <a:rPr lang="en-US" sz="2100">
                <a:solidFill>
                  <a:schemeClr val="dk1"/>
                </a:solidFill>
                <a:highlight>
                  <a:srgbClr val="FEFEFE"/>
                </a:highlight>
                <a:latin typeface="Arial"/>
                <a:ea typeface="Arial"/>
                <a:cs typeface="Arial"/>
                <a:sym typeface="Arial"/>
              </a:rPr>
              <a:t>It is essentially a peer to peer lending platform.</a:t>
            </a:r>
            <a:endParaRPr sz="2100">
              <a:solidFill>
                <a:schemeClr val="dk1"/>
              </a:solidFill>
              <a:highlight>
                <a:srgbClr val="FEFEFE"/>
              </a:highlight>
              <a:latin typeface="Arial"/>
              <a:ea typeface="Arial"/>
              <a:cs typeface="Arial"/>
              <a:sym typeface="Arial"/>
            </a:endParaRPr>
          </a:p>
          <a:p>
            <a:pPr indent="0" lvl="0" marL="0" rtl="0" algn="l">
              <a:lnSpc>
                <a:spcPct val="100000"/>
              </a:lnSpc>
              <a:spcBef>
                <a:spcPts val="1000"/>
              </a:spcBef>
              <a:spcAft>
                <a:spcPts val="0"/>
              </a:spcAft>
              <a:buSzPts val="1440"/>
              <a:buNone/>
            </a:pPr>
            <a:r>
              <a:t/>
            </a:r>
            <a:endParaRPr sz="2100">
              <a:solidFill>
                <a:schemeClr val="dk1"/>
              </a:solidFill>
              <a:highlight>
                <a:srgbClr val="FEFEFE"/>
              </a:highlight>
              <a:latin typeface="Arial"/>
              <a:ea typeface="Arial"/>
              <a:cs typeface="Arial"/>
              <a:sym typeface="Arial"/>
            </a:endParaRPr>
          </a:p>
          <a:p>
            <a:pPr indent="-361950" lvl="0" marL="457200" rtl="0" algn="l">
              <a:lnSpc>
                <a:spcPct val="100000"/>
              </a:lnSpc>
              <a:spcBef>
                <a:spcPts val="1000"/>
              </a:spcBef>
              <a:spcAft>
                <a:spcPts val="0"/>
              </a:spcAft>
              <a:buClr>
                <a:srgbClr val="113B5E"/>
              </a:buClr>
              <a:buSzPts val="2100"/>
              <a:buFont typeface="Arial"/>
              <a:buChar char="●"/>
            </a:pPr>
            <a:r>
              <a:rPr b="1" lang="en-US" sz="2100">
                <a:solidFill>
                  <a:srgbClr val="282829"/>
                </a:solidFill>
                <a:highlight>
                  <a:srgbClr val="FFFFFF"/>
                </a:highlight>
                <a:latin typeface="Arial"/>
                <a:ea typeface="Arial"/>
                <a:cs typeface="Arial"/>
                <a:sym typeface="Arial"/>
              </a:rPr>
              <a:t>Peer-to-peer </a:t>
            </a:r>
            <a:r>
              <a:rPr lang="en-US" sz="2100">
                <a:solidFill>
                  <a:srgbClr val="282829"/>
                </a:solidFill>
                <a:highlight>
                  <a:srgbClr val="FFFFFF"/>
                </a:highlight>
                <a:latin typeface="Arial"/>
                <a:ea typeface="Arial"/>
                <a:cs typeface="Arial"/>
                <a:sym typeface="Arial"/>
              </a:rPr>
              <a:t>(P2P) lending, is the practice of lending money to individuals or businesses through online services that match lenders with borrowers.</a:t>
            </a:r>
            <a:endParaRPr sz="2100">
              <a:solidFill>
                <a:srgbClr val="282829"/>
              </a:solidFill>
              <a:highlight>
                <a:srgbClr val="FFFFFF"/>
              </a:highlight>
              <a:latin typeface="Arial"/>
              <a:ea typeface="Arial"/>
              <a:cs typeface="Arial"/>
              <a:sym typeface="Arial"/>
            </a:endParaRPr>
          </a:p>
          <a:p>
            <a:pPr indent="0" lvl="0" marL="457200" rtl="0" algn="l">
              <a:lnSpc>
                <a:spcPct val="100000"/>
              </a:lnSpc>
              <a:spcBef>
                <a:spcPts val="1000"/>
              </a:spcBef>
              <a:spcAft>
                <a:spcPts val="0"/>
              </a:spcAft>
              <a:buSzPts val="1440"/>
              <a:buNone/>
            </a:pPr>
            <a:r>
              <a:t/>
            </a:r>
            <a:endParaRPr sz="2100">
              <a:solidFill>
                <a:srgbClr val="282829"/>
              </a:solidFill>
              <a:highlight>
                <a:srgbClr val="FFFFFF"/>
              </a:highlight>
              <a:latin typeface="Roboto"/>
              <a:ea typeface="Roboto"/>
              <a:cs typeface="Roboto"/>
              <a:sym typeface="Roboto"/>
            </a:endParaRPr>
          </a:p>
          <a:p>
            <a:pPr indent="0" lvl="0" marL="0" rtl="0" algn="l">
              <a:lnSpc>
                <a:spcPct val="100000"/>
              </a:lnSpc>
              <a:spcBef>
                <a:spcPts val="1000"/>
              </a:spcBef>
              <a:spcAft>
                <a:spcPts val="0"/>
              </a:spcAft>
              <a:buSzPts val="1440"/>
              <a:buNone/>
            </a:pPr>
            <a:r>
              <a:t/>
            </a:r>
            <a:endParaRPr sz="2100">
              <a:solidFill>
                <a:srgbClr val="282829"/>
              </a:solidFill>
              <a:highlight>
                <a:srgbClr val="FFFFFF"/>
              </a:highlight>
              <a:latin typeface="Roboto"/>
              <a:ea typeface="Roboto"/>
              <a:cs typeface="Roboto"/>
              <a:sym typeface="Roboto"/>
            </a:endParaRPr>
          </a:p>
          <a:p>
            <a:pPr indent="0" lvl="0" marL="0" rtl="0" algn="l">
              <a:lnSpc>
                <a:spcPct val="100000"/>
              </a:lnSpc>
              <a:spcBef>
                <a:spcPts val="1000"/>
              </a:spcBef>
              <a:spcAft>
                <a:spcPts val="0"/>
              </a:spcAft>
              <a:buSzPts val="1440"/>
              <a:buNone/>
            </a:pPr>
            <a:r>
              <a:t/>
            </a:r>
            <a:endParaRPr sz="2100">
              <a:solidFill>
                <a:srgbClr val="282829"/>
              </a:solidFill>
              <a:highlight>
                <a:srgbClr val="FFFFFF"/>
              </a:highlight>
              <a:latin typeface="Roboto"/>
              <a:ea typeface="Roboto"/>
              <a:cs typeface="Roboto"/>
              <a:sym typeface="Roboto"/>
            </a:endParaRPr>
          </a:p>
          <a:p>
            <a:pPr indent="0" lvl="0" marL="0" rtl="0" algn="l">
              <a:lnSpc>
                <a:spcPct val="100000"/>
              </a:lnSpc>
              <a:spcBef>
                <a:spcPts val="1000"/>
              </a:spcBef>
              <a:spcAft>
                <a:spcPts val="0"/>
              </a:spcAft>
              <a:buSzPts val="1440"/>
              <a:buNone/>
            </a:pPr>
            <a:r>
              <a:t/>
            </a:r>
            <a:endParaRPr sz="2100">
              <a:solidFill>
                <a:srgbClr val="282829"/>
              </a:solidFill>
              <a:highlight>
                <a:srgbClr val="FFFFFF"/>
              </a:highlight>
              <a:latin typeface="Roboto"/>
              <a:ea typeface="Roboto"/>
              <a:cs typeface="Roboto"/>
              <a:sym typeface="Roboto"/>
            </a:endParaRPr>
          </a:p>
        </p:txBody>
      </p:sp>
      <p:pic>
        <p:nvPicPr>
          <p:cNvPr id="152" name="Google Shape;152;p19"/>
          <p:cNvPicPr preferRelativeResize="0"/>
          <p:nvPr/>
        </p:nvPicPr>
        <p:blipFill rotWithShape="1">
          <a:blip r:embed="rId3">
            <a:alphaModFix/>
          </a:blip>
          <a:srcRect b="0" l="0" r="0" t="0"/>
          <a:stretch/>
        </p:blipFill>
        <p:spPr>
          <a:xfrm>
            <a:off x="8532175" y="0"/>
            <a:ext cx="3659825" cy="2160600"/>
          </a:xfrm>
          <a:prstGeom prst="rect">
            <a:avLst/>
          </a:prstGeom>
          <a:noFill/>
          <a:ln>
            <a:noFill/>
          </a:ln>
        </p:spPr>
      </p:pic>
      <p:pic>
        <p:nvPicPr>
          <p:cNvPr id="153" name="Google Shape;153;p19"/>
          <p:cNvPicPr preferRelativeResize="0"/>
          <p:nvPr/>
        </p:nvPicPr>
        <p:blipFill rotWithShape="1">
          <a:blip r:embed="rId4">
            <a:alphaModFix/>
          </a:blip>
          <a:srcRect b="0" l="0" r="0" t="0"/>
          <a:stretch/>
        </p:blipFill>
        <p:spPr>
          <a:xfrm>
            <a:off x="8712175" y="2160600"/>
            <a:ext cx="3479825" cy="469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5400"/>
              <a:buNone/>
            </a:pPr>
            <a:r>
              <a:rPr lang="en-US" sz="6600"/>
              <a:t>THANK YOU</a:t>
            </a:r>
            <a:endParaRPr sz="6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0"/>
          <p:cNvPicPr preferRelativeResize="0"/>
          <p:nvPr/>
        </p:nvPicPr>
        <p:blipFill rotWithShape="1">
          <a:blip r:embed="rId3">
            <a:alphaModFix/>
          </a:blip>
          <a:srcRect b="0" l="0" r="0" t="0"/>
          <a:stretch/>
        </p:blipFill>
        <p:spPr>
          <a:xfrm>
            <a:off x="540175" y="666775"/>
            <a:ext cx="6552000" cy="5652000"/>
          </a:xfrm>
          <a:prstGeom prst="rect">
            <a:avLst/>
          </a:prstGeom>
          <a:noFill/>
          <a:ln>
            <a:noFill/>
          </a:ln>
        </p:spPr>
      </p:pic>
      <p:sp>
        <p:nvSpPr>
          <p:cNvPr id="159" name="Google Shape;159;p20"/>
          <p:cNvSpPr txBox="1"/>
          <p:nvPr/>
        </p:nvSpPr>
        <p:spPr>
          <a:xfrm>
            <a:off x="6642175" y="1458775"/>
            <a:ext cx="3564000" cy="221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Maximum loans is observed to be falling under the category of B and C.</a:t>
            </a:r>
            <a:endParaRPr b="0" i="0" sz="2100" u="none" cap="none" strike="noStrike">
              <a:solidFill>
                <a:srgbClr val="000000"/>
              </a:solidFill>
              <a:latin typeface="Trebuchet MS"/>
              <a:ea typeface="Trebuchet MS"/>
              <a:cs typeface="Trebuchet MS"/>
              <a:sym typeface="Trebuchet MS"/>
            </a:endParaRPr>
          </a:p>
        </p:txBody>
      </p:sp>
      <p:sp>
        <p:nvSpPr>
          <p:cNvPr id="160" name="Google Shape;160;p20"/>
          <p:cNvSpPr txBox="1"/>
          <p:nvPr/>
        </p:nvSpPr>
        <p:spPr>
          <a:xfrm>
            <a:off x="8010175" y="2268775"/>
            <a:ext cx="9777600" cy="114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1"/>
          <p:cNvPicPr preferRelativeResize="0"/>
          <p:nvPr/>
        </p:nvPicPr>
        <p:blipFill rotWithShape="1">
          <a:blip r:embed="rId3">
            <a:alphaModFix/>
          </a:blip>
          <a:srcRect b="0" l="0" r="0" t="0"/>
          <a:stretch/>
        </p:blipFill>
        <p:spPr>
          <a:xfrm>
            <a:off x="432175" y="954775"/>
            <a:ext cx="9414000" cy="5903225"/>
          </a:xfrm>
          <a:prstGeom prst="rect">
            <a:avLst/>
          </a:prstGeom>
          <a:noFill/>
          <a:ln>
            <a:noFill/>
          </a:ln>
        </p:spPr>
      </p:pic>
      <p:sp>
        <p:nvSpPr>
          <p:cNvPr id="166" name="Google Shape;166;p21"/>
          <p:cNvSpPr txBox="1"/>
          <p:nvPr/>
        </p:nvSpPr>
        <p:spPr>
          <a:xfrm>
            <a:off x="1458175" y="126775"/>
            <a:ext cx="8964000" cy="82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Major categories of loan purpose</a:t>
            </a:r>
            <a:endParaRPr b="0" i="0" sz="21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22"/>
          <p:cNvPicPr preferRelativeResize="0"/>
          <p:nvPr/>
        </p:nvPicPr>
        <p:blipFill rotWithShape="1">
          <a:blip r:embed="rId3">
            <a:alphaModFix/>
          </a:blip>
          <a:srcRect b="0" l="0" r="0" t="0"/>
          <a:stretch/>
        </p:blipFill>
        <p:spPr>
          <a:xfrm>
            <a:off x="324175" y="666775"/>
            <a:ext cx="9071999" cy="5435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id="176" name="Google Shape;176;p23"/>
          <p:cNvPicPr preferRelativeResize="0"/>
          <p:nvPr/>
        </p:nvPicPr>
        <p:blipFill rotWithShape="1">
          <a:blip r:embed="rId3">
            <a:alphaModFix/>
          </a:blip>
          <a:srcRect b="0" l="0" r="0" t="0"/>
          <a:stretch/>
        </p:blipFill>
        <p:spPr>
          <a:xfrm>
            <a:off x="576175" y="990775"/>
            <a:ext cx="9522001" cy="5274000"/>
          </a:xfrm>
          <a:prstGeom prst="rect">
            <a:avLst/>
          </a:prstGeom>
          <a:noFill/>
          <a:ln>
            <a:noFill/>
          </a:ln>
        </p:spPr>
      </p:pic>
      <p:sp>
        <p:nvSpPr>
          <p:cNvPr id="177" name="Google Shape;177;p23"/>
          <p:cNvSpPr txBox="1"/>
          <p:nvPr/>
        </p:nvSpPr>
        <p:spPr>
          <a:xfrm>
            <a:off x="1170175" y="108775"/>
            <a:ext cx="8532000" cy="8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Distribution of loans based on Homeownership</a:t>
            </a:r>
            <a:endParaRPr b="0" i="0" sz="21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4"/>
          <p:cNvPicPr preferRelativeResize="0"/>
          <p:nvPr/>
        </p:nvPicPr>
        <p:blipFill rotWithShape="1">
          <a:blip r:embed="rId3">
            <a:alphaModFix/>
          </a:blip>
          <a:srcRect b="0" l="0" r="0" t="0"/>
          <a:stretch/>
        </p:blipFill>
        <p:spPr>
          <a:xfrm>
            <a:off x="522175" y="693700"/>
            <a:ext cx="4536000" cy="5841075"/>
          </a:xfrm>
          <a:prstGeom prst="rect">
            <a:avLst/>
          </a:prstGeom>
          <a:noFill/>
          <a:ln>
            <a:noFill/>
          </a:ln>
        </p:spPr>
      </p:pic>
      <p:pic>
        <p:nvPicPr>
          <p:cNvPr id="183" name="Google Shape;183;p24"/>
          <p:cNvPicPr preferRelativeResize="0"/>
          <p:nvPr/>
        </p:nvPicPr>
        <p:blipFill rotWithShape="1">
          <a:blip r:embed="rId4">
            <a:alphaModFix/>
          </a:blip>
          <a:srcRect b="0" l="0" r="0" t="0"/>
          <a:stretch/>
        </p:blipFill>
        <p:spPr>
          <a:xfrm>
            <a:off x="5148163" y="4447399"/>
            <a:ext cx="2278107" cy="1619387"/>
          </a:xfrm>
          <a:prstGeom prst="rect">
            <a:avLst/>
          </a:prstGeom>
          <a:noFill/>
          <a:ln>
            <a:noFill/>
          </a:ln>
        </p:spPr>
      </p:pic>
      <p:sp>
        <p:nvSpPr>
          <p:cNvPr id="184" name="Google Shape;184;p24"/>
          <p:cNvSpPr txBox="1"/>
          <p:nvPr/>
        </p:nvSpPr>
        <p:spPr>
          <a:xfrm>
            <a:off x="4932175" y="1044775"/>
            <a:ext cx="4320000" cy="194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sng" cap="none" strike="noStrike">
                <a:solidFill>
                  <a:srgbClr val="000000"/>
                </a:solidFill>
                <a:latin typeface="Trebuchet MS"/>
                <a:ea typeface="Trebuchet MS"/>
                <a:cs typeface="Trebuchet MS"/>
                <a:sym typeface="Trebuchet MS"/>
              </a:rPr>
              <a:t>Overall loan monthly wise </a:t>
            </a:r>
            <a:endParaRPr b="0" i="0" sz="2100" u="sng"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pic>
        <p:nvPicPr>
          <p:cNvPr id="189" name="Google Shape;189;p25"/>
          <p:cNvPicPr preferRelativeResize="0"/>
          <p:nvPr/>
        </p:nvPicPr>
        <p:blipFill>
          <a:blip r:embed="rId3">
            <a:alphaModFix/>
          </a:blip>
          <a:stretch>
            <a:fillRect/>
          </a:stretch>
        </p:blipFill>
        <p:spPr>
          <a:xfrm>
            <a:off x="152400" y="1062775"/>
            <a:ext cx="11763776" cy="5795225"/>
          </a:xfrm>
          <a:prstGeom prst="rect">
            <a:avLst/>
          </a:prstGeom>
          <a:noFill/>
          <a:ln>
            <a:noFill/>
          </a:ln>
        </p:spPr>
      </p:pic>
      <p:sp>
        <p:nvSpPr>
          <p:cNvPr id="190" name="Google Shape;190;p25"/>
          <p:cNvSpPr txBox="1"/>
          <p:nvPr/>
        </p:nvSpPr>
        <p:spPr>
          <a:xfrm>
            <a:off x="378175" y="198775"/>
            <a:ext cx="10638000" cy="13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latin typeface="Trebuchet MS"/>
                <a:ea typeface="Trebuchet MS"/>
                <a:cs typeface="Trebuchet MS"/>
                <a:sym typeface="Trebuchet MS"/>
              </a:rPr>
              <a:t>Proportion of Supply and Demand</a:t>
            </a:r>
            <a:endParaRPr b="1" sz="26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6"/>
          <p:cNvPicPr preferRelativeResize="0"/>
          <p:nvPr/>
        </p:nvPicPr>
        <p:blipFill rotWithShape="1">
          <a:blip r:embed="rId3">
            <a:alphaModFix/>
          </a:blip>
          <a:srcRect b="0" l="0" r="0" t="0"/>
          <a:stretch/>
        </p:blipFill>
        <p:spPr>
          <a:xfrm>
            <a:off x="296025" y="162775"/>
            <a:ext cx="10396149" cy="4698000"/>
          </a:xfrm>
          <a:prstGeom prst="rect">
            <a:avLst/>
          </a:prstGeom>
          <a:noFill/>
          <a:ln>
            <a:noFill/>
          </a:ln>
        </p:spPr>
      </p:pic>
      <p:sp>
        <p:nvSpPr>
          <p:cNvPr id="196" name="Google Shape;196;p26"/>
          <p:cNvSpPr txBox="1"/>
          <p:nvPr/>
        </p:nvSpPr>
        <p:spPr>
          <a:xfrm>
            <a:off x="648175" y="5148775"/>
            <a:ext cx="9072000" cy="149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000000"/>
                </a:solidFill>
                <a:latin typeface="Trebuchet MS"/>
                <a:ea typeface="Trebuchet MS"/>
                <a:cs typeface="Trebuchet MS"/>
                <a:sym typeface="Trebuchet MS"/>
              </a:rPr>
              <a:t>Loan Status categorised as Fully Paid and Charged off loan</a:t>
            </a:r>
            <a:endParaRPr b="0" i="0" sz="2100" u="none" cap="none" strike="noStrike">
              <a:solidFill>
                <a:srgbClr val="000000"/>
              </a:solidFill>
              <a:latin typeface="Trebuchet MS"/>
              <a:ea typeface="Trebuchet MS"/>
              <a:cs typeface="Trebuchet MS"/>
              <a:sym typeface="Trebuchet MS"/>
            </a:endParaRPr>
          </a:p>
          <a:p>
            <a:pPr indent="-361950" lvl="0" marL="457200" marR="0" rtl="0" algn="l">
              <a:lnSpc>
                <a:spcPct val="100000"/>
              </a:lnSpc>
              <a:spcBef>
                <a:spcPts val="0"/>
              </a:spcBef>
              <a:spcAft>
                <a:spcPts val="0"/>
              </a:spcAft>
              <a:buClr>
                <a:srgbClr val="000000"/>
              </a:buClr>
              <a:buSzPts val="2100"/>
              <a:buFont typeface="Trebuchet MS"/>
              <a:buAutoNum type="arabicPeriod"/>
            </a:pPr>
            <a:r>
              <a:rPr b="0" i="0" lang="en-US" sz="2100" u="none" cap="none" strike="noStrike">
                <a:solidFill>
                  <a:srgbClr val="000000"/>
                </a:solidFill>
                <a:latin typeface="Trebuchet MS"/>
                <a:ea typeface="Trebuchet MS"/>
                <a:cs typeface="Trebuchet MS"/>
                <a:sym typeface="Trebuchet MS"/>
              </a:rPr>
              <a:t>Based on Grade</a:t>
            </a:r>
            <a:endParaRPr b="0" i="0" sz="2100" u="none" cap="none" strike="noStrike">
              <a:solidFill>
                <a:srgbClr val="000000"/>
              </a:solidFill>
              <a:latin typeface="Trebuchet MS"/>
              <a:ea typeface="Trebuchet MS"/>
              <a:cs typeface="Trebuchet MS"/>
              <a:sym typeface="Trebuchet MS"/>
            </a:endParaRPr>
          </a:p>
          <a:p>
            <a:pPr indent="-361950" lvl="0" marL="457200" marR="0" rtl="0" algn="l">
              <a:lnSpc>
                <a:spcPct val="100000"/>
              </a:lnSpc>
              <a:spcBef>
                <a:spcPts val="0"/>
              </a:spcBef>
              <a:spcAft>
                <a:spcPts val="0"/>
              </a:spcAft>
              <a:buClr>
                <a:srgbClr val="000000"/>
              </a:buClr>
              <a:buSzPts val="2100"/>
              <a:buFont typeface="Trebuchet MS"/>
              <a:buAutoNum type="arabicPeriod"/>
            </a:pPr>
            <a:r>
              <a:rPr b="0" i="0" lang="en-US" sz="2100" u="none" cap="none" strike="noStrike">
                <a:solidFill>
                  <a:srgbClr val="000000"/>
                </a:solidFill>
                <a:latin typeface="Trebuchet MS"/>
                <a:ea typeface="Trebuchet MS"/>
                <a:cs typeface="Trebuchet MS"/>
                <a:sym typeface="Trebuchet MS"/>
              </a:rPr>
              <a:t>Based on interest Rate</a:t>
            </a:r>
            <a:endParaRPr b="0" i="0" sz="21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