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8"/>
  </p:notesMasterIdLst>
  <p:handoutMasterIdLst>
    <p:handoutMasterId r:id="rId29"/>
  </p:handoutMasterIdLst>
  <p:sldIdLst>
    <p:sldId id="256" r:id="rId6"/>
    <p:sldId id="270" r:id="rId7"/>
    <p:sldId id="271" r:id="rId8"/>
    <p:sldId id="272" r:id="rId9"/>
    <p:sldId id="273" r:id="rId10"/>
    <p:sldId id="274" r:id="rId11"/>
    <p:sldId id="276" r:id="rId12"/>
    <p:sldId id="277" r:id="rId13"/>
    <p:sldId id="275"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69" r:id="rId2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xmlns="">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E48F"/>
    <a:srgbClr val="009900"/>
    <a:srgbClr val="FFFF00"/>
    <a:srgbClr val="FFCC00"/>
    <a:srgbClr val="000000"/>
    <a:srgbClr val="F46E00"/>
    <a:srgbClr val="001EFF"/>
    <a:srgbClr val="00CCFF"/>
    <a:srgbClr val="C23E3E"/>
    <a:srgbClr val="D51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2895" autoAdjust="0"/>
  </p:normalViewPr>
  <p:slideViewPr>
    <p:cSldViewPr snapToGrid="0">
      <p:cViewPr varScale="1">
        <p:scale>
          <a:sx n="97" d="100"/>
          <a:sy n="97" d="100"/>
        </p:scale>
        <p:origin x="-630" y="-96"/>
      </p:cViewPr>
      <p:guideLst>
        <p:guide orient="horz" pos="2532"/>
        <p:guide orient="horz" pos="2748"/>
        <p:guide orient="horz" pos="3888"/>
        <p:guide orient="horz" pos="276"/>
        <p:guide orient="horz" pos="1956"/>
        <p:guide orient="horz" pos="3036"/>
        <p:guide orient="horz" pos="1644"/>
        <p:guide orient="horz" pos="1860"/>
        <p:guide pos="5760"/>
        <p:guide pos="6144"/>
        <p:guide pos="2736"/>
        <p:guide pos="5688"/>
        <p:guide pos="2880"/>
        <p:guide pos="5448"/>
        <p:guide pos="480"/>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xmlns=""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xmlns=""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22</a:t>
            </a:fld>
            <a:endParaRPr lang="en-US" dirty="0"/>
          </a:p>
        </p:txBody>
      </p:sp>
    </p:spTree>
    <p:extLst>
      <p:ext uri="{BB962C8B-B14F-4D97-AF65-F5344CB8AC3E}">
        <p14:creationId xmlns:p14="http://schemas.microsoft.com/office/powerpoint/2010/main" xmlns=""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6530317" y="282698"/>
            <a:ext cx="684153" cy="510622"/>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xmlns="" val="0"/>
              </a:ext>
            </a:extLst>
          </a:blip>
          <a:stretch>
            <a:fillRect/>
          </a:stretch>
        </p:blipFill>
        <p:spPr>
          <a:xfrm>
            <a:off x="366334" y="357510"/>
            <a:ext cx="641149" cy="360999"/>
          </a:xfrm>
          <a:prstGeom prst="rect">
            <a:avLst/>
          </a:prstGeom>
        </p:spPr>
      </p:pic>
    </p:spTree>
    <p:extLst>
      <p:ext uri="{BB962C8B-B14F-4D97-AF65-F5344CB8AC3E}">
        <p14:creationId xmlns:p14="http://schemas.microsoft.com/office/powerpoint/2010/main" xmlns=""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xmlns=""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xmlns=""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xmlns=""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pPr/>
              <a:t>7/24/2018</a:t>
            </a:fld>
            <a:endParaRPr 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pPr/>
              <a:t>‹#›</a:t>
            </a:fld>
            <a:endParaRPr lang="en-US" dirty="0"/>
          </a:p>
        </p:txBody>
      </p:sp>
    </p:spTree>
    <p:extLst>
      <p:ext uri="{BB962C8B-B14F-4D97-AF65-F5344CB8AC3E}">
        <p14:creationId xmlns:p14="http://schemas.microsoft.com/office/powerpoint/2010/main" xmlns="" val="103356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prstGeom prst="rect">
            <a:avLst/>
          </a:prstGeo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a:prstGeom prst="rect">
            <a:avLst/>
          </a:prstGeo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xmlns="" val="289021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xmlns="" val="1443436294"/>
      </p:ext>
    </p:extLst>
  </p:cSld>
  <p:clrMap bg1="lt1" tx1="dk1" bg2="lt2" tx2="dk2" accent1="accent1" accent2="accent2" accent3="accent3" accent4="accent4" accent5="accent5" accent6="accent6" hlink="hlink" folHlink="folHlink"/>
  <p:sldLayoutIdLst>
    <p:sldLayoutId id="2147483679" r:id="rId1"/>
    <p:sldLayoutId id="214748368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org/International/geo/html-tech/tech-lang.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4" y="2269550"/>
            <a:ext cx="6350553" cy="861774"/>
          </a:xfrm>
        </p:spPr>
        <p:txBody>
          <a:bodyPr/>
          <a:lstStyle/>
          <a:p>
            <a:r>
              <a:rPr lang="en-US" sz="2800" dirty="0"/>
              <a:t>UI Dev Team Meeting &amp; </a:t>
            </a:r>
            <a:r>
              <a:rPr lang="en-US" sz="2800" dirty="0" smtClean="0"/>
              <a:t/>
            </a:r>
            <a:br>
              <a:rPr lang="en-US" sz="2800" dirty="0" smtClean="0"/>
            </a:br>
            <a:r>
              <a:rPr lang="en-US" sz="2800" dirty="0" smtClean="0"/>
              <a:t>Best </a:t>
            </a:r>
            <a:r>
              <a:rPr lang="en-US" sz="2800" dirty="0"/>
              <a:t>Practices of writing HTML </a:t>
            </a:r>
            <a:r>
              <a:rPr lang="en-US" sz="2800" dirty="0" smtClean="0"/>
              <a:t>5</a:t>
            </a:r>
            <a:endParaRPr lang="en-US" dirty="0"/>
          </a:p>
        </p:txBody>
      </p:sp>
    </p:spTree>
    <p:extLst>
      <p:ext uri="{BB962C8B-B14F-4D97-AF65-F5344CB8AC3E}">
        <p14:creationId xmlns:p14="http://schemas.microsoft.com/office/powerpoint/2010/main" xmlns="" val="173650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dirty="0"/>
              <a:t>Close All HTML Elements</a:t>
            </a:r>
            <a:br>
              <a:rPr lang="en-US" sz="2400" dirty="0"/>
            </a:br>
            <a:r>
              <a:rPr lang="en-US" sz="2400" b="1" dirty="0">
                <a:solidFill>
                  <a:schemeClr val="accent1">
                    <a:lumMod val="75000"/>
                  </a:schemeClr>
                </a:solidFill>
              </a:rPr>
              <a:t/>
            </a:r>
            <a:br>
              <a:rPr lang="en-US" sz="2400" b="1" dirty="0">
                <a:solidFill>
                  <a:schemeClr val="accent1">
                    <a:lumMod val="75000"/>
                  </a:schemeClr>
                </a:solidFill>
              </a:rPr>
            </a:br>
            <a:endParaRPr lang="en-US" sz="2400" b="1" dirty="0">
              <a:solidFill>
                <a:schemeClr val="accent1">
                  <a:lumMod val="75000"/>
                </a:schemeClr>
              </a:solidFill>
            </a:endParaRPr>
          </a:p>
        </p:txBody>
      </p:sp>
      <p:sp>
        <p:nvSpPr>
          <p:cNvPr id="6" name="TextBox 5"/>
          <p:cNvSpPr txBox="1"/>
          <p:nvPr/>
        </p:nvSpPr>
        <p:spPr>
          <a:xfrm>
            <a:off x="394636" y="752609"/>
            <a:ext cx="8229600" cy="4339650"/>
          </a:xfrm>
          <a:prstGeom prst="rect">
            <a:avLst/>
          </a:prstGeom>
          <a:noFill/>
          <a:ln>
            <a:solidFill>
              <a:schemeClr val="bg1">
                <a:lumMod val="85000"/>
              </a:schemeClr>
            </a:solidFill>
          </a:ln>
        </p:spPr>
        <p:txBody>
          <a:bodyPr wrap="square" rtlCol="0">
            <a:spAutoFit/>
          </a:bodyPr>
          <a:lstStyle/>
          <a:p>
            <a:pPr algn="l"/>
            <a:r>
              <a:rPr lang="en-US" dirty="0" smtClean="0"/>
              <a:t>Most of the HTML elements have opening and closing tag. However there are certain tags which don’t  contain any content inside them like as &lt;</a:t>
            </a:r>
            <a:r>
              <a:rPr lang="en-US" dirty="0" err="1" smtClean="0"/>
              <a:t>br</a:t>
            </a:r>
            <a:r>
              <a:rPr lang="en-US" dirty="0" smtClean="0"/>
              <a:t>&gt;, &lt;</a:t>
            </a:r>
            <a:r>
              <a:rPr lang="en-US" dirty="0" err="1" smtClean="0"/>
              <a:t>img</a:t>
            </a:r>
            <a:r>
              <a:rPr lang="en-US" dirty="0" smtClean="0"/>
              <a:t>&gt; etc. </a:t>
            </a:r>
          </a:p>
          <a:p>
            <a:pPr algn="l"/>
            <a:endParaRPr lang="en-US" dirty="0"/>
          </a:p>
          <a:p>
            <a:pPr algn="l"/>
            <a:r>
              <a:rPr lang="en-US" dirty="0" smtClean="0"/>
              <a:t>Like opening and closing elements, these empty elements also has closing behavior in them. They also get call as “Self-closing Tags”. Whatever element we write that need be closed. </a:t>
            </a:r>
          </a:p>
          <a:p>
            <a:pPr algn="l"/>
            <a:endParaRPr lang="en-US" dirty="0" smtClean="0"/>
          </a:p>
          <a:p>
            <a:pPr algn="l"/>
            <a:r>
              <a:rPr lang="en-US" b="1" dirty="0" smtClean="0">
                <a:solidFill>
                  <a:srgbClr val="FF0000"/>
                </a:solidFill>
              </a:rPr>
              <a:t>Bad Practice </a:t>
            </a:r>
          </a:p>
          <a:p>
            <a:pPr algn="l"/>
            <a:r>
              <a:rPr lang="en-US" dirty="0" smtClean="0"/>
              <a:t>&lt;p&gt; This is a para</a:t>
            </a:r>
          </a:p>
          <a:p>
            <a:pPr algn="l"/>
            <a:r>
              <a:rPr lang="en-US" dirty="0" smtClean="0"/>
              <a:t>&lt;p&gt; This is a second para</a:t>
            </a:r>
          </a:p>
          <a:p>
            <a:pPr algn="l"/>
            <a:r>
              <a:rPr lang="en-US" dirty="0" smtClean="0"/>
              <a:t>&lt;</a:t>
            </a:r>
            <a:r>
              <a:rPr lang="en-US" dirty="0" err="1" smtClean="0"/>
              <a:t>ul</a:t>
            </a:r>
            <a:r>
              <a:rPr lang="en-US" dirty="0" smtClean="0"/>
              <a:t>&gt;</a:t>
            </a:r>
          </a:p>
          <a:p>
            <a:pPr algn="l"/>
            <a:r>
              <a:rPr lang="en-US" dirty="0" smtClean="0"/>
              <a:t>      &lt;li&gt; First LI</a:t>
            </a:r>
          </a:p>
          <a:p>
            <a:pPr algn="l"/>
            <a:r>
              <a:rPr lang="en-US" dirty="0" smtClean="0"/>
              <a:t>      &lt;li&gt; Second LI</a:t>
            </a:r>
          </a:p>
          <a:p>
            <a:pPr algn="l"/>
            <a:r>
              <a:rPr lang="en-US" dirty="0" smtClean="0"/>
              <a:t>&lt;/</a:t>
            </a:r>
            <a:r>
              <a:rPr lang="en-US" dirty="0" err="1" smtClean="0"/>
              <a:t>ul</a:t>
            </a:r>
            <a:r>
              <a:rPr lang="en-US" dirty="0" smtClean="0"/>
              <a:t>&gt;</a:t>
            </a:r>
          </a:p>
          <a:p>
            <a:pPr algn="l"/>
            <a:r>
              <a:rPr lang="en-US" dirty="0"/>
              <a:t>&lt;</a:t>
            </a:r>
            <a:r>
              <a:rPr lang="en-US" dirty="0" err="1"/>
              <a:t>img</a:t>
            </a:r>
            <a:r>
              <a:rPr lang="en-US" dirty="0"/>
              <a:t> src=“path.jpg” &gt;</a:t>
            </a:r>
          </a:p>
          <a:p>
            <a:pPr algn="l"/>
            <a:endParaRPr lang="en-US" dirty="0"/>
          </a:p>
          <a:p>
            <a:pPr algn="l"/>
            <a:r>
              <a:rPr lang="en-US" b="1" dirty="0">
                <a:solidFill>
                  <a:schemeClr val="accent1">
                    <a:lumMod val="50000"/>
                  </a:schemeClr>
                </a:solidFill>
              </a:rPr>
              <a:t>Good Practice </a:t>
            </a:r>
          </a:p>
          <a:p>
            <a:pPr algn="l"/>
            <a:r>
              <a:rPr lang="en-US" dirty="0"/>
              <a:t>&lt;p&gt;This is a para&lt;/p&gt;</a:t>
            </a:r>
          </a:p>
          <a:p>
            <a:pPr algn="l"/>
            <a:r>
              <a:rPr lang="en-US" dirty="0"/>
              <a:t>&lt;p&gt; his is a second para&lt;/p&gt;</a:t>
            </a:r>
          </a:p>
          <a:p>
            <a:pPr algn="l"/>
            <a:r>
              <a:rPr lang="en-US" dirty="0"/>
              <a:t>&lt;</a:t>
            </a:r>
            <a:r>
              <a:rPr lang="en-US" dirty="0" err="1"/>
              <a:t>ul</a:t>
            </a:r>
            <a:r>
              <a:rPr lang="en-US" dirty="0"/>
              <a:t>&gt;</a:t>
            </a:r>
          </a:p>
          <a:p>
            <a:pPr algn="l"/>
            <a:r>
              <a:rPr lang="en-US" dirty="0"/>
              <a:t>      &lt;li&gt; First LI &lt;/li&gt;</a:t>
            </a:r>
          </a:p>
          <a:p>
            <a:pPr algn="l"/>
            <a:r>
              <a:rPr lang="en-US" dirty="0"/>
              <a:t>      &lt;li&gt; Second LI &lt;/li&gt;</a:t>
            </a:r>
          </a:p>
          <a:p>
            <a:pPr algn="l"/>
            <a:r>
              <a:rPr lang="en-US" dirty="0"/>
              <a:t>&lt;/</a:t>
            </a:r>
            <a:r>
              <a:rPr lang="en-US" dirty="0" err="1"/>
              <a:t>ul</a:t>
            </a:r>
            <a:r>
              <a:rPr lang="en-US" dirty="0"/>
              <a:t>&gt;</a:t>
            </a:r>
          </a:p>
          <a:p>
            <a:pPr algn="l"/>
            <a:r>
              <a:rPr lang="en-US" dirty="0"/>
              <a:t>&lt;</a:t>
            </a:r>
            <a:r>
              <a:rPr lang="en-US" dirty="0" err="1"/>
              <a:t>img</a:t>
            </a:r>
            <a:r>
              <a:rPr lang="en-US" dirty="0"/>
              <a:t> src=“path.jpg” /&gt;</a:t>
            </a:r>
          </a:p>
        </p:txBody>
      </p:sp>
    </p:spTree>
    <p:extLst>
      <p:ext uri="{BB962C8B-B14F-4D97-AF65-F5344CB8AC3E}">
        <p14:creationId xmlns:p14="http://schemas.microsoft.com/office/powerpoint/2010/main" xmlns="" val="473912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dirty="0" smtClean="0"/>
              <a:t>Declare element attribute in Lower Case</a:t>
            </a:r>
            <a:r>
              <a:rPr lang="en-US" sz="2400" dirty="0"/>
              <a:t/>
            </a:r>
            <a:br>
              <a:rPr lang="en-US" sz="2400" dirty="0"/>
            </a:br>
            <a:r>
              <a:rPr lang="en-US" sz="2400" b="1" dirty="0">
                <a:solidFill>
                  <a:schemeClr val="accent1">
                    <a:lumMod val="75000"/>
                  </a:schemeClr>
                </a:solidFill>
              </a:rPr>
              <a:t/>
            </a:r>
            <a:br>
              <a:rPr lang="en-US" sz="2400" b="1" dirty="0">
                <a:solidFill>
                  <a:schemeClr val="accent1">
                    <a:lumMod val="75000"/>
                  </a:schemeClr>
                </a:solidFill>
              </a:rPr>
            </a:br>
            <a:endParaRPr lang="en-US" sz="2400" b="1" dirty="0">
              <a:solidFill>
                <a:schemeClr val="accent1">
                  <a:lumMod val="75000"/>
                </a:schemeClr>
              </a:solidFill>
            </a:endParaRPr>
          </a:p>
        </p:txBody>
      </p:sp>
      <p:sp>
        <p:nvSpPr>
          <p:cNvPr id="6" name="TextBox 5"/>
          <p:cNvSpPr txBox="1"/>
          <p:nvPr/>
        </p:nvSpPr>
        <p:spPr>
          <a:xfrm>
            <a:off x="394636" y="752609"/>
            <a:ext cx="8229600" cy="2492990"/>
          </a:xfrm>
          <a:prstGeom prst="rect">
            <a:avLst/>
          </a:prstGeom>
          <a:noFill/>
          <a:ln>
            <a:solidFill>
              <a:schemeClr val="bg1">
                <a:lumMod val="85000"/>
              </a:schemeClr>
            </a:solidFill>
          </a:ln>
        </p:spPr>
        <p:txBody>
          <a:bodyPr wrap="square" rtlCol="0">
            <a:spAutoFit/>
          </a:bodyPr>
          <a:lstStyle/>
          <a:p>
            <a:pPr algn="l"/>
            <a:r>
              <a:rPr lang="en-US" b="1" dirty="0" smtClean="0">
                <a:solidFill>
                  <a:srgbClr val="FF0000"/>
                </a:solidFill>
              </a:rPr>
              <a:t>Bad </a:t>
            </a:r>
            <a:r>
              <a:rPr lang="en-US" b="1" dirty="0">
                <a:solidFill>
                  <a:srgbClr val="FF0000"/>
                </a:solidFill>
              </a:rPr>
              <a:t>Practice </a:t>
            </a:r>
          </a:p>
          <a:p>
            <a:pPr algn="l"/>
            <a:r>
              <a:rPr lang="en-US" dirty="0" smtClean="0"/>
              <a:t>&lt;</a:t>
            </a:r>
            <a:r>
              <a:rPr lang="en-US" dirty="0" err="1" smtClean="0"/>
              <a:t>img</a:t>
            </a:r>
            <a:r>
              <a:rPr lang="en-US" dirty="0" smtClean="0"/>
              <a:t> SRC=“</a:t>
            </a:r>
            <a:r>
              <a:rPr lang="en-US" dirty="0"/>
              <a:t>path.jpg” </a:t>
            </a:r>
            <a:r>
              <a:rPr lang="en-US" dirty="0" smtClean="0"/>
              <a:t>ALT=“Image Alt”&gt;</a:t>
            </a:r>
          </a:p>
          <a:p>
            <a:pPr algn="l"/>
            <a:r>
              <a:rPr lang="en-US" dirty="0" smtClean="0"/>
              <a:t>&lt;div Id=“sample”&gt;Lorem </a:t>
            </a:r>
            <a:r>
              <a:rPr lang="en-US" dirty="0" err="1" smtClean="0"/>
              <a:t>Lipsum</a:t>
            </a:r>
            <a:r>
              <a:rPr lang="en-US" dirty="0" smtClean="0"/>
              <a:t>&lt;/div&gt;</a:t>
            </a:r>
          </a:p>
          <a:p>
            <a:pPr algn="l"/>
            <a:r>
              <a:rPr lang="en-US" dirty="0"/>
              <a:t>&lt;div </a:t>
            </a:r>
            <a:r>
              <a:rPr lang="en-US" dirty="0" smtClean="0"/>
              <a:t>DATA-link=“</a:t>
            </a:r>
            <a:r>
              <a:rPr lang="en-US" dirty="0"/>
              <a:t>sample”&gt;Lorem </a:t>
            </a:r>
            <a:r>
              <a:rPr lang="en-US" dirty="0" err="1"/>
              <a:t>Lipsum</a:t>
            </a:r>
            <a:r>
              <a:rPr lang="en-US" dirty="0"/>
              <a:t>&lt;/div&gt;</a:t>
            </a:r>
          </a:p>
          <a:p>
            <a:pPr algn="l"/>
            <a:endParaRPr lang="en-US" dirty="0"/>
          </a:p>
          <a:p>
            <a:pPr algn="l"/>
            <a:endParaRPr lang="en-US" dirty="0"/>
          </a:p>
          <a:p>
            <a:pPr algn="l"/>
            <a:r>
              <a:rPr lang="en-US" b="1" dirty="0">
                <a:solidFill>
                  <a:schemeClr val="accent1">
                    <a:lumMod val="50000"/>
                  </a:schemeClr>
                </a:solidFill>
              </a:rPr>
              <a:t>Good Practice </a:t>
            </a:r>
          </a:p>
          <a:p>
            <a:pPr algn="l"/>
            <a:r>
              <a:rPr lang="en-US" dirty="0"/>
              <a:t>&lt;</a:t>
            </a:r>
            <a:r>
              <a:rPr lang="en-US" dirty="0" err="1"/>
              <a:t>img</a:t>
            </a:r>
            <a:r>
              <a:rPr lang="en-US" dirty="0"/>
              <a:t> </a:t>
            </a:r>
            <a:r>
              <a:rPr lang="en-US" dirty="0" smtClean="0"/>
              <a:t>src=“</a:t>
            </a:r>
            <a:r>
              <a:rPr lang="en-US" dirty="0"/>
              <a:t>path.jpg” </a:t>
            </a:r>
            <a:r>
              <a:rPr lang="en-US" dirty="0" smtClean="0"/>
              <a:t>alt=“</a:t>
            </a:r>
            <a:r>
              <a:rPr lang="en-US" dirty="0"/>
              <a:t>Image Alt</a:t>
            </a:r>
            <a:r>
              <a:rPr lang="en-US" dirty="0" smtClean="0"/>
              <a:t>” /&gt;</a:t>
            </a:r>
          </a:p>
          <a:p>
            <a:pPr algn="l"/>
            <a:r>
              <a:rPr lang="en-US" dirty="0"/>
              <a:t>&lt;div </a:t>
            </a:r>
            <a:r>
              <a:rPr lang="en-US" dirty="0" smtClean="0"/>
              <a:t>id=“</a:t>
            </a:r>
            <a:r>
              <a:rPr lang="en-US" dirty="0"/>
              <a:t>sample”&gt;Lorem </a:t>
            </a:r>
            <a:r>
              <a:rPr lang="en-US" dirty="0" err="1"/>
              <a:t>Lipsum</a:t>
            </a:r>
            <a:r>
              <a:rPr lang="en-US" dirty="0"/>
              <a:t>&lt;/div</a:t>
            </a:r>
            <a:r>
              <a:rPr lang="en-US" dirty="0" smtClean="0"/>
              <a:t>&gt;</a:t>
            </a:r>
          </a:p>
          <a:p>
            <a:pPr algn="l"/>
            <a:r>
              <a:rPr lang="en-US" dirty="0"/>
              <a:t>&lt;div </a:t>
            </a:r>
            <a:r>
              <a:rPr lang="en-US" dirty="0" smtClean="0"/>
              <a:t>data-link</a:t>
            </a:r>
            <a:r>
              <a:rPr lang="en-US" dirty="0"/>
              <a:t>=“sample”&gt;Lorem </a:t>
            </a:r>
            <a:r>
              <a:rPr lang="en-US" dirty="0" err="1"/>
              <a:t>Lipsum</a:t>
            </a:r>
            <a:r>
              <a:rPr lang="en-US" dirty="0"/>
              <a:t>&lt;/div&gt;</a:t>
            </a:r>
          </a:p>
          <a:p>
            <a:pPr algn="l"/>
            <a:endParaRPr lang="en-US" dirty="0"/>
          </a:p>
          <a:p>
            <a:pPr algn="l"/>
            <a:endParaRPr lang="en-US" dirty="0"/>
          </a:p>
          <a:p>
            <a:pPr algn="l"/>
            <a:endParaRPr lang="en-US" b="1" dirty="0"/>
          </a:p>
        </p:txBody>
      </p:sp>
    </p:spTree>
    <p:extLst>
      <p:ext uri="{BB962C8B-B14F-4D97-AF65-F5344CB8AC3E}">
        <p14:creationId xmlns:p14="http://schemas.microsoft.com/office/powerpoint/2010/main" xmlns="" val="4092372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b="1" dirty="0" smtClean="0">
                <a:solidFill>
                  <a:schemeClr val="accent1">
                    <a:lumMod val="75000"/>
                  </a:schemeClr>
                </a:solidFill>
              </a:rPr>
              <a:t>Use “Double Quote” to define attribute value</a:t>
            </a:r>
            <a:endParaRPr lang="en-US" sz="2400" b="1" dirty="0">
              <a:solidFill>
                <a:schemeClr val="accent1">
                  <a:lumMod val="75000"/>
                </a:schemeClr>
              </a:solidFill>
            </a:endParaRPr>
          </a:p>
        </p:txBody>
      </p:sp>
      <p:sp>
        <p:nvSpPr>
          <p:cNvPr id="6" name="TextBox 5"/>
          <p:cNvSpPr txBox="1"/>
          <p:nvPr/>
        </p:nvSpPr>
        <p:spPr>
          <a:xfrm>
            <a:off x="394636" y="752609"/>
            <a:ext cx="8229600" cy="2492990"/>
          </a:xfrm>
          <a:prstGeom prst="rect">
            <a:avLst/>
          </a:prstGeom>
          <a:noFill/>
          <a:ln>
            <a:solidFill>
              <a:schemeClr val="bg1">
                <a:lumMod val="85000"/>
              </a:schemeClr>
            </a:solidFill>
          </a:ln>
        </p:spPr>
        <p:txBody>
          <a:bodyPr wrap="square" rtlCol="0">
            <a:spAutoFit/>
          </a:bodyPr>
          <a:lstStyle/>
          <a:p>
            <a:pPr algn="l"/>
            <a:r>
              <a:rPr lang="en-US" b="1" dirty="0" smtClean="0">
                <a:solidFill>
                  <a:srgbClr val="FF0000"/>
                </a:solidFill>
              </a:rPr>
              <a:t>Bad </a:t>
            </a:r>
            <a:r>
              <a:rPr lang="en-US" b="1" dirty="0">
                <a:solidFill>
                  <a:srgbClr val="FF0000"/>
                </a:solidFill>
              </a:rPr>
              <a:t>Practice </a:t>
            </a:r>
          </a:p>
          <a:p>
            <a:pPr algn="l"/>
            <a:r>
              <a:rPr lang="en-US" dirty="0" smtClean="0"/>
              <a:t>&lt;</a:t>
            </a:r>
            <a:r>
              <a:rPr lang="en-US" dirty="0" err="1" smtClean="0"/>
              <a:t>img</a:t>
            </a:r>
            <a:r>
              <a:rPr lang="en-US" dirty="0" smtClean="0"/>
              <a:t> SRC=‘path.jpg’ ALT=‘Image Alt’&gt;</a:t>
            </a:r>
          </a:p>
          <a:p>
            <a:pPr algn="l"/>
            <a:r>
              <a:rPr lang="en-US" dirty="0" smtClean="0"/>
              <a:t>&lt;div Id=‘sample’&gt;Lorem </a:t>
            </a:r>
            <a:r>
              <a:rPr lang="en-US" dirty="0" err="1" smtClean="0"/>
              <a:t>Lipsum</a:t>
            </a:r>
            <a:r>
              <a:rPr lang="en-US" dirty="0" smtClean="0"/>
              <a:t>&lt;/div&gt;</a:t>
            </a:r>
          </a:p>
          <a:p>
            <a:pPr algn="l"/>
            <a:r>
              <a:rPr lang="en-US" dirty="0"/>
              <a:t>&lt;div </a:t>
            </a:r>
            <a:r>
              <a:rPr lang="en-US" dirty="0" smtClean="0"/>
              <a:t>DATA-link=‘sample’&gt;Lorem </a:t>
            </a:r>
            <a:r>
              <a:rPr lang="en-US" dirty="0" err="1"/>
              <a:t>Lipsum</a:t>
            </a:r>
            <a:r>
              <a:rPr lang="en-US" dirty="0"/>
              <a:t>&lt;/div&gt;</a:t>
            </a:r>
          </a:p>
          <a:p>
            <a:pPr algn="l"/>
            <a:endParaRPr lang="en-US" dirty="0"/>
          </a:p>
          <a:p>
            <a:pPr algn="l"/>
            <a:endParaRPr lang="en-US" dirty="0"/>
          </a:p>
          <a:p>
            <a:pPr algn="l"/>
            <a:r>
              <a:rPr lang="en-US" b="1" dirty="0">
                <a:solidFill>
                  <a:schemeClr val="accent1">
                    <a:lumMod val="50000"/>
                  </a:schemeClr>
                </a:solidFill>
              </a:rPr>
              <a:t>Good Practice </a:t>
            </a:r>
          </a:p>
          <a:p>
            <a:pPr algn="l"/>
            <a:r>
              <a:rPr lang="en-US" dirty="0"/>
              <a:t>&lt;</a:t>
            </a:r>
            <a:r>
              <a:rPr lang="en-US" dirty="0" err="1"/>
              <a:t>img</a:t>
            </a:r>
            <a:r>
              <a:rPr lang="en-US" dirty="0"/>
              <a:t> </a:t>
            </a:r>
            <a:r>
              <a:rPr lang="en-US" dirty="0" smtClean="0"/>
              <a:t>src=“path.jpg</a:t>
            </a:r>
            <a:r>
              <a:rPr lang="en-US" dirty="0"/>
              <a:t>” </a:t>
            </a:r>
            <a:r>
              <a:rPr lang="en-US" dirty="0" smtClean="0"/>
              <a:t>alt=“</a:t>
            </a:r>
            <a:r>
              <a:rPr lang="en-US" dirty="0"/>
              <a:t>Image Alt</a:t>
            </a:r>
            <a:r>
              <a:rPr lang="en-US" dirty="0" smtClean="0"/>
              <a:t>” /&gt;</a:t>
            </a:r>
          </a:p>
          <a:p>
            <a:pPr algn="l"/>
            <a:r>
              <a:rPr lang="en-US" dirty="0"/>
              <a:t>&lt;div </a:t>
            </a:r>
            <a:r>
              <a:rPr lang="en-US" dirty="0" smtClean="0"/>
              <a:t>id=“</a:t>
            </a:r>
            <a:r>
              <a:rPr lang="en-US" dirty="0"/>
              <a:t>sample”&gt;Lorem </a:t>
            </a:r>
            <a:r>
              <a:rPr lang="en-US" dirty="0" err="1"/>
              <a:t>Lipsum</a:t>
            </a:r>
            <a:r>
              <a:rPr lang="en-US" dirty="0"/>
              <a:t>&lt;/div</a:t>
            </a:r>
            <a:r>
              <a:rPr lang="en-US" dirty="0" smtClean="0"/>
              <a:t>&gt;</a:t>
            </a:r>
          </a:p>
          <a:p>
            <a:pPr algn="l"/>
            <a:r>
              <a:rPr lang="en-US" dirty="0"/>
              <a:t>&lt;div </a:t>
            </a:r>
            <a:r>
              <a:rPr lang="en-US" dirty="0" smtClean="0"/>
              <a:t>data-link</a:t>
            </a:r>
            <a:r>
              <a:rPr lang="en-US" dirty="0"/>
              <a:t>=“sample”&gt;Lorem </a:t>
            </a:r>
            <a:r>
              <a:rPr lang="en-US" dirty="0" err="1"/>
              <a:t>Lipsum</a:t>
            </a:r>
            <a:r>
              <a:rPr lang="en-US" dirty="0"/>
              <a:t>&lt;/div&gt;</a:t>
            </a:r>
          </a:p>
          <a:p>
            <a:pPr algn="l"/>
            <a:endParaRPr lang="en-US" dirty="0"/>
          </a:p>
          <a:p>
            <a:pPr algn="l"/>
            <a:endParaRPr lang="en-US" dirty="0"/>
          </a:p>
          <a:p>
            <a:pPr algn="l"/>
            <a:endParaRPr lang="en-US" b="1" dirty="0"/>
          </a:p>
        </p:txBody>
      </p:sp>
    </p:spTree>
    <p:extLst>
      <p:ext uri="{BB962C8B-B14F-4D97-AF65-F5344CB8AC3E}">
        <p14:creationId xmlns:p14="http://schemas.microsoft.com/office/powerpoint/2010/main" xmlns="" val="974876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b="1" dirty="0" smtClean="0">
                <a:solidFill>
                  <a:schemeClr val="accent1">
                    <a:lumMod val="75000"/>
                  </a:schemeClr>
                </a:solidFill>
              </a:rPr>
              <a:t>Use “Double Quote” to define attribute value</a:t>
            </a:r>
            <a:endParaRPr lang="en-US" sz="2400" b="1" dirty="0">
              <a:solidFill>
                <a:schemeClr val="accent1">
                  <a:lumMod val="75000"/>
                </a:schemeClr>
              </a:solidFill>
            </a:endParaRPr>
          </a:p>
        </p:txBody>
      </p:sp>
      <p:sp>
        <p:nvSpPr>
          <p:cNvPr id="6" name="TextBox 5"/>
          <p:cNvSpPr txBox="1"/>
          <p:nvPr/>
        </p:nvSpPr>
        <p:spPr>
          <a:xfrm>
            <a:off x="394636" y="752609"/>
            <a:ext cx="8229600" cy="2492990"/>
          </a:xfrm>
          <a:prstGeom prst="rect">
            <a:avLst/>
          </a:prstGeom>
          <a:noFill/>
          <a:ln>
            <a:solidFill>
              <a:schemeClr val="bg1">
                <a:lumMod val="85000"/>
              </a:schemeClr>
            </a:solidFill>
          </a:ln>
        </p:spPr>
        <p:txBody>
          <a:bodyPr wrap="square" rtlCol="0">
            <a:spAutoFit/>
          </a:bodyPr>
          <a:lstStyle/>
          <a:p>
            <a:pPr algn="l"/>
            <a:r>
              <a:rPr lang="en-US" b="1" dirty="0" smtClean="0">
                <a:solidFill>
                  <a:srgbClr val="FF0000"/>
                </a:solidFill>
              </a:rPr>
              <a:t>Bad </a:t>
            </a:r>
            <a:r>
              <a:rPr lang="en-US" b="1" dirty="0">
                <a:solidFill>
                  <a:srgbClr val="FF0000"/>
                </a:solidFill>
              </a:rPr>
              <a:t>Practice </a:t>
            </a:r>
          </a:p>
          <a:p>
            <a:pPr algn="l"/>
            <a:r>
              <a:rPr lang="en-US" dirty="0" smtClean="0"/>
              <a:t>&lt;</a:t>
            </a:r>
            <a:r>
              <a:rPr lang="en-US" dirty="0" err="1" smtClean="0"/>
              <a:t>img</a:t>
            </a:r>
            <a:r>
              <a:rPr lang="en-US" dirty="0" smtClean="0"/>
              <a:t> src=path.jpg ALT=‘Image Alt’&gt;</a:t>
            </a:r>
          </a:p>
          <a:p>
            <a:pPr algn="l"/>
            <a:r>
              <a:rPr lang="en-US" dirty="0" smtClean="0"/>
              <a:t>&lt;div id=‘sample’&gt;Lorem </a:t>
            </a:r>
            <a:r>
              <a:rPr lang="en-US" dirty="0" err="1" smtClean="0"/>
              <a:t>Lipsum</a:t>
            </a:r>
            <a:r>
              <a:rPr lang="en-US" dirty="0" smtClean="0"/>
              <a:t>&lt;/div&gt;</a:t>
            </a:r>
          </a:p>
          <a:p>
            <a:pPr algn="l"/>
            <a:r>
              <a:rPr lang="en-US" dirty="0"/>
              <a:t>&lt;</a:t>
            </a:r>
            <a:r>
              <a:rPr lang="en-US" dirty="0" smtClean="0"/>
              <a:t>div data-link=sample&gt;Lorem </a:t>
            </a:r>
            <a:r>
              <a:rPr lang="en-US" dirty="0" err="1"/>
              <a:t>Lipsum</a:t>
            </a:r>
            <a:r>
              <a:rPr lang="en-US" dirty="0"/>
              <a:t>&lt;/div&gt;</a:t>
            </a:r>
          </a:p>
          <a:p>
            <a:pPr algn="l"/>
            <a:endParaRPr lang="en-US" dirty="0"/>
          </a:p>
          <a:p>
            <a:pPr algn="l"/>
            <a:endParaRPr lang="en-US" dirty="0"/>
          </a:p>
          <a:p>
            <a:pPr algn="l"/>
            <a:r>
              <a:rPr lang="en-US" b="1" dirty="0">
                <a:solidFill>
                  <a:schemeClr val="accent1">
                    <a:lumMod val="50000"/>
                  </a:schemeClr>
                </a:solidFill>
              </a:rPr>
              <a:t>Good Practice </a:t>
            </a:r>
          </a:p>
          <a:p>
            <a:pPr algn="l"/>
            <a:r>
              <a:rPr lang="en-US" dirty="0"/>
              <a:t>&lt;</a:t>
            </a:r>
            <a:r>
              <a:rPr lang="en-US" dirty="0" err="1"/>
              <a:t>img</a:t>
            </a:r>
            <a:r>
              <a:rPr lang="en-US" dirty="0"/>
              <a:t> </a:t>
            </a:r>
            <a:r>
              <a:rPr lang="en-US" dirty="0" smtClean="0"/>
              <a:t>src=“path.jpg</a:t>
            </a:r>
            <a:r>
              <a:rPr lang="en-US" dirty="0"/>
              <a:t>” </a:t>
            </a:r>
            <a:r>
              <a:rPr lang="en-US" dirty="0" smtClean="0"/>
              <a:t>alt=“</a:t>
            </a:r>
            <a:r>
              <a:rPr lang="en-US" dirty="0"/>
              <a:t>Image Alt</a:t>
            </a:r>
            <a:r>
              <a:rPr lang="en-US" dirty="0" smtClean="0"/>
              <a:t>” /&gt;</a:t>
            </a:r>
          </a:p>
          <a:p>
            <a:pPr algn="l"/>
            <a:r>
              <a:rPr lang="en-US" dirty="0"/>
              <a:t>&lt;div </a:t>
            </a:r>
            <a:r>
              <a:rPr lang="en-US" dirty="0" smtClean="0"/>
              <a:t>id=“</a:t>
            </a:r>
            <a:r>
              <a:rPr lang="en-US" dirty="0"/>
              <a:t>sample”&gt;Lorem </a:t>
            </a:r>
            <a:r>
              <a:rPr lang="en-US" dirty="0" err="1"/>
              <a:t>Lipsum</a:t>
            </a:r>
            <a:r>
              <a:rPr lang="en-US" dirty="0"/>
              <a:t>&lt;/div</a:t>
            </a:r>
            <a:r>
              <a:rPr lang="en-US" dirty="0" smtClean="0"/>
              <a:t>&gt;</a:t>
            </a:r>
          </a:p>
          <a:p>
            <a:pPr algn="l"/>
            <a:r>
              <a:rPr lang="en-US" dirty="0"/>
              <a:t>&lt;div </a:t>
            </a:r>
            <a:r>
              <a:rPr lang="en-US" dirty="0" smtClean="0"/>
              <a:t>data-link</a:t>
            </a:r>
            <a:r>
              <a:rPr lang="en-US" dirty="0"/>
              <a:t>=“sample”&gt;Lorem </a:t>
            </a:r>
            <a:r>
              <a:rPr lang="en-US" dirty="0" err="1"/>
              <a:t>Lipsum</a:t>
            </a:r>
            <a:r>
              <a:rPr lang="en-US" dirty="0"/>
              <a:t>&lt;/div&gt;</a:t>
            </a:r>
          </a:p>
          <a:p>
            <a:pPr algn="l"/>
            <a:endParaRPr lang="en-US" dirty="0"/>
          </a:p>
          <a:p>
            <a:pPr algn="l"/>
            <a:endParaRPr lang="en-US" dirty="0"/>
          </a:p>
          <a:p>
            <a:pPr algn="l"/>
            <a:endParaRPr lang="en-US" b="1" dirty="0"/>
          </a:p>
        </p:txBody>
      </p:sp>
    </p:spTree>
    <p:extLst>
      <p:ext uri="{BB962C8B-B14F-4D97-AF65-F5344CB8AC3E}">
        <p14:creationId xmlns:p14="http://schemas.microsoft.com/office/powerpoint/2010/main" xmlns="" val="2716580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b="1" dirty="0" smtClean="0">
                <a:solidFill>
                  <a:schemeClr val="accent1">
                    <a:lumMod val="75000"/>
                  </a:schemeClr>
                </a:solidFill>
              </a:rPr>
              <a:t>Declare “alt” attribute in IMG element</a:t>
            </a:r>
            <a:endParaRPr lang="en-US" sz="2400" b="1" dirty="0">
              <a:solidFill>
                <a:schemeClr val="accent1">
                  <a:lumMod val="75000"/>
                </a:schemeClr>
              </a:solidFill>
            </a:endParaRPr>
          </a:p>
        </p:txBody>
      </p:sp>
      <p:sp>
        <p:nvSpPr>
          <p:cNvPr id="6" name="TextBox 5"/>
          <p:cNvSpPr txBox="1"/>
          <p:nvPr/>
        </p:nvSpPr>
        <p:spPr>
          <a:xfrm>
            <a:off x="394636" y="752609"/>
            <a:ext cx="8229600" cy="2677656"/>
          </a:xfrm>
          <a:prstGeom prst="rect">
            <a:avLst/>
          </a:prstGeom>
          <a:noFill/>
          <a:ln>
            <a:solidFill>
              <a:schemeClr val="bg1">
                <a:lumMod val="85000"/>
              </a:schemeClr>
            </a:solidFill>
          </a:ln>
        </p:spPr>
        <p:txBody>
          <a:bodyPr wrap="square" rtlCol="0">
            <a:spAutoFit/>
          </a:bodyPr>
          <a:lstStyle/>
          <a:p>
            <a:pPr algn="l"/>
            <a:r>
              <a:rPr lang="en-US" dirty="0" smtClean="0"/>
              <a:t>There is community call W3C which put some standards for HTML5. As per set of standard by W3C, we must use “ALT” attribute of image element while declaring images in our DOM. This attribute help to avoid some flickering effect and reserve some space before the image loading. Also by any case if image does not get downloaded then this text get displayed as a placeholder instead of just showing broken image icons on the </a:t>
            </a:r>
            <a:r>
              <a:rPr lang="en-US" dirty="0" err="1" smtClean="0"/>
              <a:t>sceen</a:t>
            </a:r>
            <a:r>
              <a:rPr lang="en-US" dirty="0" smtClean="0"/>
              <a:t>.</a:t>
            </a:r>
            <a:endParaRPr lang="en-US" dirty="0"/>
          </a:p>
          <a:p>
            <a:pPr algn="l"/>
            <a:endParaRPr lang="en-US" b="1" dirty="0">
              <a:solidFill>
                <a:srgbClr val="FF0000"/>
              </a:solidFill>
            </a:endParaRPr>
          </a:p>
          <a:p>
            <a:pPr algn="l"/>
            <a:r>
              <a:rPr lang="en-US" b="1" dirty="0" smtClean="0">
                <a:solidFill>
                  <a:srgbClr val="FF0000"/>
                </a:solidFill>
              </a:rPr>
              <a:t>Bad </a:t>
            </a:r>
            <a:r>
              <a:rPr lang="en-US" b="1" dirty="0">
                <a:solidFill>
                  <a:srgbClr val="FF0000"/>
                </a:solidFill>
              </a:rPr>
              <a:t>Practice </a:t>
            </a:r>
          </a:p>
          <a:p>
            <a:pPr algn="l"/>
            <a:r>
              <a:rPr lang="en-US" dirty="0" smtClean="0"/>
              <a:t>&lt;</a:t>
            </a:r>
            <a:r>
              <a:rPr lang="en-US" dirty="0" err="1" smtClean="0"/>
              <a:t>img</a:t>
            </a:r>
            <a:r>
              <a:rPr lang="en-US" dirty="0" smtClean="0"/>
              <a:t> src=“path.jpg”&gt;</a:t>
            </a:r>
          </a:p>
          <a:p>
            <a:pPr algn="l"/>
            <a:endParaRPr lang="en-US" dirty="0"/>
          </a:p>
          <a:p>
            <a:pPr algn="l"/>
            <a:endParaRPr lang="en-US" dirty="0"/>
          </a:p>
          <a:p>
            <a:pPr algn="l"/>
            <a:r>
              <a:rPr lang="en-US" b="1" dirty="0">
                <a:solidFill>
                  <a:schemeClr val="accent1">
                    <a:lumMod val="50000"/>
                  </a:schemeClr>
                </a:solidFill>
              </a:rPr>
              <a:t>Good Practice </a:t>
            </a:r>
          </a:p>
          <a:p>
            <a:pPr algn="l"/>
            <a:r>
              <a:rPr lang="en-US" dirty="0"/>
              <a:t>&lt;</a:t>
            </a:r>
            <a:r>
              <a:rPr lang="en-US" dirty="0" err="1"/>
              <a:t>img</a:t>
            </a:r>
            <a:r>
              <a:rPr lang="en-US" dirty="0"/>
              <a:t> src=“path.jpg</a:t>
            </a:r>
            <a:r>
              <a:rPr lang="en-US" dirty="0" smtClean="0"/>
              <a:t>” alt=“HTML 5 Logo” title=“HTML 5 logo” /&gt;</a:t>
            </a:r>
            <a:endParaRPr lang="en-US" dirty="0"/>
          </a:p>
          <a:p>
            <a:pPr algn="l"/>
            <a:endParaRPr lang="en-US" dirty="0"/>
          </a:p>
          <a:p>
            <a:pPr algn="l"/>
            <a:endParaRPr lang="en-US" dirty="0"/>
          </a:p>
          <a:p>
            <a:pPr algn="l"/>
            <a:endParaRPr lang="en-US" b="1" dirty="0"/>
          </a:p>
        </p:txBody>
      </p:sp>
    </p:spTree>
    <p:extLst>
      <p:ext uri="{BB962C8B-B14F-4D97-AF65-F5344CB8AC3E}">
        <p14:creationId xmlns:p14="http://schemas.microsoft.com/office/powerpoint/2010/main" xmlns="" val="4265627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b="1" dirty="0" smtClean="0">
                <a:solidFill>
                  <a:schemeClr val="accent1">
                    <a:lumMod val="75000"/>
                  </a:schemeClr>
                </a:solidFill>
              </a:rPr>
              <a:t>No empty space between attribute and its value</a:t>
            </a:r>
            <a:endParaRPr lang="en-US" sz="2400" b="1" dirty="0">
              <a:solidFill>
                <a:schemeClr val="accent1">
                  <a:lumMod val="75000"/>
                </a:schemeClr>
              </a:solidFill>
            </a:endParaRPr>
          </a:p>
        </p:txBody>
      </p:sp>
      <p:sp>
        <p:nvSpPr>
          <p:cNvPr id="6" name="TextBox 5"/>
          <p:cNvSpPr txBox="1"/>
          <p:nvPr/>
        </p:nvSpPr>
        <p:spPr>
          <a:xfrm>
            <a:off x="394636" y="752609"/>
            <a:ext cx="8229600" cy="2492990"/>
          </a:xfrm>
          <a:prstGeom prst="rect">
            <a:avLst/>
          </a:prstGeom>
          <a:noFill/>
          <a:ln>
            <a:solidFill>
              <a:schemeClr val="bg1">
                <a:lumMod val="85000"/>
              </a:schemeClr>
            </a:solidFill>
          </a:ln>
        </p:spPr>
        <p:txBody>
          <a:bodyPr wrap="square" rtlCol="0">
            <a:spAutoFit/>
          </a:bodyPr>
          <a:lstStyle/>
          <a:p>
            <a:pPr algn="l"/>
            <a:r>
              <a:rPr lang="en-US" dirty="0" smtClean="0"/>
              <a:t>Many times while having code review, I observed that developer put places between attribute and its value. This kind of  implementation add unwanted spaces and confusion while going through the DOM structure. I will strongly recommend not to add space between it. Also from the readability point of view its easier to read.</a:t>
            </a:r>
            <a:endParaRPr lang="en-US" dirty="0"/>
          </a:p>
          <a:p>
            <a:pPr algn="l"/>
            <a:endParaRPr lang="en-US" b="1" dirty="0">
              <a:solidFill>
                <a:srgbClr val="FF0000"/>
              </a:solidFill>
            </a:endParaRPr>
          </a:p>
          <a:p>
            <a:pPr algn="l"/>
            <a:r>
              <a:rPr lang="en-US" b="1" dirty="0" smtClean="0">
                <a:solidFill>
                  <a:srgbClr val="FF0000"/>
                </a:solidFill>
              </a:rPr>
              <a:t>Bad </a:t>
            </a:r>
            <a:r>
              <a:rPr lang="en-US" b="1" dirty="0">
                <a:solidFill>
                  <a:srgbClr val="FF0000"/>
                </a:solidFill>
              </a:rPr>
              <a:t>Practice </a:t>
            </a:r>
          </a:p>
          <a:p>
            <a:pPr algn="l"/>
            <a:r>
              <a:rPr lang="en-US" dirty="0" smtClean="0"/>
              <a:t>&lt;</a:t>
            </a:r>
            <a:r>
              <a:rPr lang="en-US" dirty="0" err="1" smtClean="0"/>
              <a:t>img</a:t>
            </a:r>
            <a:r>
              <a:rPr lang="en-US" dirty="0" smtClean="0"/>
              <a:t> src = “ path.jpg ” alt = “ HTML </a:t>
            </a:r>
            <a:r>
              <a:rPr lang="en-US" dirty="0"/>
              <a:t>5 </a:t>
            </a:r>
            <a:r>
              <a:rPr lang="en-US" dirty="0" smtClean="0"/>
              <a:t>Logo ”  title = “ HTML </a:t>
            </a:r>
            <a:r>
              <a:rPr lang="en-US" dirty="0"/>
              <a:t>5 </a:t>
            </a:r>
            <a:r>
              <a:rPr lang="en-US" dirty="0" smtClean="0"/>
              <a:t>logo ” &gt;</a:t>
            </a:r>
          </a:p>
          <a:p>
            <a:pPr algn="l"/>
            <a:endParaRPr lang="en-US" dirty="0"/>
          </a:p>
          <a:p>
            <a:pPr algn="l"/>
            <a:endParaRPr lang="en-US" dirty="0"/>
          </a:p>
          <a:p>
            <a:pPr algn="l"/>
            <a:r>
              <a:rPr lang="en-US" b="1" dirty="0">
                <a:solidFill>
                  <a:schemeClr val="accent1">
                    <a:lumMod val="50000"/>
                  </a:schemeClr>
                </a:solidFill>
              </a:rPr>
              <a:t>Good Practice </a:t>
            </a:r>
          </a:p>
          <a:p>
            <a:pPr algn="l"/>
            <a:r>
              <a:rPr lang="en-US" dirty="0"/>
              <a:t>&lt;</a:t>
            </a:r>
            <a:r>
              <a:rPr lang="en-US" dirty="0" err="1"/>
              <a:t>img</a:t>
            </a:r>
            <a:r>
              <a:rPr lang="en-US" dirty="0"/>
              <a:t> src=“path.jpg</a:t>
            </a:r>
            <a:r>
              <a:rPr lang="en-US" dirty="0" smtClean="0"/>
              <a:t>” alt=“HTML 5 Logo”  title=“HTML 5 logo” /&gt;</a:t>
            </a:r>
            <a:endParaRPr lang="en-US" dirty="0"/>
          </a:p>
          <a:p>
            <a:pPr algn="l"/>
            <a:endParaRPr lang="en-US" dirty="0"/>
          </a:p>
          <a:p>
            <a:pPr algn="l"/>
            <a:endParaRPr lang="en-US" dirty="0"/>
          </a:p>
          <a:p>
            <a:pPr algn="l"/>
            <a:endParaRPr lang="en-US" b="1" dirty="0"/>
          </a:p>
        </p:txBody>
      </p:sp>
    </p:spTree>
    <p:extLst>
      <p:ext uri="{BB962C8B-B14F-4D97-AF65-F5344CB8AC3E}">
        <p14:creationId xmlns:p14="http://schemas.microsoft.com/office/powerpoint/2010/main" xmlns="" val="840745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b="1" dirty="0" smtClean="0">
                <a:solidFill>
                  <a:schemeClr val="accent1">
                    <a:lumMod val="75000"/>
                  </a:schemeClr>
                </a:solidFill>
              </a:rPr>
              <a:t>Code Indentation </a:t>
            </a:r>
            <a:endParaRPr lang="en-US" sz="2400" b="1" dirty="0">
              <a:solidFill>
                <a:schemeClr val="accent1">
                  <a:lumMod val="75000"/>
                </a:schemeClr>
              </a:solidFill>
            </a:endParaRPr>
          </a:p>
        </p:txBody>
      </p:sp>
      <p:sp>
        <p:nvSpPr>
          <p:cNvPr id="6" name="TextBox 5"/>
          <p:cNvSpPr txBox="1"/>
          <p:nvPr/>
        </p:nvSpPr>
        <p:spPr>
          <a:xfrm>
            <a:off x="394636" y="752609"/>
            <a:ext cx="8229600" cy="5262979"/>
          </a:xfrm>
          <a:prstGeom prst="rect">
            <a:avLst/>
          </a:prstGeom>
          <a:noFill/>
          <a:ln>
            <a:solidFill>
              <a:schemeClr val="bg1">
                <a:lumMod val="85000"/>
              </a:schemeClr>
            </a:solidFill>
          </a:ln>
        </p:spPr>
        <p:txBody>
          <a:bodyPr wrap="square" rtlCol="0">
            <a:spAutoFit/>
          </a:bodyPr>
          <a:lstStyle/>
          <a:p>
            <a:pPr algn="l"/>
            <a:r>
              <a:rPr lang="en-US" dirty="0" smtClean="0"/>
              <a:t>Formatting is a major part to keep the code readable and make it more user friendly to others. Properly formatted and indented code help to understand in a easy way and in less span of time.</a:t>
            </a:r>
            <a:endParaRPr lang="en-US" dirty="0"/>
          </a:p>
          <a:p>
            <a:pPr algn="l"/>
            <a:endParaRPr lang="en-US" b="1" dirty="0">
              <a:solidFill>
                <a:srgbClr val="FF0000"/>
              </a:solidFill>
            </a:endParaRPr>
          </a:p>
          <a:p>
            <a:pPr algn="l"/>
            <a:r>
              <a:rPr lang="en-US" b="1" dirty="0" smtClean="0">
                <a:solidFill>
                  <a:srgbClr val="FF0000"/>
                </a:solidFill>
              </a:rPr>
              <a:t>Bad </a:t>
            </a:r>
            <a:r>
              <a:rPr lang="en-US" b="1" dirty="0">
                <a:solidFill>
                  <a:srgbClr val="FF0000"/>
                </a:solidFill>
              </a:rPr>
              <a:t>Practice </a:t>
            </a:r>
          </a:p>
          <a:p>
            <a:pPr algn="l"/>
            <a:r>
              <a:rPr lang="en-US" dirty="0" smtClean="0"/>
              <a:t>&lt;section&gt;</a:t>
            </a:r>
            <a:r>
              <a:rPr lang="en-US" dirty="0" smtClean="0"/>
              <a:t> </a:t>
            </a:r>
            <a:br>
              <a:rPr lang="en-US" dirty="0" smtClean="0"/>
            </a:br>
            <a:r>
              <a:rPr lang="en-US" dirty="0" smtClean="0"/>
              <a:t> </a:t>
            </a:r>
            <a:r>
              <a:rPr lang="en-US" dirty="0" smtClean="0"/>
              <a:t>&lt;</a:t>
            </a:r>
            <a:r>
              <a:rPr lang="en-US" dirty="0" smtClean="0"/>
              <a:t>p&gt;This is a paragraph.&lt;/p&gt;</a:t>
            </a:r>
            <a:br>
              <a:rPr lang="en-US" dirty="0" smtClean="0"/>
            </a:br>
            <a:r>
              <a:rPr lang="en-US" dirty="0" smtClean="0"/>
              <a:t>&lt;/section&gt;</a:t>
            </a:r>
          </a:p>
          <a:p>
            <a:pPr algn="l"/>
            <a:endParaRPr lang="en-US" dirty="0" smtClean="0"/>
          </a:p>
          <a:p>
            <a:pPr algn="l"/>
            <a:r>
              <a:rPr lang="en-US" dirty="0" smtClean="0"/>
              <a:t>&lt;</a:t>
            </a:r>
            <a:r>
              <a:rPr lang="en-US" dirty="0" err="1" smtClean="0"/>
              <a:t>ul</a:t>
            </a:r>
            <a:r>
              <a:rPr lang="en-US" dirty="0" smtClean="0"/>
              <a:t>&gt;</a:t>
            </a:r>
          </a:p>
          <a:p>
            <a:pPr algn="l"/>
            <a:r>
              <a:rPr lang="en-US" dirty="0" smtClean="0"/>
              <a:t>&lt;</a:t>
            </a:r>
            <a:r>
              <a:rPr lang="en-US" dirty="0" err="1" smtClean="0"/>
              <a:t>li</a:t>
            </a:r>
            <a:r>
              <a:rPr lang="en-US" dirty="0" smtClean="0"/>
              <a:t>&gt;List 1&lt;/</a:t>
            </a:r>
            <a:r>
              <a:rPr lang="en-US" dirty="0" err="1" smtClean="0"/>
              <a:t>li</a:t>
            </a:r>
            <a:r>
              <a:rPr lang="en-US" dirty="0" smtClean="0"/>
              <a:t>&gt;</a:t>
            </a:r>
          </a:p>
          <a:p>
            <a:pPr algn="l"/>
            <a:r>
              <a:rPr lang="en-US" dirty="0" smtClean="0"/>
              <a:t>&lt;</a:t>
            </a:r>
            <a:r>
              <a:rPr lang="en-US" dirty="0" err="1" smtClean="0"/>
              <a:t>li</a:t>
            </a:r>
            <a:r>
              <a:rPr lang="en-US" dirty="0" smtClean="0"/>
              <a:t>&gt;List </a:t>
            </a:r>
            <a:r>
              <a:rPr lang="en-US" dirty="0" smtClean="0"/>
              <a:t>2&lt;/</a:t>
            </a:r>
            <a:r>
              <a:rPr lang="en-US" dirty="0" err="1" smtClean="0"/>
              <a:t>li</a:t>
            </a:r>
            <a:r>
              <a:rPr lang="en-US" dirty="0" smtClean="0"/>
              <a:t>&gt;</a:t>
            </a:r>
          </a:p>
          <a:p>
            <a:pPr algn="l"/>
            <a:r>
              <a:rPr lang="en-US" dirty="0" smtClean="0"/>
              <a:t>&lt;</a:t>
            </a:r>
            <a:r>
              <a:rPr lang="en-US" dirty="0" err="1" smtClean="0"/>
              <a:t>li</a:t>
            </a:r>
            <a:r>
              <a:rPr lang="en-US" dirty="0" smtClean="0"/>
              <a:t>&gt;List </a:t>
            </a:r>
            <a:r>
              <a:rPr lang="en-US" dirty="0" smtClean="0"/>
              <a:t>3&lt;/</a:t>
            </a:r>
            <a:r>
              <a:rPr lang="en-US" dirty="0" err="1" smtClean="0"/>
              <a:t>li</a:t>
            </a:r>
            <a:r>
              <a:rPr lang="en-US" dirty="0" smtClean="0"/>
              <a:t>&gt;</a:t>
            </a:r>
          </a:p>
          <a:p>
            <a:pPr algn="l"/>
            <a:r>
              <a:rPr lang="en-US" dirty="0" smtClean="0"/>
              <a:t>&lt;/</a:t>
            </a:r>
            <a:r>
              <a:rPr lang="en-US" dirty="0" err="1" smtClean="0"/>
              <a:t>ul</a:t>
            </a:r>
            <a:r>
              <a:rPr lang="en-US" dirty="0" smtClean="0"/>
              <a:t>&gt;</a:t>
            </a:r>
            <a:endParaRPr lang="en-US" dirty="0"/>
          </a:p>
          <a:p>
            <a:pPr algn="l"/>
            <a:endParaRPr lang="en-US" dirty="0"/>
          </a:p>
          <a:p>
            <a:pPr algn="l"/>
            <a:r>
              <a:rPr lang="en-US" b="1" dirty="0">
                <a:solidFill>
                  <a:schemeClr val="accent1">
                    <a:lumMod val="50000"/>
                  </a:schemeClr>
                </a:solidFill>
              </a:rPr>
              <a:t>Good </a:t>
            </a:r>
            <a:r>
              <a:rPr lang="en-US" b="1" dirty="0" smtClean="0">
                <a:solidFill>
                  <a:schemeClr val="accent1">
                    <a:lumMod val="50000"/>
                  </a:schemeClr>
                </a:solidFill>
              </a:rPr>
              <a:t>Practice</a:t>
            </a:r>
          </a:p>
          <a:p>
            <a:pPr algn="l"/>
            <a:r>
              <a:rPr lang="en-US" dirty="0" smtClean="0"/>
              <a:t>&lt;section&gt; </a:t>
            </a:r>
            <a:br>
              <a:rPr lang="en-US" dirty="0" smtClean="0"/>
            </a:br>
            <a:r>
              <a:rPr lang="en-US" dirty="0" smtClean="0"/>
              <a:t>    &lt;</a:t>
            </a:r>
            <a:r>
              <a:rPr lang="en-US" dirty="0" smtClean="0"/>
              <a:t>p&gt;This is a paragraph.&lt;/p&gt;</a:t>
            </a:r>
            <a:br>
              <a:rPr lang="en-US" dirty="0" smtClean="0"/>
            </a:br>
            <a:r>
              <a:rPr lang="en-US" dirty="0" smtClean="0"/>
              <a:t>&lt;/section&gt;</a:t>
            </a:r>
          </a:p>
          <a:p>
            <a:pPr algn="l"/>
            <a:endParaRPr lang="en-US" dirty="0" smtClean="0"/>
          </a:p>
          <a:p>
            <a:pPr algn="l"/>
            <a:r>
              <a:rPr lang="en-US" dirty="0" smtClean="0"/>
              <a:t>&lt;</a:t>
            </a:r>
            <a:r>
              <a:rPr lang="en-US" dirty="0" err="1" smtClean="0"/>
              <a:t>ul</a:t>
            </a:r>
            <a:r>
              <a:rPr lang="en-US" dirty="0" smtClean="0"/>
              <a:t>&gt;</a:t>
            </a:r>
          </a:p>
          <a:p>
            <a:pPr algn="l"/>
            <a:r>
              <a:rPr lang="en-US" dirty="0" smtClean="0"/>
              <a:t>    &lt;</a:t>
            </a:r>
            <a:r>
              <a:rPr lang="en-US" dirty="0" err="1" smtClean="0"/>
              <a:t>li</a:t>
            </a:r>
            <a:r>
              <a:rPr lang="en-US" dirty="0" smtClean="0"/>
              <a:t>&gt;List 1&lt;/</a:t>
            </a:r>
            <a:r>
              <a:rPr lang="en-US" dirty="0" err="1" smtClean="0"/>
              <a:t>li</a:t>
            </a:r>
            <a:r>
              <a:rPr lang="en-US" dirty="0" smtClean="0"/>
              <a:t>&gt;</a:t>
            </a:r>
          </a:p>
          <a:p>
            <a:pPr algn="l"/>
            <a:r>
              <a:rPr lang="en-US" dirty="0" smtClean="0"/>
              <a:t>    &lt;</a:t>
            </a:r>
            <a:r>
              <a:rPr lang="en-US" dirty="0" err="1" smtClean="0"/>
              <a:t>li</a:t>
            </a:r>
            <a:r>
              <a:rPr lang="en-US" dirty="0" smtClean="0"/>
              <a:t>&gt;List 2&lt;/</a:t>
            </a:r>
            <a:r>
              <a:rPr lang="en-US" dirty="0" err="1" smtClean="0"/>
              <a:t>li</a:t>
            </a:r>
            <a:r>
              <a:rPr lang="en-US" dirty="0" smtClean="0"/>
              <a:t>&gt;</a:t>
            </a:r>
          </a:p>
          <a:p>
            <a:pPr algn="l"/>
            <a:r>
              <a:rPr lang="en-US" dirty="0" smtClean="0"/>
              <a:t>    &lt;</a:t>
            </a:r>
            <a:r>
              <a:rPr lang="en-US" dirty="0" err="1" smtClean="0"/>
              <a:t>li</a:t>
            </a:r>
            <a:r>
              <a:rPr lang="en-US" dirty="0" smtClean="0"/>
              <a:t>&gt;List 3&lt;/</a:t>
            </a:r>
            <a:r>
              <a:rPr lang="en-US" dirty="0" err="1" smtClean="0"/>
              <a:t>li</a:t>
            </a:r>
            <a:r>
              <a:rPr lang="en-US" dirty="0" smtClean="0"/>
              <a:t>&gt;</a:t>
            </a:r>
          </a:p>
          <a:p>
            <a:pPr algn="l"/>
            <a:r>
              <a:rPr lang="en-US" dirty="0" smtClean="0"/>
              <a:t>&lt;/</a:t>
            </a:r>
            <a:r>
              <a:rPr lang="en-US" dirty="0" err="1" smtClean="0"/>
              <a:t>ul</a:t>
            </a:r>
            <a:r>
              <a:rPr lang="en-US" dirty="0" smtClean="0"/>
              <a:t>&gt;</a:t>
            </a:r>
          </a:p>
          <a:p>
            <a:pPr algn="l"/>
            <a:r>
              <a:rPr lang="en-US" b="1" dirty="0" smtClean="0">
                <a:solidFill>
                  <a:schemeClr val="accent1">
                    <a:lumMod val="50000"/>
                  </a:schemeClr>
                </a:solidFill>
              </a:rPr>
              <a:t> </a:t>
            </a:r>
            <a:endParaRPr lang="en-US" b="1" dirty="0">
              <a:solidFill>
                <a:schemeClr val="accent1">
                  <a:lumMod val="50000"/>
                </a:schemeClr>
              </a:solidFill>
            </a:endParaRPr>
          </a:p>
          <a:p>
            <a:pPr algn="l"/>
            <a:endParaRPr lang="en-US" dirty="0"/>
          </a:p>
          <a:p>
            <a:pPr algn="l"/>
            <a:endParaRPr lang="en-US" dirty="0"/>
          </a:p>
          <a:p>
            <a:pPr algn="l"/>
            <a:endParaRPr lang="en-US" b="1" dirty="0"/>
          </a:p>
        </p:txBody>
      </p:sp>
    </p:spTree>
    <p:extLst>
      <p:ext uri="{BB962C8B-B14F-4D97-AF65-F5344CB8AC3E}">
        <p14:creationId xmlns:p14="http://schemas.microsoft.com/office/powerpoint/2010/main" xmlns="" val="2439118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764112"/>
          </a:xfrm>
        </p:spPr>
        <p:txBody>
          <a:bodyPr/>
          <a:lstStyle/>
          <a:p>
            <a:r>
              <a:rPr lang="en-US" sz="2400" b="1" dirty="0" smtClean="0">
                <a:solidFill>
                  <a:schemeClr val="accent1">
                    <a:lumMod val="75000"/>
                  </a:schemeClr>
                </a:solidFill>
              </a:rPr>
              <a:t>Don’t keep more than 1 blank line between two sections whenever require</a:t>
            </a:r>
            <a:endParaRPr lang="en-US" sz="2400" b="1" dirty="0">
              <a:solidFill>
                <a:schemeClr val="accent1">
                  <a:lumMod val="75000"/>
                </a:schemeClr>
              </a:solidFill>
            </a:endParaRPr>
          </a:p>
        </p:txBody>
      </p:sp>
      <p:sp>
        <p:nvSpPr>
          <p:cNvPr id="6" name="TextBox 5"/>
          <p:cNvSpPr txBox="1"/>
          <p:nvPr/>
        </p:nvSpPr>
        <p:spPr>
          <a:xfrm>
            <a:off x="414300" y="1136068"/>
            <a:ext cx="8229600" cy="4154984"/>
          </a:xfrm>
          <a:prstGeom prst="rect">
            <a:avLst/>
          </a:prstGeom>
          <a:noFill/>
          <a:ln>
            <a:solidFill>
              <a:schemeClr val="bg1">
                <a:lumMod val="85000"/>
              </a:schemeClr>
            </a:solidFill>
          </a:ln>
        </p:spPr>
        <p:txBody>
          <a:bodyPr wrap="square" rtlCol="0">
            <a:spAutoFit/>
          </a:bodyPr>
          <a:lstStyle/>
          <a:p>
            <a:pPr algn="l"/>
            <a:r>
              <a:rPr lang="en-US" dirty="0" smtClean="0"/>
              <a:t>Blank Lines </a:t>
            </a:r>
            <a:r>
              <a:rPr lang="en-US" dirty="0" smtClean="0"/>
              <a:t>occupy unnecessary space in our code and make files lengthy. Avoid to add multiple blank lines between two sections. </a:t>
            </a:r>
            <a:endParaRPr lang="en-US" dirty="0"/>
          </a:p>
          <a:p>
            <a:pPr algn="l"/>
            <a:endParaRPr lang="en-US" b="1" dirty="0">
              <a:solidFill>
                <a:srgbClr val="FF0000"/>
              </a:solidFill>
            </a:endParaRPr>
          </a:p>
          <a:p>
            <a:pPr algn="l"/>
            <a:r>
              <a:rPr lang="en-US" b="1" dirty="0" smtClean="0">
                <a:solidFill>
                  <a:srgbClr val="FF0000"/>
                </a:solidFill>
              </a:rPr>
              <a:t>Bad </a:t>
            </a:r>
            <a:r>
              <a:rPr lang="en-US" b="1" dirty="0">
                <a:solidFill>
                  <a:srgbClr val="FF0000"/>
                </a:solidFill>
              </a:rPr>
              <a:t>Practice </a:t>
            </a:r>
          </a:p>
          <a:p>
            <a:pPr algn="l"/>
            <a:r>
              <a:rPr lang="en-US" dirty="0" smtClean="0"/>
              <a:t>&lt;body</a:t>
            </a:r>
            <a:r>
              <a:rPr lang="en-US" dirty="0" smtClean="0"/>
              <a:t>&gt;</a:t>
            </a:r>
          </a:p>
          <a:p>
            <a:pPr algn="l"/>
            <a:r>
              <a:rPr lang="en-US" dirty="0" smtClean="0"/>
              <a:t/>
            </a:r>
            <a:br>
              <a:rPr lang="en-US" dirty="0" smtClean="0"/>
            </a:br>
            <a:r>
              <a:rPr lang="en-US" dirty="0" smtClean="0"/>
              <a:t/>
            </a:r>
            <a:br>
              <a:rPr lang="en-US" dirty="0" smtClean="0"/>
            </a:br>
            <a:r>
              <a:rPr lang="en-US" dirty="0" smtClean="0"/>
              <a:t>  &lt;</a:t>
            </a:r>
            <a:r>
              <a:rPr lang="en-US" dirty="0" smtClean="0"/>
              <a:t>h1&gt;H1 Heading&lt;/</a:t>
            </a:r>
            <a:r>
              <a:rPr lang="en-US" dirty="0" smtClean="0"/>
              <a:t>h1</a:t>
            </a:r>
            <a:r>
              <a:rPr lang="en-US" dirty="0" smtClean="0"/>
              <a:t>&gt;</a:t>
            </a:r>
          </a:p>
          <a:p>
            <a:pPr algn="l"/>
            <a:r>
              <a:rPr lang="en-US" dirty="0" smtClean="0"/>
              <a:t/>
            </a:r>
            <a:br>
              <a:rPr lang="en-US" dirty="0" smtClean="0"/>
            </a:br>
            <a:r>
              <a:rPr lang="en-US" dirty="0" smtClean="0"/>
              <a:t/>
            </a:r>
            <a:br>
              <a:rPr lang="en-US" dirty="0" smtClean="0"/>
            </a:br>
            <a:r>
              <a:rPr lang="en-US" dirty="0" smtClean="0"/>
              <a:t>  &lt;</a:t>
            </a:r>
            <a:r>
              <a:rPr lang="en-US" dirty="0" smtClean="0"/>
              <a:t>h2&gt;H2 Heading&lt;/</a:t>
            </a:r>
            <a:r>
              <a:rPr lang="en-US" dirty="0" smtClean="0"/>
              <a:t>h2</a:t>
            </a:r>
            <a:r>
              <a:rPr lang="en-US" dirty="0" smtClean="0"/>
              <a:t>&gt;</a:t>
            </a:r>
          </a:p>
          <a:p>
            <a:pPr algn="l"/>
            <a:r>
              <a:rPr lang="en-US" dirty="0" smtClean="0"/>
              <a:t/>
            </a:r>
            <a:br>
              <a:rPr lang="en-US" dirty="0" smtClean="0"/>
            </a:br>
            <a:r>
              <a:rPr lang="en-US" dirty="0" smtClean="0"/>
              <a:t/>
            </a:r>
            <a:br>
              <a:rPr lang="en-US" dirty="0" smtClean="0"/>
            </a:br>
            <a:r>
              <a:rPr lang="en-US" dirty="0" smtClean="0"/>
              <a:t>&lt;/body</a:t>
            </a:r>
            <a:r>
              <a:rPr lang="en-US" dirty="0" smtClean="0"/>
              <a:t>&gt;</a:t>
            </a:r>
          </a:p>
          <a:p>
            <a:pPr algn="l"/>
            <a:endParaRPr lang="en-US" dirty="0"/>
          </a:p>
          <a:p>
            <a:pPr algn="l"/>
            <a:r>
              <a:rPr lang="en-US" b="1" dirty="0">
                <a:solidFill>
                  <a:schemeClr val="accent1">
                    <a:lumMod val="50000"/>
                  </a:schemeClr>
                </a:solidFill>
              </a:rPr>
              <a:t>Good </a:t>
            </a:r>
            <a:r>
              <a:rPr lang="en-US" b="1" dirty="0" smtClean="0">
                <a:solidFill>
                  <a:schemeClr val="accent1">
                    <a:lumMod val="50000"/>
                  </a:schemeClr>
                </a:solidFill>
              </a:rPr>
              <a:t>Practice</a:t>
            </a:r>
          </a:p>
          <a:p>
            <a:pPr algn="l"/>
            <a:r>
              <a:rPr lang="en-US" dirty="0" smtClean="0"/>
              <a:t>&lt;body&gt;</a:t>
            </a:r>
          </a:p>
          <a:p>
            <a:pPr algn="l"/>
            <a:r>
              <a:rPr lang="en-US" dirty="0" smtClean="0"/>
              <a:t/>
            </a:r>
            <a:br>
              <a:rPr lang="en-US" dirty="0" smtClean="0"/>
            </a:br>
            <a:r>
              <a:rPr lang="en-US" dirty="0" smtClean="0"/>
              <a:t>  &lt;h1&gt;H1 Heading&lt;/h1</a:t>
            </a:r>
            <a:r>
              <a:rPr lang="en-US" dirty="0" smtClean="0"/>
              <a:t>&gt;</a:t>
            </a:r>
            <a:r>
              <a:rPr lang="en-US" dirty="0" smtClean="0"/>
              <a:t/>
            </a:r>
            <a:br>
              <a:rPr lang="en-US" dirty="0" smtClean="0"/>
            </a:br>
            <a:r>
              <a:rPr lang="en-US" dirty="0" smtClean="0"/>
              <a:t>  &lt;h2&gt;H2 Heading&lt;/h2</a:t>
            </a:r>
            <a:r>
              <a:rPr lang="en-US" dirty="0" smtClean="0"/>
              <a:t>&gt;</a:t>
            </a:r>
            <a:r>
              <a:rPr lang="en-US" dirty="0" smtClean="0"/>
              <a:t/>
            </a:r>
            <a:br>
              <a:rPr lang="en-US" dirty="0" smtClean="0"/>
            </a:br>
            <a:r>
              <a:rPr lang="en-US" dirty="0" smtClean="0"/>
              <a:t/>
            </a:r>
            <a:br>
              <a:rPr lang="en-US" dirty="0" smtClean="0"/>
            </a:br>
            <a:r>
              <a:rPr lang="en-US" dirty="0" smtClean="0"/>
              <a:t>&lt;/body</a:t>
            </a:r>
            <a:r>
              <a:rPr lang="en-US" dirty="0" smtClean="0"/>
              <a:t>&gt;</a:t>
            </a:r>
            <a:endParaRPr lang="en-US" b="1" dirty="0"/>
          </a:p>
        </p:txBody>
      </p:sp>
    </p:spTree>
    <p:extLst>
      <p:ext uri="{BB962C8B-B14F-4D97-AF65-F5344CB8AC3E}">
        <p14:creationId xmlns:p14="http://schemas.microsoft.com/office/powerpoint/2010/main" xmlns="" val="2439118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410150"/>
          </a:xfrm>
        </p:spPr>
        <p:txBody>
          <a:bodyPr/>
          <a:lstStyle/>
          <a:p>
            <a:r>
              <a:rPr lang="en-US" sz="2400" b="1" dirty="0" smtClean="0">
                <a:solidFill>
                  <a:schemeClr val="accent1">
                    <a:lumMod val="75000"/>
                  </a:schemeClr>
                </a:solidFill>
              </a:rPr>
              <a:t>Put comments for better understanding of DOM section</a:t>
            </a:r>
            <a:endParaRPr lang="en-US" sz="2400" b="1" dirty="0">
              <a:solidFill>
                <a:schemeClr val="accent1">
                  <a:lumMod val="75000"/>
                </a:schemeClr>
              </a:solidFill>
            </a:endParaRPr>
          </a:p>
        </p:txBody>
      </p:sp>
      <p:sp>
        <p:nvSpPr>
          <p:cNvPr id="6" name="TextBox 5"/>
          <p:cNvSpPr txBox="1"/>
          <p:nvPr/>
        </p:nvSpPr>
        <p:spPr>
          <a:xfrm>
            <a:off x="433964" y="723113"/>
            <a:ext cx="8229600" cy="3785652"/>
          </a:xfrm>
          <a:prstGeom prst="rect">
            <a:avLst/>
          </a:prstGeom>
          <a:noFill/>
          <a:ln>
            <a:solidFill>
              <a:schemeClr val="bg1">
                <a:lumMod val="85000"/>
              </a:schemeClr>
            </a:solidFill>
          </a:ln>
        </p:spPr>
        <p:txBody>
          <a:bodyPr wrap="square" rtlCol="0">
            <a:spAutoFit/>
          </a:bodyPr>
          <a:lstStyle/>
          <a:p>
            <a:pPr algn="l"/>
            <a:r>
              <a:rPr lang="en-US" dirty="0" smtClean="0"/>
              <a:t>Comments are always helpful whenever you are going to handover your code to third person for further integration. Keep habits to add comments in your code whenever require.</a:t>
            </a:r>
            <a:endParaRPr lang="en-US" dirty="0"/>
          </a:p>
          <a:p>
            <a:pPr algn="l"/>
            <a:endParaRPr lang="en-US" b="1" dirty="0">
              <a:solidFill>
                <a:srgbClr val="FF0000"/>
              </a:solidFill>
            </a:endParaRPr>
          </a:p>
          <a:p>
            <a:pPr algn="l"/>
            <a:r>
              <a:rPr lang="en-US" b="1" dirty="0" smtClean="0">
                <a:solidFill>
                  <a:srgbClr val="FF0000"/>
                </a:solidFill>
              </a:rPr>
              <a:t>Bad </a:t>
            </a:r>
            <a:r>
              <a:rPr lang="en-US" b="1" dirty="0">
                <a:solidFill>
                  <a:srgbClr val="FF0000"/>
                </a:solidFill>
              </a:rPr>
              <a:t>Practice </a:t>
            </a:r>
          </a:p>
          <a:p>
            <a:pPr algn="l"/>
            <a:r>
              <a:rPr lang="en-US" dirty="0" smtClean="0"/>
              <a:t>&lt;body</a:t>
            </a:r>
            <a:r>
              <a:rPr lang="en-US" dirty="0" smtClean="0"/>
              <a:t>&gt;</a:t>
            </a:r>
          </a:p>
          <a:p>
            <a:pPr algn="l"/>
            <a:r>
              <a:rPr lang="en-US" dirty="0" smtClean="0"/>
              <a:t>&lt;</a:t>
            </a:r>
            <a:r>
              <a:rPr lang="en-US" dirty="0" err="1" smtClean="0"/>
              <a:t>nav</a:t>
            </a:r>
            <a:r>
              <a:rPr lang="en-US" dirty="0" smtClean="0"/>
              <a:t> class=“</a:t>
            </a:r>
            <a:r>
              <a:rPr lang="en-US" dirty="0" err="1" smtClean="0"/>
              <a:t>nav</a:t>
            </a:r>
            <a:r>
              <a:rPr lang="en-US" dirty="0" smtClean="0"/>
              <a:t>”&gt;&lt;/</a:t>
            </a:r>
            <a:r>
              <a:rPr lang="en-US" dirty="0" err="1" smtClean="0"/>
              <a:t>nav</a:t>
            </a:r>
            <a:r>
              <a:rPr lang="en-US" dirty="0" smtClean="0"/>
              <a:t>&gt;</a:t>
            </a:r>
          </a:p>
          <a:p>
            <a:pPr algn="l"/>
            <a:r>
              <a:rPr lang="en-US" dirty="0" smtClean="0"/>
              <a:t>&lt;div class=“container”&gt;&lt;/div&gt;</a:t>
            </a:r>
            <a:r>
              <a:rPr lang="en-US" dirty="0" smtClean="0"/>
              <a:t/>
            </a:r>
            <a:br>
              <a:rPr lang="en-US" dirty="0" smtClean="0"/>
            </a:br>
            <a:r>
              <a:rPr lang="en-US" dirty="0" smtClean="0"/>
              <a:t>&lt;/body</a:t>
            </a:r>
            <a:r>
              <a:rPr lang="en-US" dirty="0" smtClean="0"/>
              <a:t>&gt;</a:t>
            </a:r>
          </a:p>
          <a:p>
            <a:pPr algn="l"/>
            <a:endParaRPr lang="en-US" dirty="0"/>
          </a:p>
          <a:p>
            <a:pPr algn="l"/>
            <a:r>
              <a:rPr lang="en-US" b="1" dirty="0">
                <a:solidFill>
                  <a:schemeClr val="accent1">
                    <a:lumMod val="50000"/>
                  </a:schemeClr>
                </a:solidFill>
              </a:rPr>
              <a:t>Good </a:t>
            </a:r>
            <a:r>
              <a:rPr lang="en-US" b="1" dirty="0" smtClean="0">
                <a:solidFill>
                  <a:schemeClr val="accent1">
                    <a:lumMod val="50000"/>
                  </a:schemeClr>
                </a:solidFill>
              </a:rPr>
              <a:t>Practice</a:t>
            </a:r>
          </a:p>
          <a:p>
            <a:pPr algn="l"/>
            <a:r>
              <a:rPr lang="en-US" dirty="0" smtClean="0"/>
              <a:t>&lt;body</a:t>
            </a:r>
            <a:r>
              <a:rPr lang="en-US" dirty="0" smtClean="0"/>
              <a:t>&gt;</a:t>
            </a:r>
          </a:p>
          <a:p>
            <a:pPr algn="l"/>
            <a:r>
              <a:rPr lang="en-US" dirty="0" smtClean="0"/>
              <a:t>&lt; !– Start - Main </a:t>
            </a:r>
            <a:r>
              <a:rPr lang="en-US" dirty="0" err="1" smtClean="0"/>
              <a:t>Navgiation</a:t>
            </a:r>
            <a:r>
              <a:rPr lang="en-US" dirty="0" smtClean="0"/>
              <a:t> --&gt;</a:t>
            </a:r>
            <a:endParaRPr lang="en-US" dirty="0" smtClean="0"/>
          </a:p>
          <a:p>
            <a:pPr algn="l"/>
            <a:r>
              <a:rPr lang="en-US" dirty="0" smtClean="0"/>
              <a:t>     &lt;</a:t>
            </a:r>
            <a:r>
              <a:rPr lang="en-US" dirty="0" err="1" smtClean="0"/>
              <a:t>nav</a:t>
            </a:r>
            <a:r>
              <a:rPr lang="en-US" dirty="0" smtClean="0"/>
              <a:t> class=“</a:t>
            </a:r>
            <a:r>
              <a:rPr lang="en-US" dirty="0" err="1" smtClean="0"/>
              <a:t>nav</a:t>
            </a:r>
            <a:r>
              <a:rPr lang="en-US" dirty="0" smtClean="0"/>
              <a:t>”&gt;&lt;/</a:t>
            </a:r>
            <a:r>
              <a:rPr lang="en-US" dirty="0" err="1" smtClean="0"/>
              <a:t>nav</a:t>
            </a:r>
            <a:r>
              <a:rPr lang="en-US" dirty="0" smtClean="0"/>
              <a:t>&gt;</a:t>
            </a:r>
          </a:p>
          <a:p>
            <a:pPr algn="l"/>
            <a:r>
              <a:rPr lang="en-US" dirty="0" smtClean="0"/>
              <a:t>&lt; !– </a:t>
            </a:r>
            <a:r>
              <a:rPr lang="en-US" dirty="0" smtClean="0"/>
              <a:t>End- </a:t>
            </a:r>
            <a:r>
              <a:rPr lang="en-US" dirty="0" smtClean="0"/>
              <a:t>Main </a:t>
            </a:r>
            <a:r>
              <a:rPr lang="en-US" dirty="0" err="1" smtClean="0"/>
              <a:t>Navgiation</a:t>
            </a:r>
            <a:r>
              <a:rPr lang="en-US" dirty="0" smtClean="0"/>
              <a:t> --&gt;</a:t>
            </a:r>
          </a:p>
          <a:p>
            <a:pPr algn="l"/>
            <a:endParaRPr lang="en-US" dirty="0" smtClean="0"/>
          </a:p>
          <a:p>
            <a:pPr algn="l"/>
            <a:r>
              <a:rPr lang="en-US" dirty="0" smtClean="0"/>
              <a:t>&lt; !– Start </a:t>
            </a:r>
            <a:r>
              <a:rPr lang="en-US" dirty="0" smtClean="0"/>
              <a:t>– </a:t>
            </a:r>
            <a:r>
              <a:rPr lang="en-US" dirty="0" smtClean="0"/>
              <a:t>Main </a:t>
            </a:r>
            <a:r>
              <a:rPr lang="en-US" dirty="0" smtClean="0"/>
              <a:t>Container --&gt;</a:t>
            </a:r>
            <a:endParaRPr lang="en-US" dirty="0" smtClean="0"/>
          </a:p>
          <a:p>
            <a:pPr algn="l"/>
            <a:r>
              <a:rPr lang="en-US" dirty="0" smtClean="0"/>
              <a:t>     &lt;</a:t>
            </a:r>
            <a:r>
              <a:rPr lang="en-US" dirty="0" smtClean="0"/>
              <a:t>div class=“container”&gt;&lt;/div</a:t>
            </a:r>
            <a:r>
              <a:rPr lang="en-US" dirty="0" smtClean="0"/>
              <a:t>&gt;</a:t>
            </a:r>
          </a:p>
          <a:p>
            <a:pPr algn="l"/>
            <a:r>
              <a:rPr lang="en-US" dirty="0" smtClean="0"/>
              <a:t>&lt; !– </a:t>
            </a:r>
            <a:r>
              <a:rPr lang="en-US" dirty="0" smtClean="0"/>
              <a:t>End– </a:t>
            </a:r>
            <a:r>
              <a:rPr lang="en-US" dirty="0" smtClean="0"/>
              <a:t>Main Container </a:t>
            </a:r>
            <a:r>
              <a:rPr lang="en-US" dirty="0" smtClean="0"/>
              <a:t>--&gt;</a:t>
            </a:r>
            <a:endParaRPr lang="en-US" dirty="0" smtClean="0"/>
          </a:p>
          <a:p>
            <a:pPr algn="l"/>
            <a:r>
              <a:rPr lang="en-US" dirty="0" smtClean="0"/>
              <a:t/>
            </a:r>
            <a:br>
              <a:rPr lang="en-US" dirty="0" smtClean="0"/>
            </a:br>
            <a:r>
              <a:rPr lang="en-US" dirty="0" smtClean="0"/>
              <a:t>&lt;/body&gt;</a:t>
            </a:r>
          </a:p>
        </p:txBody>
      </p:sp>
    </p:spTree>
    <p:extLst>
      <p:ext uri="{BB962C8B-B14F-4D97-AF65-F5344CB8AC3E}">
        <p14:creationId xmlns:p14="http://schemas.microsoft.com/office/powerpoint/2010/main" xmlns="" val="2439118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410150"/>
          </a:xfrm>
        </p:spPr>
        <p:txBody>
          <a:bodyPr/>
          <a:lstStyle/>
          <a:p>
            <a:r>
              <a:rPr lang="en-US" sz="2400" b="1" dirty="0" smtClean="0">
                <a:solidFill>
                  <a:schemeClr val="accent1">
                    <a:lumMod val="75000"/>
                  </a:schemeClr>
                </a:solidFill>
              </a:rPr>
              <a:t>File name should be in Lower Case</a:t>
            </a:r>
            <a:endParaRPr lang="en-US" sz="2400" b="1" dirty="0">
              <a:solidFill>
                <a:schemeClr val="accent1">
                  <a:lumMod val="75000"/>
                </a:schemeClr>
              </a:solidFill>
            </a:endParaRPr>
          </a:p>
        </p:txBody>
      </p:sp>
      <p:sp>
        <p:nvSpPr>
          <p:cNvPr id="6" name="TextBox 5"/>
          <p:cNvSpPr txBox="1"/>
          <p:nvPr/>
        </p:nvSpPr>
        <p:spPr>
          <a:xfrm>
            <a:off x="433964" y="723113"/>
            <a:ext cx="8229600" cy="2123658"/>
          </a:xfrm>
          <a:prstGeom prst="rect">
            <a:avLst/>
          </a:prstGeom>
          <a:noFill/>
          <a:ln>
            <a:solidFill>
              <a:schemeClr val="bg1">
                <a:lumMod val="85000"/>
              </a:schemeClr>
            </a:solidFill>
          </a:ln>
        </p:spPr>
        <p:txBody>
          <a:bodyPr wrap="square" rtlCol="0">
            <a:spAutoFit/>
          </a:bodyPr>
          <a:lstStyle/>
          <a:p>
            <a:pPr algn="l"/>
            <a:r>
              <a:rPr lang="en-US" dirty="0" smtClean="0"/>
              <a:t>All HTML 5 / JavaScript/ </a:t>
            </a:r>
            <a:r>
              <a:rPr lang="en-US" dirty="0" err="1" smtClean="0"/>
              <a:t>css</a:t>
            </a:r>
            <a:r>
              <a:rPr lang="en-US" dirty="0" smtClean="0"/>
              <a:t> files name should be in Lower case</a:t>
            </a:r>
          </a:p>
          <a:p>
            <a:pPr algn="l"/>
            <a:endParaRPr lang="en-US" dirty="0" smtClean="0"/>
          </a:p>
          <a:p>
            <a:pPr marL="228600" indent="-228600" algn="l">
              <a:buAutoNum type="arabicParenR"/>
            </a:pPr>
            <a:r>
              <a:rPr lang="en-US" dirty="0" smtClean="0"/>
              <a:t>We can use special character like under strike and dash sign in file name</a:t>
            </a:r>
          </a:p>
          <a:p>
            <a:pPr marL="228600" indent="-228600" algn="l"/>
            <a:r>
              <a:rPr lang="en-US" dirty="0" smtClean="0"/>
              <a:t>	- about_us.html</a:t>
            </a:r>
          </a:p>
          <a:p>
            <a:pPr marL="228600" indent="-228600" algn="l"/>
            <a:r>
              <a:rPr lang="en-US" dirty="0" smtClean="0"/>
              <a:t>	</a:t>
            </a:r>
            <a:r>
              <a:rPr lang="en-US" dirty="0" smtClean="0"/>
              <a:t>- my-profile.html </a:t>
            </a:r>
          </a:p>
          <a:p>
            <a:pPr marL="228600" indent="-228600" algn="l"/>
            <a:r>
              <a:rPr lang="en-US" dirty="0" smtClean="0"/>
              <a:t>2) No Space between file</a:t>
            </a:r>
          </a:p>
          <a:p>
            <a:pPr marL="228600" indent="-228600" algn="l"/>
            <a:r>
              <a:rPr lang="en-US" dirty="0" smtClean="0"/>
              <a:t> 	- File name.html</a:t>
            </a:r>
          </a:p>
          <a:p>
            <a:pPr marL="228600" indent="-228600" algn="l"/>
            <a:endParaRPr lang="en-US" dirty="0" smtClean="0"/>
          </a:p>
          <a:p>
            <a:pPr marL="228600" indent="-228600" algn="l"/>
            <a:r>
              <a:rPr lang="en-US" dirty="0" smtClean="0"/>
              <a:t>3) Extension of file must end with only .html. Please avoid using .</a:t>
            </a:r>
            <a:r>
              <a:rPr lang="en-US" dirty="0" err="1" smtClean="0"/>
              <a:t>htm</a:t>
            </a:r>
            <a:r>
              <a:rPr lang="en-US" dirty="0" smtClean="0"/>
              <a:t> extension</a:t>
            </a:r>
          </a:p>
          <a:p>
            <a:pPr marL="228600" indent="-228600" algn="l"/>
            <a:r>
              <a:rPr lang="en-US" dirty="0" smtClean="0"/>
              <a:t>	</a:t>
            </a:r>
            <a:r>
              <a:rPr lang="en-US" dirty="0" smtClean="0"/>
              <a:t>index.html</a:t>
            </a:r>
          </a:p>
          <a:p>
            <a:pPr marL="228600" indent="-228600" algn="l"/>
            <a:r>
              <a:rPr lang="en-US" dirty="0" smtClean="0"/>
              <a:t>	</a:t>
            </a:r>
            <a:r>
              <a:rPr lang="en-US" dirty="0" smtClean="0"/>
              <a:t>gallery.html</a:t>
            </a:r>
            <a:endParaRPr lang="en-US" dirty="0" smtClean="0"/>
          </a:p>
        </p:txBody>
      </p:sp>
    </p:spTree>
    <p:extLst>
      <p:ext uri="{BB962C8B-B14F-4D97-AF65-F5344CB8AC3E}">
        <p14:creationId xmlns:p14="http://schemas.microsoft.com/office/powerpoint/2010/main" xmlns="" val="2439118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80330" y="171609"/>
            <a:ext cx="8239052" cy="369332"/>
          </a:xfrm>
        </p:spPr>
        <p:txBody>
          <a:bodyPr/>
          <a:lstStyle/>
          <a:p>
            <a:r>
              <a:rPr lang="en-IN" sz="2400" b="1" dirty="0" smtClean="0">
                <a:solidFill>
                  <a:schemeClr val="accent1">
                    <a:lumMod val="75000"/>
                  </a:schemeClr>
                </a:solidFill>
              </a:rPr>
              <a:t>Team meeting and General Introduction</a:t>
            </a:r>
            <a:endParaRPr lang="en-US" sz="2400" b="1" dirty="0">
              <a:solidFill>
                <a:schemeClr val="accent1">
                  <a:lumMod val="75000"/>
                </a:schemeClr>
              </a:solidFill>
              <a:latin typeface="Calibri Light" panose="020F0302020204030204" pitchFamily="34" charset="0"/>
            </a:endParaRPr>
          </a:p>
        </p:txBody>
      </p:sp>
      <p:pic>
        <p:nvPicPr>
          <p:cNvPr id="1026" name="Picture 2" descr="D:\HTML5\team meeti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85" y="988108"/>
            <a:ext cx="3429000"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550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410150"/>
          </a:xfrm>
        </p:spPr>
        <p:txBody>
          <a:bodyPr/>
          <a:lstStyle/>
          <a:p>
            <a:pPr fontAlgn="base"/>
            <a:r>
              <a:rPr lang="en-US" sz="2400" b="1" dirty="0" smtClean="0">
                <a:solidFill>
                  <a:schemeClr val="accent1">
                    <a:lumMod val="75000"/>
                  </a:schemeClr>
                </a:solidFill>
              </a:rPr>
              <a:t>The “</a:t>
            </a:r>
            <a:r>
              <a:rPr lang="en-US" sz="2400" b="1" dirty="0" err="1" smtClean="0">
                <a:solidFill>
                  <a:schemeClr val="accent1">
                    <a:lumMod val="75000"/>
                  </a:schemeClr>
                </a:solidFill>
              </a:rPr>
              <a:t>lang</a:t>
            </a:r>
            <a:r>
              <a:rPr lang="en-US" sz="2400" b="1" dirty="0" smtClean="0">
                <a:solidFill>
                  <a:schemeClr val="accent1">
                    <a:lumMod val="75000"/>
                  </a:schemeClr>
                </a:solidFill>
              </a:rPr>
              <a:t>” attribute</a:t>
            </a:r>
          </a:p>
        </p:txBody>
      </p:sp>
      <p:sp>
        <p:nvSpPr>
          <p:cNvPr id="6" name="TextBox 5"/>
          <p:cNvSpPr txBox="1"/>
          <p:nvPr/>
        </p:nvSpPr>
        <p:spPr>
          <a:xfrm>
            <a:off x="433964" y="723113"/>
            <a:ext cx="8229600" cy="646331"/>
          </a:xfrm>
          <a:prstGeom prst="rect">
            <a:avLst/>
          </a:prstGeom>
          <a:noFill/>
          <a:ln>
            <a:solidFill>
              <a:schemeClr val="bg1">
                <a:lumMod val="85000"/>
              </a:schemeClr>
            </a:solidFill>
          </a:ln>
        </p:spPr>
        <p:txBody>
          <a:bodyPr wrap="square" rtlCol="0">
            <a:spAutoFit/>
          </a:bodyPr>
          <a:lstStyle/>
          <a:p>
            <a:pPr algn="l"/>
            <a:r>
              <a:rPr lang="en-US" dirty="0" smtClean="0"/>
              <a:t>One reason for sticking with the use of optional tags, such as the &lt;html&gt; tag, is the use of attributes. It is considered best practice for internationalization purposes, </a:t>
            </a:r>
            <a:r>
              <a:rPr lang="en-US" dirty="0" smtClean="0">
                <a:hlinkClick r:id="rId2"/>
              </a:rPr>
              <a:t>according to W3C</a:t>
            </a:r>
            <a:r>
              <a:rPr lang="en-US" dirty="0" smtClean="0"/>
              <a:t>, to always declare the default text language of a page in the &lt;html&gt; tag.</a:t>
            </a:r>
          </a:p>
        </p:txBody>
      </p:sp>
    </p:spTree>
    <p:extLst>
      <p:ext uri="{BB962C8B-B14F-4D97-AF65-F5344CB8AC3E}">
        <p14:creationId xmlns:p14="http://schemas.microsoft.com/office/powerpoint/2010/main" xmlns="" val="2439118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410150"/>
          </a:xfrm>
        </p:spPr>
        <p:txBody>
          <a:bodyPr/>
          <a:lstStyle/>
          <a:p>
            <a:pPr fontAlgn="base"/>
            <a:r>
              <a:rPr lang="en-US" sz="2400" b="1" dirty="0" smtClean="0">
                <a:solidFill>
                  <a:schemeClr val="accent1">
                    <a:lumMod val="75000"/>
                  </a:schemeClr>
                </a:solidFill>
              </a:rPr>
              <a:t>Use </a:t>
            </a:r>
            <a:r>
              <a:rPr lang="en-US" sz="2400" b="1" dirty="0" smtClean="0">
                <a:solidFill>
                  <a:schemeClr val="accent1">
                    <a:lumMod val="75000"/>
                  </a:schemeClr>
                </a:solidFill>
              </a:rPr>
              <a:t>semantically appropriate elements to layout your page</a:t>
            </a:r>
            <a:r>
              <a:rPr lang="en-US" sz="2400" b="1" dirty="0" smtClean="0"/>
              <a:t/>
            </a:r>
            <a:br>
              <a:rPr lang="en-US" sz="2400" b="1" dirty="0" smtClean="0"/>
            </a:br>
            <a:endParaRPr lang="en-US" sz="2400" b="1" dirty="0" smtClean="0">
              <a:solidFill>
                <a:schemeClr val="accent1">
                  <a:lumMod val="75000"/>
                </a:schemeClr>
              </a:solidFill>
            </a:endParaRPr>
          </a:p>
        </p:txBody>
      </p:sp>
      <p:sp>
        <p:nvSpPr>
          <p:cNvPr id="6" name="TextBox 5"/>
          <p:cNvSpPr txBox="1"/>
          <p:nvPr/>
        </p:nvSpPr>
        <p:spPr>
          <a:xfrm>
            <a:off x="433964" y="1145900"/>
            <a:ext cx="8229600" cy="646331"/>
          </a:xfrm>
          <a:prstGeom prst="rect">
            <a:avLst/>
          </a:prstGeom>
          <a:noFill/>
          <a:ln>
            <a:solidFill>
              <a:schemeClr val="bg1">
                <a:lumMod val="85000"/>
              </a:schemeClr>
            </a:solidFill>
          </a:ln>
        </p:spPr>
        <p:txBody>
          <a:bodyPr wrap="square" rtlCol="0">
            <a:spAutoFit/>
          </a:bodyPr>
          <a:lstStyle/>
          <a:p>
            <a:pPr algn="l"/>
            <a:r>
              <a:rPr lang="en-US" dirty="0" smtClean="0"/>
              <a:t>HTML5 offers several elements that will help you organize your layout in appropriate sections</a:t>
            </a:r>
            <a:r>
              <a:rPr lang="en-US" dirty="0" smtClean="0"/>
              <a:t>.</a:t>
            </a:r>
          </a:p>
          <a:p>
            <a:pPr algn="l"/>
            <a:endParaRPr lang="en-US" dirty="0" smtClean="0"/>
          </a:p>
          <a:p>
            <a:pPr algn="l"/>
            <a:r>
              <a:rPr lang="en-US" dirty="0" smtClean="0"/>
              <a:t>https://www.themelocation.com/best-html5-practices/</a:t>
            </a:r>
          </a:p>
        </p:txBody>
      </p:sp>
      <p:sp>
        <p:nvSpPr>
          <p:cNvPr id="1026" name="AutoShape 2" descr="example page layou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439118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77520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80330" y="171609"/>
            <a:ext cx="8239052" cy="369332"/>
          </a:xfrm>
        </p:spPr>
        <p:txBody>
          <a:bodyPr/>
          <a:lstStyle/>
          <a:p>
            <a:r>
              <a:rPr lang="en-IN" sz="2400" b="1" dirty="0" smtClean="0">
                <a:solidFill>
                  <a:schemeClr val="accent1">
                    <a:lumMod val="75000"/>
                  </a:schemeClr>
                </a:solidFill>
              </a:rPr>
              <a:t>Who am I?</a:t>
            </a:r>
            <a:endParaRPr lang="en-US" sz="2400" b="1" dirty="0">
              <a:solidFill>
                <a:schemeClr val="accent1">
                  <a:lumMod val="75000"/>
                </a:schemeClr>
              </a:solidFill>
              <a:latin typeface="Calibri Light" panose="020F0302020204030204" pitchFamily="34" charset="0"/>
            </a:endParaRPr>
          </a:p>
        </p:txBody>
      </p:sp>
      <p:pic>
        <p:nvPicPr>
          <p:cNvPr id="1027" name="Picture 3" descr="C:\Users\jberd\Desktop\m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6505" y="1054083"/>
            <a:ext cx="3163452" cy="31634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567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IN" sz="2400" b="1" dirty="0" smtClean="0">
                <a:solidFill>
                  <a:schemeClr val="accent1">
                    <a:lumMod val="75000"/>
                  </a:schemeClr>
                </a:solidFill>
              </a:rPr>
              <a:t>Brief about HTML</a:t>
            </a:r>
            <a:endParaRPr lang="en-US" sz="2400" b="1" dirty="0">
              <a:solidFill>
                <a:schemeClr val="accent1">
                  <a:lumMod val="75000"/>
                </a:schemeClr>
              </a:solidFill>
              <a:latin typeface="Calibri Light" panose="020F0302020204030204" pitchFamily="34" charset="0"/>
            </a:endParaRPr>
          </a:p>
        </p:txBody>
      </p:sp>
      <p:sp>
        <p:nvSpPr>
          <p:cNvPr id="2" name="TextBox 1"/>
          <p:cNvSpPr txBox="1"/>
          <p:nvPr/>
        </p:nvSpPr>
        <p:spPr>
          <a:xfrm>
            <a:off x="375385" y="843130"/>
            <a:ext cx="8316228" cy="830997"/>
          </a:xfrm>
          <a:prstGeom prst="rect">
            <a:avLst/>
          </a:prstGeom>
          <a:noFill/>
        </p:spPr>
        <p:txBody>
          <a:bodyPr wrap="square" rtlCol="0">
            <a:spAutoFit/>
          </a:bodyPr>
          <a:lstStyle/>
          <a:p>
            <a:pPr algn="l"/>
            <a:r>
              <a:rPr lang="en-US" baseline="0" dirty="0" smtClean="0">
                <a:ea typeface="+mj-ea"/>
              </a:rPr>
              <a:t>What is HTML?</a:t>
            </a:r>
          </a:p>
          <a:p>
            <a:pPr algn="l"/>
            <a:endParaRPr lang="en-US" dirty="0">
              <a:ea typeface="+mj-ea"/>
            </a:endParaRPr>
          </a:p>
          <a:p>
            <a:pPr algn="l"/>
            <a:r>
              <a:rPr lang="en-US" baseline="0" dirty="0" smtClean="0">
                <a:ea typeface="+mj-ea"/>
              </a:rPr>
              <a:t>HTML is stand for</a:t>
            </a:r>
            <a:r>
              <a:rPr lang="en-US" dirty="0" smtClean="0">
                <a:ea typeface="+mj-ea"/>
              </a:rPr>
              <a:t> Hyper Text Markup Language and it’s a major language used in frontend development. </a:t>
            </a:r>
          </a:p>
          <a:p>
            <a:pPr algn="l"/>
            <a:r>
              <a:rPr lang="en-US" baseline="0" dirty="0" smtClean="0">
                <a:ea typeface="+mj-ea"/>
              </a:rPr>
              <a:t>HTML </a:t>
            </a:r>
            <a:r>
              <a:rPr lang="en-US" dirty="0" smtClean="0">
                <a:ea typeface="+mj-ea"/>
              </a:rPr>
              <a:t>play vital role to structure any web pages. </a:t>
            </a:r>
            <a:endParaRPr lang="en-US" baseline="0" dirty="0">
              <a:ea typeface="+mj-ea"/>
            </a:endParaRPr>
          </a:p>
        </p:txBody>
      </p:sp>
    </p:spTree>
    <p:extLst>
      <p:ext uri="{BB962C8B-B14F-4D97-AF65-F5344CB8AC3E}">
        <p14:creationId xmlns:p14="http://schemas.microsoft.com/office/powerpoint/2010/main" xmlns="" val="236562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IN" sz="2400" b="1" dirty="0" smtClean="0">
                <a:solidFill>
                  <a:schemeClr val="accent1">
                    <a:lumMod val="75000"/>
                  </a:schemeClr>
                </a:solidFill>
              </a:rPr>
              <a:t>HTML Basic Structure of template</a:t>
            </a:r>
            <a:endParaRPr lang="en-US" sz="2400" b="1" dirty="0">
              <a:solidFill>
                <a:schemeClr val="accent1">
                  <a:lumMod val="75000"/>
                </a:schemeClr>
              </a:solidFill>
              <a:latin typeface="Calibri Light" panose="020F0302020204030204" pitchFamily="34" charset="0"/>
            </a:endParaRPr>
          </a:p>
        </p:txBody>
      </p:sp>
      <p:sp>
        <p:nvSpPr>
          <p:cNvPr id="3" name="TextBox 2"/>
          <p:cNvSpPr txBox="1"/>
          <p:nvPr/>
        </p:nvSpPr>
        <p:spPr>
          <a:xfrm>
            <a:off x="462013" y="843130"/>
            <a:ext cx="8229600" cy="2308324"/>
          </a:xfrm>
          <a:prstGeom prst="rect">
            <a:avLst/>
          </a:prstGeom>
          <a:noFill/>
          <a:ln>
            <a:solidFill>
              <a:schemeClr val="bg1">
                <a:lumMod val="85000"/>
              </a:schemeClr>
            </a:solidFill>
          </a:ln>
        </p:spPr>
        <p:txBody>
          <a:bodyPr wrap="square" rtlCol="0">
            <a:spAutoFit/>
          </a:bodyPr>
          <a:lstStyle/>
          <a:p>
            <a:pPr algn="l"/>
            <a:r>
              <a:rPr lang="en-US" dirty="0" smtClean="0"/>
              <a:t>&lt;!doctype</a:t>
            </a:r>
            <a:r>
              <a:rPr lang="en-US" dirty="0"/>
              <a:t> html</a:t>
            </a:r>
            <a:r>
              <a:rPr lang="en-US" dirty="0" smtClean="0"/>
              <a:t>&gt;</a:t>
            </a:r>
            <a:r>
              <a:rPr lang="en-US" dirty="0"/>
              <a:t/>
            </a:r>
            <a:br>
              <a:rPr lang="en-US" dirty="0"/>
            </a:br>
            <a:r>
              <a:rPr lang="en-US" dirty="0"/>
              <a:t>&lt;html&gt;</a:t>
            </a:r>
            <a:br>
              <a:rPr lang="en-US" dirty="0"/>
            </a:br>
            <a:r>
              <a:rPr lang="en-US" dirty="0" smtClean="0"/>
              <a:t>	&lt;</a:t>
            </a:r>
            <a:r>
              <a:rPr lang="en-US" dirty="0"/>
              <a:t>head&gt;</a:t>
            </a:r>
            <a:br>
              <a:rPr lang="en-US" dirty="0"/>
            </a:br>
            <a:r>
              <a:rPr lang="en-US" dirty="0" smtClean="0"/>
              <a:t>		&lt;</a:t>
            </a:r>
            <a:r>
              <a:rPr lang="en-US" dirty="0"/>
              <a:t>title&gt;Page Title&lt;/title&gt;</a:t>
            </a:r>
            <a:br>
              <a:rPr lang="en-US" dirty="0"/>
            </a:br>
            <a:r>
              <a:rPr lang="en-US" dirty="0" smtClean="0"/>
              <a:t>	&lt;/</a:t>
            </a:r>
            <a:r>
              <a:rPr lang="en-US" dirty="0"/>
              <a:t>head&gt;</a:t>
            </a:r>
            <a:br>
              <a:rPr lang="en-US" dirty="0"/>
            </a:br>
            <a:r>
              <a:rPr lang="en-US" dirty="0" smtClean="0"/>
              <a:t>	&lt;</a:t>
            </a:r>
            <a:r>
              <a:rPr lang="en-US" dirty="0"/>
              <a:t>body&gt;</a:t>
            </a:r>
            <a:br>
              <a:rPr lang="en-US" dirty="0"/>
            </a:br>
            <a:r>
              <a:rPr lang="en-US" dirty="0"/>
              <a:t/>
            </a:r>
            <a:br>
              <a:rPr lang="en-US" dirty="0"/>
            </a:br>
            <a:r>
              <a:rPr lang="en-US" dirty="0" smtClean="0"/>
              <a:t>		&lt;</a:t>
            </a:r>
            <a:r>
              <a:rPr lang="en-US" dirty="0"/>
              <a:t>h1&gt;My First Heading&lt;/h1&gt;</a:t>
            </a:r>
            <a:br>
              <a:rPr lang="en-US" dirty="0"/>
            </a:br>
            <a:r>
              <a:rPr lang="en-US" dirty="0" smtClean="0"/>
              <a:t>		&lt;</a:t>
            </a:r>
            <a:r>
              <a:rPr lang="en-US" dirty="0"/>
              <a:t>p&gt;My first paragraph.&lt;/p&gt;</a:t>
            </a:r>
            <a:br>
              <a:rPr lang="en-US" dirty="0"/>
            </a:br>
            <a:r>
              <a:rPr lang="en-US" dirty="0"/>
              <a:t/>
            </a:r>
            <a:br>
              <a:rPr lang="en-US" dirty="0"/>
            </a:br>
            <a:r>
              <a:rPr lang="en-US" dirty="0" smtClean="0"/>
              <a:t>	&lt;/</a:t>
            </a:r>
            <a:r>
              <a:rPr lang="en-US" dirty="0"/>
              <a:t>body&gt;</a:t>
            </a:r>
            <a:br>
              <a:rPr lang="en-US" dirty="0"/>
            </a:br>
            <a:r>
              <a:rPr lang="en-US" dirty="0"/>
              <a:t>&lt;/html&gt;</a:t>
            </a:r>
          </a:p>
        </p:txBody>
      </p:sp>
    </p:spTree>
    <p:extLst>
      <p:ext uri="{BB962C8B-B14F-4D97-AF65-F5344CB8AC3E}">
        <p14:creationId xmlns:p14="http://schemas.microsoft.com/office/powerpoint/2010/main" xmlns="" val="4157951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IN" sz="2400" b="1" dirty="0" smtClean="0">
                <a:solidFill>
                  <a:schemeClr val="accent1">
                    <a:lumMod val="75000"/>
                  </a:schemeClr>
                </a:solidFill>
              </a:rPr>
              <a:t>Other important tags of HTML template</a:t>
            </a:r>
            <a:endParaRPr lang="en-US" sz="2400" b="1" dirty="0">
              <a:solidFill>
                <a:schemeClr val="accent1">
                  <a:lumMod val="75000"/>
                </a:schemeClr>
              </a:solidFill>
              <a:latin typeface="Calibri Light" panose="020F0302020204030204" pitchFamily="34" charset="0"/>
            </a:endParaRPr>
          </a:p>
        </p:txBody>
      </p:sp>
      <p:sp>
        <p:nvSpPr>
          <p:cNvPr id="3" name="TextBox 2"/>
          <p:cNvSpPr txBox="1"/>
          <p:nvPr/>
        </p:nvSpPr>
        <p:spPr>
          <a:xfrm>
            <a:off x="462013" y="843130"/>
            <a:ext cx="8229600" cy="3416320"/>
          </a:xfrm>
          <a:prstGeom prst="rect">
            <a:avLst/>
          </a:prstGeom>
          <a:noFill/>
          <a:ln>
            <a:solidFill>
              <a:schemeClr val="bg1">
                <a:lumMod val="85000"/>
              </a:schemeClr>
            </a:solidFill>
          </a:ln>
        </p:spPr>
        <p:txBody>
          <a:bodyPr wrap="square" rtlCol="0">
            <a:spAutoFit/>
          </a:bodyPr>
          <a:lstStyle/>
          <a:p>
            <a:pPr algn="l"/>
            <a:r>
              <a:rPr lang="en-US" dirty="0" smtClean="0"/>
              <a:t>&lt;!doctype</a:t>
            </a:r>
            <a:r>
              <a:rPr lang="en-US" dirty="0"/>
              <a:t> html</a:t>
            </a:r>
            <a:r>
              <a:rPr lang="en-US" dirty="0" smtClean="0"/>
              <a:t>&gt;</a:t>
            </a:r>
          </a:p>
          <a:p>
            <a:pPr algn="l"/>
            <a:r>
              <a:rPr lang="en-US" dirty="0" smtClean="0"/>
              <a:t>	&lt;</a:t>
            </a:r>
            <a:r>
              <a:rPr lang="en-US" dirty="0"/>
              <a:t>meta charset="UTF-8</a:t>
            </a:r>
            <a:r>
              <a:rPr lang="en-US" dirty="0" smtClean="0"/>
              <a:t>"&gt;</a:t>
            </a:r>
          </a:p>
          <a:p>
            <a:pPr algn="l"/>
            <a:r>
              <a:rPr lang="en-US" dirty="0" smtClean="0"/>
              <a:t>	&lt;</a:t>
            </a:r>
            <a:r>
              <a:rPr lang="en-US" dirty="0"/>
              <a:t>meta name="description" content="Free Web tutorials"&gt;</a:t>
            </a:r>
            <a:br>
              <a:rPr lang="en-US" dirty="0"/>
            </a:br>
            <a:r>
              <a:rPr lang="en-US" dirty="0"/>
              <a:t> </a:t>
            </a:r>
            <a:r>
              <a:rPr lang="en-US" dirty="0" smtClean="0"/>
              <a:t>	&lt;</a:t>
            </a:r>
            <a:r>
              <a:rPr lang="en-US" dirty="0"/>
              <a:t>meta name="keywords" content="HTML,CSS,XML,JavaScript"&gt;</a:t>
            </a:r>
            <a:endParaRPr lang="en-US" dirty="0" smtClean="0"/>
          </a:p>
          <a:p>
            <a:pPr algn="l"/>
            <a:r>
              <a:rPr lang="en-US" dirty="0" smtClean="0"/>
              <a:t>	&lt;</a:t>
            </a:r>
            <a:r>
              <a:rPr lang="en-US" dirty="0"/>
              <a:t>meta name="viewport" content="width=device-width, initial-scale=1.0"&gt;</a:t>
            </a:r>
            <a:endParaRPr lang="en-US" dirty="0" smtClean="0"/>
          </a:p>
          <a:p>
            <a:pPr algn="l"/>
            <a:r>
              <a:rPr lang="en-US" dirty="0" smtClean="0"/>
              <a:t>	&lt;</a:t>
            </a:r>
            <a:r>
              <a:rPr lang="en-US" dirty="0"/>
              <a:t>link rel="stylesheet" href</a:t>
            </a:r>
            <a:r>
              <a:rPr lang="en-US" dirty="0" smtClean="0"/>
              <a:t>=“dummy.css"&gt;</a:t>
            </a:r>
          </a:p>
          <a:p>
            <a:pPr algn="l"/>
            <a:r>
              <a:rPr lang="en-US" dirty="0" smtClean="0"/>
              <a:t>	&lt;</a:t>
            </a:r>
            <a:r>
              <a:rPr lang="en-US" dirty="0"/>
              <a:t>script src</a:t>
            </a:r>
            <a:r>
              <a:rPr lang="en-US" dirty="0" smtClean="0"/>
              <a:t>=“dummy.js“</a:t>
            </a:r>
            <a:r>
              <a:rPr lang="en-US" dirty="0"/>
              <a:t>type="text/javascript"</a:t>
            </a:r>
            <a:r>
              <a:rPr lang="en-US" dirty="0" smtClean="0"/>
              <a:t>&gt;&lt;/</a:t>
            </a:r>
            <a:r>
              <a:rPr lang="en-US" dirty="0"/>
              <a:t>script&gt;</a:t>
            </a:r>
            <a:br>
              <a:rPr lang="en-US" dirty="0"/>
            </a:br>
            <a:r>
              <a:rPr lang="en-US" dirty="0"/>
              <a:t>&lt;html&gt;</a:t>
            </a:r>
            <a:br>
              <a:rPr lang="en-US" dirty="0"/>
            </a:br>
            <a:r>
              <a:rPr lang="en-US" dirty="0" smtClean="0"/>
              <a:t>	&lt;</a:t>
            </a:r>
            <a:r>
              <a:rPr lang="en-US" dirty="0"/>
              <a:t>head&gt;</a:t>
            </a:r>
            <a:br>
              <a:rPr lang="en-US" dirty="0"/>
            </a:br>
            <a:r>
              <a:rPr lang="en-US" dirty="0" smtClean="0"/>
              <a:t>		&lt;</a:t>
            </a:r>
            <a:r>
              <a:rPr lang="en-US" dirty="0"/>
              <a:t>title&gt;Page Title&lt;/title&gt;</a:t>
            </a:r>
            <a:br>
              <a:rPr lang="en-US" dirty="0"/>
            </a:br>
            <a:r>
              <a:rPr lang="en-US" dirty="0" smtClean="0"/>
              <a:t>	&lt;/</a:t>
            </a:r>
            <a:r>
              <a:rPr lang="en-US" dirty="0"/>
              <a:t>head&gt;</a:t>
            </a:r>
            <a:br>
              <a:rPr lang="en-US" dirty="0"/>
            </a:br>
            <a:r>
              <a:rPr lang="en-US" dirty="0" smtClean="0"/>
              <a:t>	&lt;</a:t>
            </a:r>
            <a:r>
              <a:rPr lang="en-US" dirty="0"/>
              <a:t>body&gt;</a:t>
            </a:r>
            <a:br>
              <a:rPr lang="en-US" dirty="0"/>
            </a:br>
            <a:r>
              <a:rPr lang="en-US" dirty="0"/>
              <a:t/>
            </a:r>
            <a:br>
              <a:rPr lang="en-US" dirty="0"/>
            </a:br>
            <a:r>
              <a:rPr lang="en-US" dirty="0" smtClean="0"/>
              <a:t>		&lt;</a:t>
            </a:r>
            <a:r>
              <a:rPr lang="en-US" dirty="0"/>
              <a:t>h1&gt;My First Heading&lt;/h1&gt;</a:t>
            </a:r>
            <a:br>
              <a:rPr lang="en-US" dirty="0"/>
            </a:br>
            <a:r>
              <a:rPr lang="en-US" dirty="0" smtClean="0"/>
              <a:t>		&lt;</a:t>
            </a:r>
            <a:r>
              <a:rPr lang="en-US" dirty="0"/>
              <a:t>p&gt;My first paragraph.&lt;/p&gt;</a:t>
            </a:r>
            <a:br>
              <a:rPr lang="en-US" dirty="0"/>
            </a:br>
            <a:r>
              <a:rPr lang="en-US" dirty="0"/>
              <a:t/>
            </a:r>
            <a:br>
              <a:rPr lang="en-US" dirty="0"/>
            </a:br>
            <a:r>
              <a:rPr lang="en-US" dirty="0" smtClean="0"/>
              <a:t>	&lt;/</a:t>
            </a:r>
            <a:r>
              <a:rPr lang="en-US" dirty="0"/>
              <a:t>body&gt;</a:t>
            </a:r>
            <a:br>
              <a:rPr lang="en-US" dirty="0"/>
            </a:br>
            <a:r>
              <a:rPr lang="en-US" dirty="0"/>
              <a:t>&lt;/html&gt;</a:t>
            </a:r>
          </a:p>
        </p:txBody>
      </p:sp>
    </p:spTree>
    <p:extLst>
      <p:ext uri="{BB962C8B-B14F-4D97-AF65-F5344CB8AC3E}">
        <p14:creationId xmlns:p14="http://schemas.microsoft.com/office/powerpoint/2010/main" xmlns="" val="3081505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IN" sz="2400" b="1" dirty="0" smtClean="0">
                <a:solidFill>
                  <a:schemeClr val="accent1">
                    <a:lumMod val="75000"/>
                  </a:schemeClr>
                </a:solidFill>
              </a:rPr>
              <a:t>Who will like to stay at below home?</a:t>
            </a:r>
            <a:endParaRPr lang="en-US" sz="2400" b="1" dirty="0">
              <a:solidFill>
                <a:schemeClr val="accent1">
                  <a:lumMod val="75000"/>
                </a:schemeClr>
              </a:solidFill>
              <a:latin typeface="Calibri Light" panose="020F0302020204030204" pitchFamily="34" charset="0"/>
            </a:endParaRPr>
          </a:p>
        </p:txBody>
      </p:sp>
      <p:pic>
        <p:nvPicPr>
          <p:cNvPr id="2050" name="Picture 2" descr="D:\images\whatsonehouseholditemioftenuse-121113232026-phpapp02-thumbnail-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6412" y="843709"/>
            <a:ext cx="6641432" cy="36031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98947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IN" sz="2400" b="1" dirty="0" smtClean="0">
                <a:solidFill>
                  <a:schemeClr val="accent1">
                    <a:lumMod val="75000"/>
                  </a:schemeClr>
                </a:solidFill>
              </a:rPr>
              <a:t>What about home</a:t>
            </a:r>
            <a:r>
              <a:rPr lang="en-IN" sz="2400" b="1" dirty="0">
                <a:solidFill>
                  <a:schemeClr val="accent1">
                    <a:lumMod val="75000"/>
                  </a:schemeClr>
                </a:solidFill>
              </a:rPr>
              <a:t> </a:t>
            </a:r>
            <a:r>
              <a:rPr lang="en-IN" sz="2400" b="1" dirty="0" smtClean="0">
                <a:solidFill>
                  <a:schemeClr val="accent1">
                    <a:lumMod val="75000"/>
                  </a:schemeClr>
                </a:solidFill>
              </a:rPr>
              <a:t>like below</a:t>
            </a:r>
            <a:endParaRPr lang="en-US" sz="2400" b="1" dirty="0">
              <a:solidFill>
                <a:schemeClr val="accent1">
                  <a:lumMod val="75000"/>
                </a:schemeClr>
              </a:solidFill>
              <a:latin typeface="Calibri Light" panose="020F0302020204030204" pitchFamily="34" charset="0"/>
            </a:endParaRPr>
          </a:p>
        </p:txBody>
      </p:sp>
      <p:pic>
        <p:nvPicPr>
          <p:cNvPr id="3074" name="Picture 2" descr="D:\images\kids-clean-room-clipart-clean-home-design-furniture-ormond-beach-florida.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1577" y="843709"/>
            <a:ext cx="6554178" cy="34947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184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976835" y="728293"/>
            <a:ext cx="2109787" cy="230832"/>
          </a:xfrm>
          <a:prstGeom prst="rect">
            <a:avLst/>
          </a:prstGeom>
          <a:noFill/>
        </p:spPr>
        <p:txBody>
          <a:bodyPr wrap="square" rtlCol="0">
            <a:spAutoFit/>
          </a:bodyPr>
          <a:lstStyle/>
          <a:p>
            <a:r>
              <a:rPr lang="en-IN" sz="900" baseline="0" dirty="0" smtClean="0">
                <a:solidFill>
                  <a:schemeClr val="bg1"/>
                </a:solidFill>
                <a:ea typeface="+mj-ea"/>
              </a:rPr>
              <a:t>RDOP MOBILE APPLICATIONS</a:t>
            </a:r>
            <a:endParaRPr lang="en-IN" sz="900" baseline="0" dirty="0">
              <a:solidFill>
                <a:schemeClr val="bg1"/>
              </a:solidFill>
              <a:ea typeface="+mj-ea"/>
            </a:endParaRPr>
          </a:p>
        </p:txBody>
      </p:sp>
      <p:sp>
        <p:nvSpPr>
          <p:cNvPr id="16" name="Rectangle 15"/>
          <p:cNvSpPr/>
          <p:nvPr/>
        </p:nvSpPr>
        <p:spPr bwMode="auto">
          <a:xfrm>
            <a:off x="7615124" y="766930"/>
            <a:ext cx="1147587" cy="152400"/>
          </a:xfrm>
          <a:prstGeom prst="rect">
            <a:avLst/>
          </a:prstGeom>
          <a:solidFill>
            <a:schemeClr val="bg1"/>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Arial" pitchFamily="34" charset="0"/>
              <a:ea typeface="+mj-ea"/>
            </a:endParaRPr>
          </a:p>
        </p:txBody>
      </p:sp>
      <p:sp>
        <p:nvSpPr>
          <p:cNvPr id="13" name="Title 2">
            <a:extLst>
              <a:ext uri="{FF2B5EF4-FFF2-40B4-BE49-F238E27FC236}">
                <a16:creationId xmlns:a16="http://schemas.microsoft.com/office/drawing/2014/main" xmlns="" id="{04CA2039-3E08-4F5F-ABBB-CA3FBD45F37F}"/>
              </a:ext>
            </a:extLst>
          </p:cNvPr>
          <p:cNvSpPr>
            <a:spLocks noGrp="1"/>
          </p:cNvSpPr>
          <p:nvPr>
            <p:ph type="title"/>
          </p:nvPr>
        </p:nvSpPr>
        <p:spPr>
          <a:xfrm>
            <a:off x="341829" y="248611"/>
            <a:ext cx="8239052" cy="369332"/>
          </a:xfrm>
        </p:spPr>
        <p:txBody>
          <a:bodyPr/>
          <a:lstStyle/>
          <a:p>
            <a:r>
              <a:rPr lang="en-US" sz="2400" b="1" dirty="0" smtClean="0">
                <a:solidFill>
                  <a:schemeClr val="accent1">
                    <a:lumMod val="75000"/>
                  </a:schemeClr>
                </a:solidFill>
              </a:rPr>
              <a:t>Use </a:t>
            </a:r>
            <a:r>
              <a:rPr lang="en-US" sz="2400" b="1" dirty="0">
                <a:solidFill>
                  <a:schemeClr val="accent1">
                    <a:lumMod val="75000"/>
                  </a:schemeClr>
                </a:solidFill>
              </a:rPr>
              <a:t>Lower Case Element Names</a:t>
            </a:r>
            <a:br>
              <a:rPr lang="en-US" sz="2400" b="1" dirty="0">
                <a:solidFill>
                  <a:schemeClr val="accent1">
                    <a:lumMod val="75000"/>
                  </a:schemeClr>
                </a:solidFill>
              </a:rPr>
            </a:br>
            <a:endParaRPr lang="en-US" sz="2400" b="1" dirty="0">
              <a:solidFill>
                <a:schemeClr val="accent1">
                  <a:lumMod val="75000"/>
                </a:schemeClr>
              </a:solidFill>
            </a:endParaRPr>
          </a:p>
        </p:txBody>
      </p:sp>
      <p:sp>
        <p:nvSpPr>
          <p:cNvPr id="6" name="TextBox 5"/>
          <p:cNvSpPr txBox="1"/>
          <p:nvPr/>
        </p:nvSpPr>
        <p:spPr>
          <a:xfrm>
            <a:off x="394636" y="752609"/>
            <a:ext cx="8229600" cy="3046988"/>
          </a:xfrm>
          <a:prstGeom prst="rect">
            <a:avLst/>
          </a:prstGeom>
          <a:noFill/>
          <a:ln>
            <a:solidFill>
              <a:schemeClr val="bg1">
                <a:lumMod val="85000"/>
              </a:schemeClr>
            </a:solidFill>
          </a:ln>
        </p:spPr>
        <p:txBody>
          <a:bodyPr wrap="square" rtlCol="0">
            <a:spAutoFit/>
          </a:bodyPr>
          <a:lstStyle/>
          <a:p>
            <a:pPr algn="l"/>
            <a:r>
              <a:rPr lang="en-US" dirty="0" smtClean="0"/>
              <a:t>HTML is not a case sensitive like a JavaScript and does not have any set of rules to declare its elements in the page. Hence developer are very uncertain about declaration of element. I have seen many developers use uppercase format to declare html element in HTML pages. However this kind of things happened in early carrier stage. To avoid this confusion I have put this point as best practice. For Example</a:t>
            </a:r>
          </a:p>
          <a:p>
            <a:pPr algn="l"/>
            <a:endParaRPr lang="en-US" dirty="0" smtClean="0"/>
          </a:p>
          <a:p>
            <a:pPr algn="l"/>
            <a:r>
              <a:rPr lang="en-US" b="1" dirty="0" smtClean="0">
                <a:solidFill>
                  <a:srgbClr val="FF0000"/>
                </a:solidFill>
              </a:rPr>
              <a:t>Inconsistency of declaring elements </a:t>
            </a:r>
          </a:p>
          <a:p>
            <a:pPr lvl="1" algn="l"/>
            <a:r>
              <a:rPr lang="en-US" dirty="0" smtClean="0"/>
              <a:t>&lt;!DOCTYPE html&gt;</a:t>
            </a:r>
          </a:p>
          <a:p>
            <a:pPr lvl="1" algn="l"/>
            <a:r>
              <a:rPr lang="en-US" dirty="0" smtClean="0"/>
              <a:t>&lt;DIV&gt;&lt;/DIV&gt;</a:t>
            </a:r>
          </a:p>
          <a:p>
            <a:pPr lvl="1" algn="l"/>
            <a:r>
              <a:rPr lang="en-US" dirty="0" smtClean="0"/>
              <a:t>&lt;SPAN&gt;&lt;/span&gt;</a:t>
            </a:r>
          </a:p>
          <a:p>
            <a:pPr lvl="1" algn="l"/>
            <a:r>
              <a:rPr lang="en-US" dirty="0" smtClean="0"/>
              <a:t>&lt;Li&gt;&lt;/Li&gt;</a:t>
            </a:r>
            <a:endParaRPr lang="en-US" dirty="0"/>
          </a:p>
          <a:p>
            <a:pPr algn="l"/>
            <a:endParaRPr lang="en-US" dirty="0" smtClean="0"/>
          </a:p>
          <a:p>
            <a:pPr algn="l"/>
            <a:r>
              <a:rPr lang="en-US" b="1" dirty="0" smtClean="0">
                <a:solidFill>
                  <a:schemeClr val="accent1">
                    <a:lumMod val="50000"/>
                  </a:schemeClr>
                </a:solidFill>
              </a:rPr>
              <a:t>Consistency </a:t>
            </a:r>
            <a:r>
              <a:rPr lang="en-US" b="1" dirty="0">
                <a:solidFill>
                  <a:schemeClr val="accent1">
                    <a:lumMod val="50000"/>
                  </a:schemeClr>
                </a:solidFill>
              </a:rPr>
              <a:t>of declaring elements </a:t>
            </a:r>
            <a:endParaRPr lang="en-US" dirty="0">
              <a:solidFill>
                <a:schemeClr val="accent1">
                  <a:lumMod val="50000"/>
                </a:schemeClr>
              </a:solidFill>
            </a:endParaRPr>
          </a:p>
          <a:p>
            <a:pPr lvl="1" algn="l"/>
            <a:r>
              <a:rPr lang="en-US" dirty="0" smtClean="0"/>
              <a:t>&lt;!doctype html&gt;</a:t>
            </a:r>
          </a:p>
          <a:p>
            <a:pPr lvl="1" algn="l"/>
            <a:r>
              <a:rPr lang="en-US" dirty="0" smtClean="0"/>
              <a:t>&lt;div&gt;&lt;/div&gt;</a:t>
            </a:r>
          </a:p>
          <a:p>
            <a:pPr lvl="1" algn="l"/>
            <a:r>
              <a:rPr lang="en-US" dirty="0" smtClean="0"/>
              <a:t>&lt;span&gt;&lt;/span&gt;</a:t>
            </a:r>
          </a:p>
          <a:p>
            <a:pPr lvl="1" algn="l"/>
            <a:r>
              <a:rPr lang="en-US" dirty="0" smtClean="0"/>
              <a:t>&lt;li&gt;&lt;/li&gt;</a:t>
            </a:r>
            <a:endParaRPr lang="en-US" dirty="0"/>
          </a:p>
        </p:txBody>
      </p:sp>
    </p:spTree>
    <p:extLst>
      <p:ext uri="{BB962C8B-B14F-4D97-AF65-F5344CB8AC3E}">
        <p14:creationId xmlns:p14="http://schemas.microsoft.com/office/powerpoint/2010/main" xmlns="" val="965989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xmlns="" name="Powerpoint_Template" id="{3273D626-74B2-4657-B04E-A51B0AC0A803}" vid="{2359BF11-C5DC-4C20-935C-E0FE0D731B6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owerpoint_Template" id="{3273D626-74B2-4657-B04E-A51B0AC0A803}" vid="{7D1253BD-447D-4EE6-8D2F-DDBB4716EAD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631D84FA798042A3AC5CFE9220B8DE" ma:contentTypeVersion="4" ma:contentTypeDescription="Create a new document." ma:contentTypeScope="" ma:versionID="aa74cc20ee7c14211ccf35ef8423a9ab">
  <xsd:schema xmlns:xsd="http://www.w3.org/2001/XMLSchema" xmlns:xs="http://www.w3.org/2001/XMLSchema" xmlns:p="http://schemas.microsoft.com/office/2006/metadata/properties" xmlns:ns2="f1ae4bc4-e230-400f-9cb8-23556793eeb5" xmlns:ns3="81b999c9-a7df-40b5-bc3a-bcce48d2635f" targetNamespace="http://schemas.microsoft.com/office/2006/metadata/properties" ma:root="true" ma:fieldsID="0922c087e39e24dd25093fe35a14a554" ns2:_="" ns3:_="">
    <xsd:import namespace="f1ae4bc4-e230-400f-9cb8-23556793eeb5"/>
    <xsd:import namespace="81b999c9-a7df-40b5-bc3a-bcce48d263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e4bc4-e230-400f-9cb8-23556793ee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1b999c9-a7df-40b5-bc3a-bcce48d26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3E01CB-67A1-402C-9372-28B55AC3AAD6}"/>
</file>

<file path=customXml/itemProps2.xml><?xml version="1.0" encoding="utf-8"?>
<ds:datastoreItem xmlns:ds="http://schemas.openxmlformats.org/officeDocument/2006/customXml" ds:itemID="{24559248-63FA-4C6E-A37D-96FF4426E5C5}">
  <ds:schemaRefs>
    <ds:schemaRef ds:uri="http://schemas.openxmlformats.org/package/2006/metadata/core-properties"/>
    <ds:schemaRef ds:uri="http://schemas.microsoft.com/office/2006/documentManagement/types"/>
    <ds:schemaRef ds:uri="http://purl.org/dc/terms/"/>
    <ds:schemaRef ds:uri="http://purl.org/dc/elements/1.1/"/>
    <ds:schemaRef ds:uri="71bf3f0a-df54-467d-89c2-87f8d534ba77"/>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532</TotalTime>
  <Words>1118</Words>
  <Application>Microsoft Office PowerPoint</Application>
  <PresentationFormat>On-screen Show (16:9)</PresentationFormat>
  <Paragraphs>202</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L&amp;T Infotech</vt:lpstr>
      <vt:lpstr>Custom Design</vt:lpstr>
      <vt:lpstr>UI Dev Team Meeting &amp;  Best Practices of writing HTML 5</vt:lpstr>
      <vt:lpstr>Team meeting and General Introduction</vt:lpstr>
      <vt:lpstr>Who am I?</vt:lpstr>
      <vt:lpstr>Brief about HTML</vt:lpstr>
      <vt:lpstr>HTML Basic Structure of template</vt:lpstr>
      <vt:lpstr>Other important tags of HTML template</vt:lpstr>
      <vt:lpstr>Who will like to stay at below home?</vt:lpstr>
      <vt:lpstr>What about home like below</vt:lpstr>
      <vt:lpstr>Use Lower Case Element Names </vt:lpstr>
      <vt:lpstr>Close All HTML Elements  </vt:lpstr>
      <vt:lpstr>Declare element attribute in Lower Case  </vt:lpstr>
      <vt:lpstr>Use “Double Quote” to define attribute value</vt:lpstr>
      <vt:lpstr>Use “Double Quote” to define attribute value</vt:lpstr>
      <vt:lpstr>Declare “alt” attribute in IMG element</vt:lpstr>
      <vt:lpstr>No empty space between attribute and its value</vt:lpstr>
      <vt:lpstr>Code Indentation </vt:lpstr>
      <vt:lpstr>Don’t keep more than 1 blank line between two sections whenever require</vt:lpstr>
      <vt:lpstr>Put comments for better understanding of DOM section</vt:lpstr>
      <vt:lpstr>File name should be in Lower Case</vt:lpstr>
      <vt:lpstr>The “lang” attribute</vt:lpstr>
      <vt:lpstr>Use semantically appropriate elements to layout your page </vt:lpstr>
      <vt:lpstr>Slide 22</vt:lpstr>
    </vt:vector>
  </TitlesOfParts>
  <Company>Citi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iPad Shell App Screen Flow</dc:title>
  <dc:creator>Jitendra Berde</dc:creator>
  <cp:lastModifiedBy>acer</cp:lastModifiedBy>
  <cp:revision>81</cp:revision>
  <cp:lastPrinted>2015-11-28T12:28:20Z</cp:lastPrinted>
  <dcterms:created xsi:type="dcterms:W3CDTF">2017-12-21T12:51:03Z</dcterms:created>
  <dcterms:modified xsi:type="dcterms:W3CDTF">2018-07-24T18:19:52Z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0x010100C8631D84FA798042A3AC5CFE9220B8DE</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