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288" r:id="rId4"/>
    <p:sldId id="284" r:id="rId5"/>
    <p:sldId id="256" r:id="rId6"/>
    <p:sldId id="271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85" r:id="rId15"/>
    <p:sldId id="278" r:id="rId16"/>
    <p:sldId id="262" r:id="rId17"/>
    <p:sldId id="286" r:id="rId18"/>
    <p:sldId id="279" r:id="rId19"/>
    <p:sldId id="258" r:id="rId20"/>
    <p:sldId id="259" r:id="rId21"/>
    <p:sldId id="275" r:id="rId22"/>
    <p:sldId id="260" r:id="rId23"/>
    <p:sldId id="261" r:id="rId24"/>
    <p:sldId id="281" r:id="rId25"/>
    <p:sldId id="276" r:id="rId26"/>
    <p:sldId id="289" r:id="rId27"/>
    <p:sldId id="291" r:id="rId28"/>
    <p:sldId id="290" r:id="rId29"/>
    <p:sldId id="277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5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5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8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54F0-31BA-48D8-AAEF-B84BCD311BF8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AE0C-5295-437E-9576-5800A7D63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Philosophy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00834" y="1150184"/>
            <a:ext cx="2743200" cy="2768958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Expertise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10278" y="1196181"/>
            <a:ext cx="2743200" cy="2768958"/>
          </a:xfrm>
          <a:prstGeom prst="ellipse">
            <a:avLst/>
          </a:prstGeom>
          <a:solidFill>
            <a:schemeClr val="accent4">
              <a:alpha val="69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Joy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06620" y="2996683"/>
            <a:ext cx="2743200" cy="2768958"/>
          </a:xfrm>
          <a:prstGeom prst="ellipse">
            <a:avLst/>
          </a:prstGeom>
          <a:solidFill>
            <a:schemeClr val="accent6">
              <a:alpha val="6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Creation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62978" y="5643985"/>
            <a:ext cx="2429022" cy="571623"/>
            <a:chOff x="9762978" y="5643985"/>
            <a:chExt cx="2429022" cy="571623"/>
          </a:xfrm>
        </p:grpSpPr>
        <p:sp>
          <p:nvSpPr>
            <p:cNvPr id="7" name="TextBox 6"/>
            <p:cNvSpPr txBox="1"/>
            <p:nvPr/>
          </p:nvSpPr>
          <p:spPr>
            <a:xfrm>
              <a:off x="9762978" y="5711481"/>
              <a:ext cx="2429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/>
                <a:t>Unsustainable</a:t>
              </a:r>
              <a:endParaRPr lang="en-US" sz="2400" b="1" dirty="0"/>
            </a:p>
          </p:txBody>
        </p:sp>
        <p:sp>
          <p:nvSpPr>
            <p:cNvPr id="8" name="Multiply 7"/>
            <p:cNvSpPr/>
            <p:nvPr/>
          </p:nvSpPr>
          <p:spPr>
            <a:xfrm rot="21215312">
              <a:off x="9767589" y="5643985"/>
              <a:ext cx="551341" cy="571623"/>
            </a:xfrm>
            <a:prstGeom prst="mathMultiply">
              <a:avLst>
                <a:gd name="adj1" fmla="val 1057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7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8454" y="1572214"/>
            <a:ext cx="2743200" cy="2768958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Expertise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70803" y="1576006"/>
            <a:ext cx="2743200" cy="2768958"/>
          </a:xfrm>
          <a:prstGeom prst="ellipse">
            <a:avLst/>
          </a:prstGeom>
          <a:solidFill>
            <a:schemeClr val="accent4">
              <a:alpha val="69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Joy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31373" y="2532449"/>
            <a:ext cx="2743200" cy="2768958"/>
          </a:xfrm>
          <a:prstGeom prst="ellipse">
            <a:avLst/>
          </a:prstGeom>
          <a:solidFill>
            <a:schemeClr val="accent6">
              <a:alpha val="6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Creation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234941"/>
            <a:ext cx="2871788" cy="592480"/>
            <a:chOff x="0" y="234941"/>
            <a:chExt cx="2871788" cy="592480"/>
          </a:xfrm>
        </p:grpSpPr>
        <p:sp>
          <p:nvSpPr>
            <p:cNvPr id="7" name="TextBox 6"/>
            <p:cNvSpPr txBox="1"/>
            <p:nvPr/>
          </p:nvSpPr>
          <p:spPr>
            <a:xfrm>
              <a:off x="0" y="365756"/>
              <a:ext cx="2871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/>
                <a:t>Successful people</a:t>
              </a:r>
              <a:endParaRPr lang="en-US" sz="2400" b="1" dirty="0"/>
            </a:p>
          </p:txBody>
        </p:sp>
        <p:pic>
          <p:nvPicPr>
            <p:cNvPr id="8" name="Picture 4" descr="Image result for r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4941"/>
              <a:ext cx="592480" cy="59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79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34213" y="1895772"/>
            <a:ext cx="2743200" cy="2768958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Expertise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17584" y="1899564"/>
            <a:ext cx="2743200" cy="2768958"/>
          </a:xfrm>
          <a:prstGeom prst="ellipse">
            <a:avLst/>
          </a:prstGeom>
          <a:solidFill>
            <a:schemeClr val="accent4">
              <a:alpha val="69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Joy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31373" y="2138554"/>
            <a:ext cx="2743200" cy="2768958"/>
          </a:xfrm>
          <a:prstGeom prst="ellipse">
            <a:avLst/>
          </a:prstGeom>
          <a:solidFill>
            <a:schemeClr val="accent6">
              <a:alpha val="6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Creation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235354"/>
            <a:ext cx="3615559" cy="592480"/>
            <a:chOff x="0" y="235354"/>
            <a:chExt cx="3615559" cy="592480"/>
          </a:xfrm>
        </p:grpSpPr>
        <p:sp>
          <p:nvSpPr>
            <p:cNvPr id="7" name="TextBox 6"/>
            <p:cNvSpPr txBox="1"/>
            <p:nvPr/>
          </p:nvSpPr>
          <p:spPr>
            <a:xfrm>
              <a:off x="0" y="330589"/>
              <a:ext cx="3615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/>
                <a:t>Most successful people</a:t>
              </a:r>
              <a:endParaRPr lang="en-US" sz="2400" b="1" dirty="0"/>
            </a:p>
          </p:txBody>
        </p:sp>
        <p:pic>
          <p:nvPicPr>
            <p:cNvPr id="8" name="Picture 4" descr="Image result for r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24" y="235354"/>
              <a:ext cx="592480" cy="59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4" descr="Image result for mother teres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pursuit of career or business…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j-lt"/>
              </a:rPr>
              <a:t>Expertise</a:t>
            </a:r>
            <a:r>
              <a:rPr lang="en-US" dirty="0" smtClean="0">
                <a:latin typeface="+mj-lt"/>
              </a:rPr>
              <a:t>. Existing or can be cultivated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j-lt"/>
              </a:rPr>
              <a:t>Enjoyable</a:t>
            </a:r>
            <a:r>
              <a:rPr lang="en-US" dirty="0" smtClean="0">
                <a:latin typeface="+mj-lt"/>
              </a:rPr>
              <a:t>. If not the passion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j-lt"/>
              </a:rPr>
              <a:t>Value creation.</a:t>
            </a:r>
            <a:r>
              <a:rPr lang="en-US" dirty="0" smtClean="0">
                <a:latin typeface="+mj-lt"/>
              </a:rPr>
              <a:t> In the long-run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83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a successful career?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a dream job or an </a:t>
            </a:r>
            <a:r>
              <a:rPr lang="en-US" sz="3600" dirty="0" smtClean="0">
                <a:solidFill>
                  <a:srgbClr val="FF0000"/>
                </a:solidFill>
              </a:rPr>
              <a:t>ideal job?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successful career..?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+mj-lt"/>
              </a:rPr>
              <a:t>Competence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>
                <a:latin typeface="+mj-lt"/>
              </a:rPr>
              <a:t>Should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be good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feel good</a:t>
            </a:r>
            <a:r>
              <a:rPr lang="en-US" dirty="0">
                <a:latin typeface="+mj-lt"/>
              </a:rPr>
              <a:t> about what you 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j-lt"/>
              </a:rPr>
              <a:t>Autonomy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>
                <a:latin typeface="+mj-lt"/>
              </a:rPr>
              <a:t>Good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control and freedom</a:t>
            </a:r>
            <a:r>
              <a:rPr lang="en-US" dirty="0" smtClean="0">
                <a:latin typeface="+mj-lt"/>
              </a:rPr>
              <a:t> over your work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j-lt"/>
              </a:rPr>
              <a:t>Relatedness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>
                <a:latin typeface="+mj-lt"/>
              </a:rPr>
              <a:t>Like the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people</a:t>
            </a:r>
            <a:r>
              <a:rPr lang="en-US" dirty="0" smtClean="0">
                <a:latin typeface="+mj-lt"/>
              </a:rPr>
              <a:t> you work with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j-lt"/>
              </a:rPr>
              <a:t>Value addition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>
                <a:latin typeface="+mj-lt"/>
              </a:rPr>
              <a:t>Whatever you do should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add value</a:t>
            </a:r>
            <a:r>
              <a:rPr lang="en-US" dirty="0" smtClean="0">
                <a:latin typeface="+mj-lt"/>
              </a:rPr>
              <a:t> to self, organization and society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71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if we don’t have a passion?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Passion need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be the starting point for a great career.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4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If you don’t get to do what you love,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Learn to </a:t>
            </a:r>
            <a:r>
              <a:rPr lang="en-US" sz="4800" dirty="0" smtClean="0">
                <a:solidFill>
                  <a:srgbClr val="FF0000"/>
                </a:solidFill>
              </a:rPr>
              <a:t>love what you do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iped Right Arrow 11"/>
          <p:cNvSpPr/>
          <p:nvPr/>
        </p:nvSpPr>
        <p:spPr>
          <a:xfrm>
            <a:off x="7048828" y="1732499"/>
            <a:ext cx="1344581" cy="3414029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iped Right Arrow 3"/>
          <p:cNvSpPr/>
          <p:nvPr/>
        </p:nvSpPr>
        <p:spPr>
          <a:xfrm>
            <a:off x="732241" y="2569790"/>
            <a:ext cx="3026978" cy="1739448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Sharp Focus</a:t>
            </a:r>
            <a:endParaRPr lang="en-US" sz="20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726984" y="4866308"/>
            <a:ext cx="3026978" cy="1739448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Deliberate Practice</a:t>
            </a:r>
            <a:endParaRPr lang="en-US" sz="2000" b="1" dirty="0"/>
          </a:p>
        </p:txBody>
      </p:sp>
      <p:sp>
        <p:nvSpPr>
          <p:cNvPr id="6" name="Striped Right Arrow 5"/>
          <p:cNvSpPr/>
          <p:nvPr/>
        </p:nvSpPr>
        <p:spPr>
          <a:xfrm>
            <a:off x="742747" y="294286"/>
            <a:ext cx="3026978" cy="1739448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Right Pursuit</a:t>
            </a:r>
            <a:endParaRPr lang="en-US" sz="2000" b="1" dirty="0"/>
          </a:p>
        </p:txBody>
      </p:sp>
      <p:sp>
        <p:nvSpPr>
          <p:cNvPr id="7" name="Frame 6"/>
          <p:cNvSpPr/>
          <p:nvPr/>
        </p:nvSpPr>
        <p:spPr>
          <a:xfrm>
            <a:off x="4147973" y="662152"/>
            <a:ext cx="2900855" cy="5517931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CAREER CAPITAL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Valuable Skills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Mastery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Expertise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Differentiate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Sustainable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So Good They Can’t Ignore You!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79474" y="674261"/>
            <a:ext cx="3348507" cy="12439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</a:rPr>
              <a:t>Competence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03084" y="2089559"/>
            <a:ext cx="3348507" cy="12439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</a:rPr>
              <a:t>Freedom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75178" y="3542342"/>
            <a:ext cx="3348507" cy="12439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</a:rPr>
              <a:t>Relatedness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88057" y="4950751"/>
            <a:ext cx="3348507" cy="12439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</a:rPr>
              <a:t>Value Creation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The Quadrant 2 Life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of the most important habits of highly </a:t>
            </a:r>
            <a:r>
              <a:rPr lang="en-US" sz="3600" dirty="0" smtClean="0">
                <a:solidFill>
                  <a:srgbClr val="FF0000"/>
                </a:solidFill>
              </a:rPr>
              <a:t>effective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people.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Focus on </a:t>
            </a:r>
            <a:r>
              <a:rPr lang="en-US" sz="2400" b="1" i="1" dirty="0" smtClean="0"/>
              <a:t>fundamentals</a:t>
            </a:r>
            <a:r>
              <a:rPr lang="en-US" sz="2400" b="1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Simplicity and </a:t>
            </a:r>
            <a:r>
              <a:rPr lang="en-US" sz="2400" dirty="0"/>
              <a:t>e</a:t>
            </a:r>
            <a:r>
              <a:rPr lang="en-US" sz="2400" dirty="0" smtClean="0"/>
              <a:t>ase of </a:t>
            </a:r>
            <a:r>
              <a:rPr lang="en-US" sz="2400" b="1" i="1" dirty="0" smtClean="0"/>
              <a:t>comprehension</a:t>
            </a:r>
            <a:r>
              <a:rPr lang="en-US" sz="2400" dirty="0" smtClean="0"/>
              <a:t>; Avoidance of unnecessary jargons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 smtClean="0"/>
              <a:t>Industry experience</a:t>
            </a:r>
            <a:r>
              <a:rPr lang="en-US" sz="2400" dirty="0" smtClean="0"/>
              <a:t>, </a:t>
            </a:r>
            <a:r>
              <a:rPr lang="en-US" sz="2400" dirty="0"/>
              <a:t>coupled with synthesized theory from best books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High on </a:t>
            </a:r>
            <a:r>
              <a:rPr lang="en-US" sz="2400" b="1" i="1" dirty="0" smtClean="0"/>
              <a:t>relevance</a:t>
            </a:r>
            <a:r>
              <a:rPr lang="en-US" sz="2400" dirty="0" smtClean="0"/>
              <a:t> and practical application, in live business situations at 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High on </a:t>
            </a:r>
            <a:r>
              <a:rPr lang="en-US" sz="2400" b="1" i="1" dirty="0" smtClean="0"/>
              <a:t>relatability</a:t>
            </a:r>
            <a:r>
              <a:rPr lang="en-US" sz="2400" dirty="0" smtClean="0"/>
              <a:t>, current global and Indian business cases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 smtClean="0"/>
              <a:t>Interactive</a:t>
            </a:r>
            <a:r>
              <a:rPr lang="en-US" sz="2400" dirty="0" smtClean="0"/>
              <a:t> sessions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Focus on providing strong frameworks for amplified, ‘</a:t>
            </a:r>
            <a:r>
              <a:rPr lang="en-US" sz="2400" b="1" i="1" dirty="0" smtClean="0"/>
              <a:t>expeditious’ self-learning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Loads of </a:t>
            </a:r>
            <a:r>
              <a:rPr lang="en-US" sz="2400" b="1" i="1" dirty="0" smtClean="0"/>
              <a:t>Fun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 smtClean="0"/>
              <a:t>Learner-learner relation</a:t>
            </a:r>
            <a:r>
              <a:rPr lang="en-US" sz="2400" dirty="0" smtClean="0"/>
              <a:t>, and NOT a teacher-learner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Always </a:t>
            </a:r>
            <a:r>
              <a:rPr lang="en-US" sz="2400" b="1" i="1" dirty="0" smtClean="0"/>
              <a:t>approachable </a:t>
            </a:r>
            <a:r>
              <a:rPr lang="en-US" sz="2400" i="1" dirty="0" smtClean="0"/>
              <a:t>and </a:t>
            </a:r>
            <a:r>
              <a:rPr lang="en-US" sz="2400" b="1" i="1" dirty="0" smtClean="0"/>
              <a:t>accessible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913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6255" y="1139486"/>
            <a:ext cx="364353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Urgent</a:t>
            </a:r>
          </a:p>
          <a:p>
            <a:pPr algn="ctr"/>
            <a:r>
              <a:rPr lang="en-US" i="1" dirty="0" smtClean="0"/>
              <a:t>(time pressure)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6314049" y="1151206"/>
            <a:ext cx="3643533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Not Urgent</a:t>
            </a:r>
            <a:endParaRPr lang="en-US" b="1" dirty="0" smtClean="0"/>
          </a:p>
          <a:p>
            <a:pPr algn="ctr"/>
            <a:r>
              <a:rPr lang="en-US" i="1" dirty="0" smtClean="0"/>
              <a:t>(no time pressure)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604913" y="2180495"/>
            <a:ext cx="1842867" cy="1716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Important</a:t>
            </a:r>
          </a:p>
          <a:p>
            <a:pPr algn="ctr"/>
            <a:r>
              <a:rPr lang="en-US" i="1" dirty="0" smtClean="0"/>
              <a:t>(significant impact)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616636" y="4035083"/>
            <a:ext cx="1842867" cy="1716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Not Important</a:t>
            </a:r>
          </a:p>
          <a:p>
            <a:pPr algn="ctr"/>
            <a:r>
              <a:rPr lang="en-US" i="1" dirty="0" smtClean="0"/>
              <a:t>(no significant impact)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2546255" y="2180495"/>
            <a:ext cx="3643533" cy="1716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These activities usually get done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4054" y="2178149"/>
            <a:ext cx="3643533" cy="1716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These activities are high impact.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Make them a priority.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1708" y="4004608"/>
            <a:ext cx="3643533" cy="1716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Time wasting activities.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9222" y="4016330"/>
            <a:ext cx="3643533" cy="1716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Deceptive activities, which look important.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9503" y="20538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7157" y="388033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9024" y="38639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0745" y="203277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84993" y="1967942"/>
            <a:ext cx="210700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Q2 Activities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Books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Movies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Investments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Planning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Prioritizing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Workout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Family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Working on relationships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Personality development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Career development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01173" y="5254386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MINIMIZE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88865" y="5256658"/>
            <a:ext cx="101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AVOID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6328" y="2180421"/>
            <a:ext cx="3643533" cy="1716259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These activities are high impact.</a:t>
            </a: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Make them a priority.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2" grpId="0"/>
      <p:bldP spid="18" grpId="0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matters most. Matters most.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Spend more time in </a:t>
            </a:r>
            <a:r>
              <a:rPr lang="en-US" sz="3600" dirty="0" smtClean="0">
                <a:solidFill>
                  <a:srgbClr val="FF0000"/>
                </a:solidFill>
              </a:rPr>
              <a:t>Quadrant 2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CTC </a:t>
            </a:r>
            <a:r>
              <a:rPr lang="en-US" sz="4800" dirty="0" err="1" smtClean="0"/>
              <a:t>vs</a:t>
            </a:r>
            <a:r>
              <a:rPr lang="en-US" sz="4800" dirty="0" smtClean="0"/>
              <a:t> TVC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It’s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about money, honey!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CTC and TVC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10823"/>
            <a:ext cx="5157787" cy="82391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CTC, Cost To The Company represents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434734"/>
            <a:ext cx="5157787" cy="386055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Salary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Perks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Allowances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Fringe Benefits</a:t>
            </a:r>
            <a:endParaRPr lang="en-US" sz="2200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10823"/>
            <a:ext cx="5183188" cy="82391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TVC includes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434734"/>
            <a:ext cx="5183188" cy="386055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CTC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Intangible Benefits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Exposure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Knowledge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Relevant Experience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Networking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Newer Opportunities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Newer Skills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200" dirty="0" smtClean="0">
                <a:latin typeface="+mj-lt"/>
              </a:rPr>
              <a:t>Value addition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1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So what is TVC after all…</a:t>
            </a:r>
            <a:endParaRPr lang="en-US" sz="4800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otal </a:t>
            </a:r>
            <a:r>
              <a:rPr lang="en-US" sz="3600" dirty="0" smtClean="0">
                <a:solidFill>
                  <a:srgbClr val="FF0000"/>
                </a:solidFill>
              </a:rPr>
              <a:t>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alue from </a:t>
            </a:r>
            <a:r>
              <a:rPr lang="en-US" sz="3600" dirty="0" smtClean="0">
                <a:solidFill>
                  <a:srgbClr val="FF0000"/>
                </a:solidFill>
              </a:rPr>
              <a:t>C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ompany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V="1">
            <a:off x="1041139" y="615462"/>
            <a:ext cx="0" cy="5556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24154" y="6110952"/>
            <a:ext cx="14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No. of years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4383" y="3237766"/>
            <a:ext cx="2747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Wealth &amp; Value Creation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041139" y="2547257"/>
            <a:ext cx="8228092" cy="273013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-3875000" y="-5586277"/>
            <a:ext cx="9820550" cy="12801602"/>
          </a:xfrm>
          <a:prstGeom prst="arc">
            <a:avLst>
              <a:gd name="adj1" fmla="val 16133614"/>
              <a:gd name="adj2" fmla="val 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41139" y="6180090"/>
            <a:ext cx="100735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475199">
            <a:off x="7693564" y="2427894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CTC Approach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974873">
            <a:off x="6390755" y="1445174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TVC Approach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N&gt;I&gt;J trick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dirty="0"/>
              <a:t>A prerequisite to Innovation, and</a:t>
            </a:r>
            <a:r>
              <a:rPr lang="en-US" dirty="0" smtClean="0"/>
              <a:t>...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...a few other good things in life :)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36472" y="752568"/>
            <a:ext cx="4635088" cy="46069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912370" y="2000274"/>
            <a:ext cx="2046244" cy="104203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58613" y="2000274"/>
            <a:ext cx="2041647" cy="104203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4"/>
          </p:cNvCxnSpPr>
          <p:nvPr/>
        </p:nvCxnSpPr>
        <p:spPr>
          <a:xfrm flipH="1">
            <a:off x="5954016" y="3042313"/>
            <a:ext cx="4597" cy="23171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4225" y="1271779"/>
            <a:ext cx="579385" cy="78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1691" y="3669401"/>
            <a:ext cx="579385" cy="78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9791" y="3095618"/>
            <a:ext cx="579385" cy="78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rved Left Arrow 11"/>
          <p:cNvSpPr/>
          <p:nvPr/>
        </p:nvSpPr>
        <p:spPr>
          <a:xfrm rot="20726597">
            <a:off x="7234645" y="471491"/>
            <a:ext cx="1312813" cy="4065326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20726597" flipH="1">
            <a:off x="3105134" y="697406"/>
            <a:ext cx="3293827" cy="6131981"/>
          </a:xfrm>
          <a:prstGeom prst="curvedLeftArrow">
            <a:avLst>
              <a:gd name="adj1" fmla="val 13571"/>
              <a:gd name="adj2" fmla="val 45748"/>
              <a:gd name="adj3" fmla="val 227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7826703" y="2503298"/>
            <a:ext cx="1313936" cy="1423377"/>
          </a:xfrm>
          <a:prstGeom prst="mathMultiply">
            <a:avLst>
              <a:gd name="adj1" fmla="val 4312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71485" y="1032742"/>
            <a:ext cx="1758850" cy="16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Ideas</a:t>
            </a:r>
          </a:p>
          <a:p>
            <a:r>
              <a:rPr lang="en-US" sz="1600" dirty="0" smtClean="0"/>
              <a:t>Opportunities</a:t>
            </a:r>
          </a:p>
          <a:p>
            <a:r>
              <a:rPr lang="en-US" sz="1600" dirty="0" smtClean="0"/>
              <a:t>Products</a:t>
            </a:r>
          </a:p>
          <a:p>
            <a:r>
              <a:rPr lang="en-US" sz="1600" dirty="0" smtClean="0"/>
              <a:t>People</a:t>
            </a:r>
          </a:p>
          <a:p>
            <a:r>
              <a:rPr lang="en-US" sz="1600" dirty="0" smtClean="0"/>
              <a:t>Cultures</a:t>
            </a:r>
          </a:p>
          <a:p>
            <a:r>
              <a:rPr lang="en-US" sz="1600" dirty="0" smtClean="0"/>
              <a:t>Faiths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2315" y="3627969"/>
            <a:ext cx="1758850" cy="109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Kill</a:t>
            </a:r>
          </a:p>
          <a:p>
            <a:r>
              <a:rPr lang="en-US" sz="1600" dirty="0" smtClean="0"/>
              <a:t>Conform</a:t>
            </a:r>
          </a:p>
          <a:p>
            <a:r>
              <a:rPr lang="en-US" sz="1600" dirty="0" smtClean="0"/>
              <a:t>Criticize</a:t>
            </a:r>
          </a:p>
          <a:p>
            <a:r>
              <a:rPr lang="en-US" sz="1600" dirty="0" smtClean="0"/>
              <a:t>Applaud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2703" y="2384863"/>
            <a:ext cx="1758850" cy="160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Think</a:t>
            </a:r>
          </a:p>
          <a:p>
            <a:r>
              <a:rPr lang="en-US" sz="1600" dirty="0" smtClean="0"/>
              <a:t>Discuss</a:t>
            </a:r>
          </a:p>
          <a:p>
            <a:r>
              <a:rPr lang="en-US" sz="1600" dirty="0" smtClean="0"/>
              <a:t>Explore</a:t>
            </a:r>
          </a:p>
          <a:p>
            <a:r>
              <a:rPr lang="en-US" sz="1600" dirty="0" smtClean="0"/>
              <a:t>Experiment</a:t>
            </a:r>
          </a:p>
          <a:p>
            <a:r>
              <a:rPr lang="en-US" sz="1600" dirty="0" smtClean="0"/>
              <a:t>Information</a:t>
            </a:r>
          </a:p>
          <a:p>
            <a:r>
              <a:rPr lang="en-US" sz="1600" dirty="0" smtClean="0"/>
              <a:t>Try out</a:t>
            </a:r>
          </a:p>
        </p:txBody>
      </p:sp>
      <p:pic>
        <p:nvPicPr>
          <p:cNvPr id="21" name="Picture 4" descr="Image result for r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85" y="3669401"/>
            <a:ext cx="1480897" cy="148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N&gt;I&gt;J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en-US" sz="2400" dirty="0"/>
              <a:t>Typical human reaction to New Ideas (N) is an instant resistance &amp; Judgment (J</a:t>
            </a:r>
            <a:r>
              <a:rPr lang="en-US" sz="2400" dirty="0" smtClean="0"/>
              <a:t>) 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000" dirty="0" smtClean="0"/>
              <a:t>We're </a:t>
            </a:r>
            <a:r>
              <a:rPr lang="en-US" sz="2000" dirty="0"/>
              <a:t>made like </a:t>
            </a:r>
            <a:r>
              <a:rPr lang="en-US" sz="2000" dirty="0" smtClean="0"/>
              <a:t>that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000" dirty="0" smtClean="0"/>
              <a:t>Good ideas may get killed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000" dirty="0" smtClean="0"/>
              <a:t>Entrenched </a:t>
            </a:r>
            <a:r>
              <a:rPr lang="en-US" sz="2000" dirty="0"/>
              <a:t>prejudices, fear of the unknown, comfort with the status quo </a:t>
            </a:r>
            <a:r>
              <a:rPr lang="en-US" sz="2000" dirty="0" smtClean="0"/>
              <a:t>etc.</a:t>
            </a:r>
          </a:p>
          <a:p>
            <a:r>
              <a:rPr lang="en-US" sz="2400" dirty="0"/>
              <a:t>The approach recommended </a:t>
            </a:r>
            <a:r>
              <a:rPr lang="en-US" sz="2400" dirty="0" smtClean="0"/>
              <a:t>is </a:t>
            </a:r>
            <a:r>
              <a:rPr lang="en-US" sz="2400" dirty="0"/>
              <a:t>N&gt;I&gt;J: </a:t>
            </a:r>
            <a:endParaRPr lang="en-US" sz="2400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000" dirty="0" smtClean="0"/>
              <a:t>When </a:t>
            </a:r>
            <a:r>
              <a:rPr lang="en-US" sz="2000" dirty="0"/>
              <a:t>we come across a New idea, got to consciously put effort to gather Information (I) </a:t>
            </a:r>
            <a:r>
              <a:rPr lang="en-US" sz="2000" dirty="0" smtClean="0"/>
              <a:t>first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000" dirty="0"/>
              <a:t>Explore. Evaluate. </a:t>
            </a:r>
            <a:r>
              <a:rPr lang="en-US" sz="2000" dirty="0" smtClean="0"/>
              <a:t>Prototype. Discuss. Try Out.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000" dirty="0"/>
              <a:t>And then make the Judgment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Eventually we may still kill the idea, but would not run the risk of killing the potent </a:t>
            </a:r>
            <a:r>
              <a:rPr lang="en-US" sz="2400" dirty="0" smtClean="0"/>
              <a:t>ones</a:t>
            </a:r>
            <a:endParaRPr lang="en-US" sz="2400" dirty="0"/>
          </a:p>
          <a:p>
            <a:r>
              <a:rPr lang="en-US" sz="2400" dirty="0"/>
              <a:t>Works for New Opportunities, </a:t>
            </a:r>
            <a:r>
              <a:rPr lang="en-US" sz="2400" dirty="0" smtClean="0"/>
              <a:t>Cultures</a:t>
            </a:r>
            <a:r>
              <a:rPr lang="en-US" sz="2400" dirty="0"/>
              <a:t>, Faiths and New People we meet too!</a:t>
            </a:r>
          </a:p>
          <a:p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63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successful career…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Chose the right path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>
                <a:latin typeface="+mj-lt"/>
              </a:rPr>
              <a:t>Increase the overlap of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Expertise, Joy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Value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Build Career Capital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>
                <a:latin typeface="+mj-lt"/>
              </a:rPr>
              <a:t>Attain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Competence, Freedom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Relatedness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Lead a Quadrant 2 life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>
                <a:latin typeface="+mj-lt"/>
              </a:rPr>
              <a:t>Focus on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important and not so urgent</a:t>
            </a:r>
            <a:r>
              <a:rPr lang="en-US" dirty="0" smtClean="0">
                <a:latin typeface="+mj-lt"/>
              </a:rPr>
              <a:t>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Maximize TVC and CTC will follow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 smtClean="0">
                <a:latin typeface="+mj-lt"/>
              </a:rPr>
              <a:t>Chase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value addition</a:t>
            </a:r>
            <a:r>
              <a:rPr lang="en-US" dirty="0" smtClean="0">
                <a:latin typeface="+mj-lt"/>
              </a:rPr>
              <a:t> and not money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+mj-lt"/>
              </a:rPr>
              <a:t>Adopt N&gt;I&gt;J technique</a:t>
            </a:r>
          </a:p>
          <a:p>
            <a:pPr lvl="1">
              <a:buFont typeface="Calibri Light" panose="020F0302020204030204" pitchFamily="34" charset="0"/>
              <a:buChar char="-"/>
            </a:pPr>
            <a:r>
              <a:rPr lang="en-US" dirty="0" smtClean="0">
                <a:latin typeface="+mj-lt"/>
              </a:rPr>
              <a:t>Seek information,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explore, experiment </a:t>
            </a:r>
            <a:r>
              <a:rPr lang="en-US" dirty="0" smtClean="0">
                <a:latin typeface="+mj-lt"/>
              </a:rPr>
              <a:t>before judging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52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Strategy for 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frameworks for realizing your life’s vision and long-term goals.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7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Help yourself..!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your Areas of Expertise, Joy and the Value-addition you want to create and evaluate if you want to re-look at your career / business choice(s).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your daily activities into 4 quadrants and identify the Q2 activates you want to pursue from today..!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32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+mj-lt"/>
              </a:rPr>
              <a:t>How to choose the </a:t>
            </a:r>
            <a:r>
              <a:rPr lang="en-US" sz="3200" b="1" dirty="0" smtClean="0">
                <a:latin typeface="+mj-lt"/>
              </a:rPr>
              <a:t>right </a:t>
            </a:r>
            <a:r>
              <a:rPr lang="en-US" sz="3200" dirty="0" smtClean="0">
                <a:latin typeface="+mj-lt"/>
              </a:rPr>
              <a:t>professional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or business </a:t>
            </a:r>
            <a:r>
              <a:rPr lang="en-US" sz="3200" b="1" dirty="0" smtClean="0">
                <a:latin typeface="+mj-lt"/>
              </a:rPr>
              <a:t>career</a:t>
            </a:r>
            <a:r>
              <a:rPr lang="en-US" sz="3200" dirty="0" smtClean="0">
                <a:latin typeface="+mj-lt"/>
              </a:rPr>
              <a:t>..?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+mj-lt"/>
              </a:rPr>
              <a:t>What constitutes a </a:t>
            </a:r>
            <a:r>
              <a:rPr lang="en-US" sz="3200" b="1" dirty="0" smtClean="0">
                <a:latin typeface="+mj-lt"/>
              </a:rPr>
              <a:t>successful career</a:t>
            </a:r>
            <a:r>
              <a:rPr lang="en-US" sz="3200" dirty="0" smtClean="0">
                <a:latin typeface="+mj-lt"/>
              </a:rPr>
              <a:t>..?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+mj-lt"/>
              </a:rPr>
              <a:t>How to </a:t>
            </a:r>
            <a:r>
              <a:rPr lang="en-US" sz="3200" b="1" dirty="0" smtClean="0">
                <a:latin typeface="+mj-lt"/>
              </a:rPr>
              <a:t>be effective and excel</a:t>
            </a:r>
            <a:r>
              <a:rPr lang="en-US" sz="3200" dirty="0" smtClean="0">
                <a:latin typeface="+mj-lt"/>
              </a:rPr>
              <a:t> in the chosen career..?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65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The Right Pursuit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4" y="3602038"/>
            <a:ext cx="1007745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Whether it’s a </a:t>
            </a:r>
            <a:r>
              <a:rPr lang="en-US" sz="3600" dirty="0" smtClean="0">
                <a:solidFill>
                  <a:srgbClr val="FF0000"/>
                </a:solidFill>
              </a:rPr>
              <a:t>career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path or a </a:t>
            </a:r>
            <a:r>
              <a:rPr lang="en-US" sz="3600" dirty="0" smtClean="0">
                <a:solidFill>
                  <a:srgbClr val="FF0000"/>
                </a:solidFill>
              </a:rPr>
              <a:t>business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opportunity, it is important to </a:t>
            </a:r>
            <a:r>
              <a:rPr lang="en-US" sz="3600" dirty="0" smtClean="0">
                <a:solidFill>
                  <a:srgbClr val="FF0000"/>
                </a:solidFill>
              </a:rPr>
              <a:t>pursue it right.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7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60487" y="1150187"/>
            <a:ext cx="2743200" cy="2768958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Expertise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06900" y="1153980"/>
            <a:ext cx="2743200" cy="2768958"/>
          </a:xfrm>
          <a:prstGeom prst="ellipse">
            <a:avLst/>
          </a:prstGeom>
          <a:solidFill>
            <a:schemeClr val="accent4">
              <a:alpha val="69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Joy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31373" y="2926345"/>
            <a:ext cx="2743200" cy="2768958"/>
          </a:xfrm>
          <a:prstGeom prst="ellipse">
            <a:avLst/>
          </a:prstGeom>
          <a:solidFill>
            <a:schemeClr val="accent6">
              <a:alpha val="6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Creation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063" y="2197293"/>
            <a:ext cx="3409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What are you really good at,</a:t>
            </a:r>
          </a:p>
          <a:p>
            <a:pPr algn="r"/>
            <a:r>
              <a:rPr lang="en-US" sz="2000" dirty="0" smtClean="0"/>
              <a:t>OR can become very good at..?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570793" y="2197291"/>
            <a:ext cx="3408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Why are you passionate about,</a:t>
            </a:r>
          </a:p>
          <a:p>
            <a:r>
              <a:rPr lang="en-US" sz="2000" dirty="0" smtClean="0"/>
              <a:t>What gives you joy..?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98791" y="5854886"/>
            <a:ext cx="4251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Is there a Value Creation..?</a:t>
            </a:r>
          </a:p>
          <a:p>
            <a:pPr algn="ctr"/>
            <a:r>
              <a:rPr lang="en-US" sz="2000" dirty="0" smtClean="0"/>
              <a:t>What is the value you want to create..?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19220" y="3206806"/>
            <a:ext cx="2105409" cy="1065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2477" y="3997373"/>
            <a:ext cx="1906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>Career </a:t>
            </a: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>Choice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/>
      <p:bldP spid="3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25587" y="643748"/>
            <a:ext cx="2743200" cy="2768958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Expertise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027735" y="689745"/>
            <a:ext cx="2743200" cy="2768958"/>
          </a:xfrm>
          <a:prstGeom prst="ellipse">
            <a:avLst/>
          </a:prstGeom>
          <a:solidFill>
            <a:schemeClr val="accent4">
              <a:alpha val="69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Joy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31373" y="3432782"/>
            <a:ext cx="2743200" cy="2768958"/>
          </a:xfrm>
          <a:prstGeom prst="ellipse">
            <a:avLst/>
          </a:prstGeom>
          <a:solidFill>
            <a:schemeClr val="accent6">
              <a:alpha val="6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 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Creation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20908" y="5643985"/>
            <a:ext cx="3171091" cy="571623"/>
            <a:chOff x="9020908" y="5643985"/>
            <a:chExt cx="3171091" cy="571623"/>
          </a:xfrm>
        </p:grpSpPr>
        <p:sp>
          <p:nvSpPr>
            <p:cNvPr id="7" name="TextBox 6"/>
            <p:cNvSpPr txBox="1"/>
            <p:nvPr/>
          </p:nvSpPr>
          <p:spPr>
            <a:xfrm>
              <a:off x="9020908" y="5711481"/>
              <a:ext cx="3171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/>
                <a:t>Mediocrity. Losers</a:t>
              </a:r>
              <a:endParaRPr lang="en-US" sz="2400" b="1" dirty="0"/>
            </a:p>
          </p:txBody>
        </p:sp>
        <p:sp>
          <p:nvSpPr>
            <p:cNvPr id="8" name="Multiply 7"/>
            <p:cNvSpPr/>
            <p:nvPr/>
          </p:nvSpPr>
          <p:spPr>
            <a:xfrm rot="21215312">
              <a:off x="9281809" y="5643985"/>
              <a:ext cx="551341" cy="571623"/>
            </a:xfrm>
            <a:prstGeom prst="mathMultiply">
              <a:avLst>
                <a:gd name="adj1" fmla="val 1057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6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8286" y="685952"/>
            <a:ext cx="2743200" cy="2768958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Expertise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35032" y="689745"/>
            <a:ext cx="2743200" cy="2768958"/>
          </a:xfrm>
          <a:prstGeom prst="ellipse">
            <a:avLst/>
          </a:prstGeom>
          <a:solidFill>
            <a:schemeClr val="accent4">
              <a:alpha val="69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Joy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31373" y="3432782"/>
            <a:ext cx="2743200" cy="2768958"/>
          </a:xfrm>
          <a:prstGeom prst="ellipse">
            <a:avLst/>
          </a:prstGeom>
          <a:solidFill>
            <a:schemeClr val="accent6">
              <a:alpha val="6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Creation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01188" y="5654329"/>
            <a:ext cx="26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Hobby</a:t>
            </a:r>
            <a:endParaRPr lang="en-US" sz="2400" b="1" dirty="0"/>
          </a:p>
        </p:txBody>
      </p:sp>
      <p:sp>
        <p:nvSpPr>
          <p:cNvPr id="7" name="Multiply 6"/>
          <p:cNvSpPr/>
          <p:nvPr/>
        </p:nvSpPr>
        <p:spPr>
          <a:xfrm rot="21215312">
            <a:off x="10239074" y="6058325"/>
            <a:ext cx="551341" cy="571623"/>
          </a:xfrm>
          <a:prstGeom prst="mathMultiply">
            <a:avLst>
              <a:gd name="adj1" fmla="val 105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Image result for r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07" y="5523514"/>
            <a:ext cx="592480" cy="5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572749" y="6121060"/>
            <a:ext cx="161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Not Career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007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57106" y="1107984"/>
            <a:ext cx="2743200" cy="2768958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Expertise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24351" y="1153981"/>
            <a:ext cx="2743200" cy="2768958"/>
          </a:xfrm>
          <a:prstGeom prst="ellipse">
            <a:avLst/>
          </a:prstGeom>
          <a:solidFill>
            <a:schemeClr val="accent4">
              <a:alpha val="69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Joy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27989" y="2954486"/>
            <a:ext cx="2743200" cy="2768958"/>
          </a:xfrm>
          <a:prstGeom prst="ellipse">
            <a:avLst/>
          </a:prstGeom>
          <a:solidFill>
            <a:schemeClr val="accent6">
              <a:alpha val="6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Creation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80428" y="5643985"/>
            <a:ext cx="1711571" cy="571623"/>
            <a:chOff x="10480428" y="5643985"/>
            <a:chExt cx="1711571" cy="571623"/>
          </a:xfrm>
        </p:grpSpPr>
        <p:sp>
          <p:nvSpPr>
            <p:cNvPr id="7" name="TextBox 6"/>
            <p:cNvSpPr txBox="1"/>
            <p:nvPr/>
          </p:nvSpPr>
          <p:spPr>
            <a:xfrm>
              <a:off x="10480428" y="5711481"/>
              <a:ext cx="1711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/>
                <a:t>Burnout</a:t>
              </a:r>
              <a:endParaRPr lang="en-US" sz="2400" b="1" dirty="0"/>
            </a:p>
          </p:txBody>
        </p:sp>
        <p:sp>
          <p:nvSpPr>
            <p:cNvPr id="8" name="Multiply 7"/>
            <p:cNvSpPr/>
            <p:nvPr/>
          </p:nvSpPr>
          <p:spPr>
            <a:xfrm rot="21215312">
              <a:off x="10553406" y="5643985"/>
              <a:ext cx="551341" cy="571623"/>
            </a:xfrm>
            <a:prstGeom prst="mathMultiply">
              <a:avLst>
                <a:gd name="adj1" fmla="val 1057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8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5673</TotalTime>
  <Words>831</Words>
  <Application>Microsoft Office PowerPoint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Teaching Philosophy</vt:lpstr>
      <vt:lpstr>PowerPoint Presentation</vt:lpstr>
      <vt:lpstr>Strategy for Self</vt:lpstr>
      <vt:lpstr>PowerPoint Presentation</vt:lpstr>
      <vt:lpstr>The Right Pursuit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pursuit of career or business…</vt:lpstr>
      <vt:lpstr>What is a successful career?</vt:lpstr>
      <vt:lpstr>What is a successful career..?</vt:lpstr>
      <vt:lpstr>What if we don’t have a passion?</vt:lpstr>
      <vt:lpstr>If you don’t get to do what you love,</vt:lpstr>
      <vt:lpstr>PowerPoint Presentation</vt:lpstr>
      <vt:lpstr>The Quadrant 2 Life</vt:lpstr>
      <vt:lpstr>PowerPoint Presentation</vt:lpstr>
      <vt:lpstr>What matters most. Matters most.</vt:lpstr>
      <vt:lpstr>CTC vs TVC</vt:lpstr>
      <vt:lpstr>Difference between CTC and TVC</vt:lpstr>
      <vt:lpstr>So what is TVC after all…</vt:lpstr>
      <vt:lpstr>PowerPoint Presentation</vt:lpstr>
      <vt:lpstr>The N&gt;I&gt;J trick </vt:lpstr>
      <vt:lpstr>PowerPoint Presentation</vt:lpstr>
      <vt:lpstr>The N&gt;I&gt;J Approach</vt:lpstr>
      <vt:lpstr>For a successful career…</vt:lpstr>
      <vt:lpstr>Assignment: Help yourself..!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Right Pursuit</dc:title>
  <dc:creator>Nagamalla, Praveen - The MobileStore - MUM</dc:creator>
  <cp:lastModifiedBy>Nagamalla, Praveen - MUM</cp:lastModifiedBy>
  <cp:revision>87</cp:revision>
  <dcterms:created xsi:type="dcterms:W3CDTF">2017-03-14T13:11:17Z</dcterms:created>
  <dcterms:modified xsi:type="dcterms:W3CDTF">2019-01-05T04:31:46Z</dcterms:modified>
</cp:coreProperties>
</file>