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ac9e2a64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ac9e2a64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dac9e2a64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dac9e2a64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ac9e2a64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ac9e2a64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ac9e2a64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dac9e2a64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ac9e2a645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ac9e2a645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dac9e2a64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dac9e2a64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dac9e2a645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dac9e2a645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dac9e2a645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dac9e2a645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2"/>
        </a:solidFill>
      </p:bgPr>
    </p:bg>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85200C"/>
              </a:buClr>
              <a:buSzPts val="2800"/>
              <a:buNone/>
              <a:defRPr b="1">
                <a:solidFill>
                  <a:srgbClr val="85200C"/>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rgbClr val="A61C00"/>
                </a:solidFill>
              </a:rPr>
              <a:t>Pruning Neural Networks with Matrix Methods</a:t>
            </a:r>
            <a:endParaRPr b="1">
              <a:solidFill>
                <a:srgbClr val="A61C00"/>
              </a:solidFill>
            </a:endParaRPr>
          </a:p>
        </p:txBody>
      </p:sp>
      <p:sp>
        <p:nvSpPr>
          <p:cNvPr id="55" name="Google Shape;55;p13"/>
          <p:cNvSpPr txBox="1"/>
          <p:nvPr>
            <p:ph idx="1" type="subTitle"/>
          </p:nvPr>
        </p:nvSpPr>
        <p:spPr>
          <a:xfrm>
            <a:off x="311700" y="2834125"/>
            <a:ext cx="8520600" cy="15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Yajvan Ravan, Ben Ebanks</a:t>
            </a:r>
            <a:endParaRPr b="1"/>
          </a:p>
          <a:p>
            <a:pPr indent="0" lvl="0" marL="0" rtl="0" algn="l">
              <a:spcBef>
                <a:spcPts val="0"/>
              </a:spcBef>
              <a:spcAft>
                <a:spcPts val="0"/>
              </a:spcAft>
              <a:buNone/>
            </a:pPr>
            <a:r>
              <a:t/>
            </a:r>
            <a:endParaRPr sz="1000"/>
          </a:p>
          <a:p>
            <a:pPr indent="0" lvl="0" marL="0" rtl="0" algn="l">
              <a:spcBef>
                <a:spcPts val="0"/>
              </a:spcBef>
              <a:spcAft>
                <a:spcPts val="0"/>
              </a:spcAft>
              <a:buNone/>
            </a:pPr>
            <a:r>
              <a:rPr b="1" lang="en" sz="2000"/>
              <a:t>May 9, 2024</a:t>
            </a:r>
            <a:endParaRPr b="1"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4845900" cy="21819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Neural Networks are the state-of-the-art models for tasks such as </a:t>
            </a:r>
            <a:r>
              <a:rPr i="1" lang="en"/>
              <a:t>classification</a:t>
            </a:r>
            <a:r>
              <a:rPr lang="en"/>
              <a:t>, </a:t>
            </a:r>
            <a:r>
              <a:rPr i="1" lang="en"/>
              <a:t>regression</a:t>
            </a:r>
            <a:r>
              <a:rPr lang="en"/>
              <a:t>, </a:t>
            </a:r>
            <a:r>
              <a:rPr i="1" lang="en"/>
              <a:t>generative modeling</a:t>
            </a:r>
            <a:r>
              <a:rPr lang="en"/>
              <a:t>, etc</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lang="en"/>
              <a:t>Most networks are very large </a:t>
            </a:r>
            <a:endParaRPr/>
          </a:p>
          <a:p>
            <a:pPr indent="-310832" lvl="1" marL="914400" rtl="0" algn="l">
              <a:spcBef>
                <a:spcPts val="0"/>
              </a:spcBef>
              <a:spcAft>
                <a:spcPts val="0"/>
              </a:spcAft>
              <a:buSzPct val="100000"/>
              <a:buChar char="-"/>
            </a:pPr>
            <a:r>
              <a:rPr lang="en"/>
              <a:t>AlexNet (240Mb, 21 M parameters)</a:t>
            </a:r>
            <a:endParaRPr/>
          </a:p>
          <a:p>
            <a:pPr indent="-310832" lvl="1" marL="914400" rtl="0" algn="l">
              <a:spcBef>
                <a:spcPts val="0"/>
              </a:spcBef>
              <a:spcAft>
                <a:spcPts val="0"/>
              </a:spcAft>
              <a:buSzPct val="100000"/>
              <a:buChar char="-"/>
            </a:pPr>
            <a:r>
              <a:rPr lang="en"/>
              <a:t>ChatGPT</a:t>
            </a:r>
            <a:r>
              <a:rPr lang="en" sz="1400"/>
              <a:t> (</a:t>
            </a:r>
            <a:r>
              <a:rPr lang="en"/>
              <a:t>500Gb</a:t>
            </a:r>
            <a:r>
              <a:rPr lang="en" sz="1400"/>
              <a:t>, </a:t>
            </a:r>
            <a:r>
              <a:rPr lang="en"/>
              <a:t>175</a:t>
            </a:r>
            <a:r>
              <a:rPr lang="en" sz="1400"/>
              <a:t> </a:t>
            </a:r>
            <a:r>
              <a:rPr lang="en"/>
              <a:t>B</a:t>
            </a:r>
            <a:r>
              <a:rPr lang="en" sz="1400"/>
              <a:t> parameters)</a:t>
            </a:r>
            <a:endParaRPr/>
          </a:p>
        </p:txBody>
      </p:sp>
      <p:pic>
        <p:nvPicPr>
          <p:cNvPr id="62" name="Google Shape;62;p14"/>
          <p:cNvPicPr preferRelativeResize="0"/>
          <p:nvPr/>
        </p:nvPicPr>
        <p:blipFill>
          <a:blip r:embed="rId3">
            <a:alphaModFix/>
          </a:blip>
          <a:stretch>
            <a:fillRect/>
          </a:stretch>
        </p:blipFill>
        <p:spPr>
          <a:xfrm>
            <a:off x="5211206" y="445025"/>
            <a:ext cx="3713650" cy="2781650"/>
          </a:xfrm>
          <a:prstGeom prst="rect">
            <a:avLst/>
          </a:prstGeom>
          <a:noFill/>
          <a:ln>
            <a:noFill/>
          </a:ln>
        </p:spPr>
      </p:pic>
      <p:sp>
        <p:nvSpPr>
          <p:cNvPr id="63" name="Google Shape;63;p14"/>
          <p:cNvSpPr txBox="1"/>
          <p:nvPr/>
        </p:nvSpPr>
        <p:spPr>
          <a:xfrm>
            <a:off x="311700" y="3412425"/>
            <a:ext cx="8726700" cy="1617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Cons: </a:t>
            </a:r>
            <a:r>
              <a:rPr lang="en">
                <a:solidFill>
                  <a:schemeClr val="dk2"/>
                </a:solidFill>
              </a:rPr>
              <a:t>High Inference Time, Need lots of compute, Limited applications in edge computing</a:t>
            </a:r>
            <a:endParaRPr>
              <a:solidFill>
                <a:schemeClr val="dk2"/>
              </a:solidFill>
            </a:endParaRPr>
          </a:p>
          <a:p>
            <a:pPr indent="0" lvl="0" marL="0" rtl="0" algn="l">
              <a:lnSpc>
                <a:spcPct val="115000"/>
              </a:lnSpc>
              <a:spcBef>
                <a:spcPts val="1200"/>
              </a:spcBef>
              <a:spcAft>
                <a:spcPts val="0"/>
              </a:spcAft>
              <a:buNone/>
            </a:pPr>
            <a:r>
              <a:t/>
            </a:r>
            <a:endParaRPr>
              <a:solidFill>
                <a:schemeClr val="dk2"/>
              </a:solidFill>
            </a:endParaRPr>
          </a:p>
          <a:p>
            <a:pPr indent="-342900" lvl="0" marL="457200" rtl="0" algn="l">
              <a:lnSpc>
                <a:spcPct val="115000"/>
              </a:lnSpc>
              <a:spcBef>
                <a:spcPts val="1200"/>
              </a:spcBef>
              <a:spcAft>
                <a:spcPts val="0"/>
              </a:spcAft>
              <a:buClr>
                <a:schemeClr val="dk2"/>
              </a:buClr>
              <a:buSzPts val="1800"/>
              <a:buChar char="-"/>
            </a:pPr>
            <a:r>
              <a:rPr lang="en" sz="1800">
                <a:solidFill>
                  <a:schemeClr val="dk2"/>
                </a:solidFill>
              </a:rPr>
              <a:t>Pruning aims to reduce redundant parameters</a:t>
            </a:r>
            <a:endParaRPr>
              <a:solidFill>
                <a:schemeClr val="dk2"/>
              </a:solidFill>
            </a:endParaRPr>
          </a:p>
          <a:p>
            <a:pPr indent="0" lvl="0" marL="0" rtl="0" algn="l">
              <a:lnSpc>
                <a:spcPct val="115000"/>
              </a:lnSpc>
              <a:spcBef>
                <a:spcPts val="1200"/>
              </a:spcBef>
              <a:spcAft>
                <a:spcPts val="1200"/>
              </a:spcAft>
              <a:buNone/>
            </a:pPr>
            <a:r>
              <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
        <p:nvSpPr>
          <p:cNvPr id="69" name="Google Shape;69;p15"/>
          <p:cNvSpPr txBox="1"/>
          <p:nvPr>
            <p:ph idx="1" type="body"/>
          </p:nvPr>
        </p:nvSpPr>
        <p:spPr>
          <a:xfrm>
            <a:off x="311700" y="1152475"/>
            <a:ext cx="5633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Fast </a:t>
            </a:r>
            <a:r>
              <a:rPr b="1" lang="en"/>
              <a:t>Post-training Pruning</a:t>
            </a:r>
            <a:endParaRPr b="1"/>
          </a:p>
          <a:p>
            <a:pPr indent="-342900" lvl="0" marL="457200" rtl="0" algn="l">
              <a:spcBef>
                <a:spcPts val="1200"/>
              </a:spcBef>
              <a:spcAft>
                <a:spcPts val="0"/>
              </a:spcAft>
              <a:buSzPts val="1800"/>
              <a:buChar char="-"/>
            </a:pPr>
            <a:r>
              <a:rPr lang="en"/>
              <a:t>Linear layer == Matrix Multiplication,</a:t>
            </a:r>
            <a:endParaRPr/>
          </a:p>
          <a:p>
            <a:pPr indent="-342900" lvl="0" marL="457200" rtl="0" algn="l">
              <a:spcBef>
                <a:spcPts val="0"/>
              </a:spcBef>
              <a:spcAft>
                <a:spcPts val="0"/>
              </a:spcAft>
              <a:buSzPts val="1800"/>
              <a:buChar char="-"/>
            </a:pPr>
            <a:r>
              <a:rPr lang="en"/>
              <a:t>Convolutional Layer  ~ </a:t>
            </a:r>
            <a:r>
              <a:rPr lang="en"/>
              <a:t>Matrix Multiplication</a:t>
            </a:r>
            <a:endParaRPr/>
          </a:p>
          <a:p>
            <a:pPr indent="-317500" lvl="1" marL="914400" rtl="0" algn="l">
              <a:spcBef>
                <a:spcPts val="0"/>
              </a:spcBef>
              <a:spcAft>
                <a:spcPts val="0"/>
              </a:spcAft>
              <a:buSzPts val="1400"/>
              <a:buChar char="-"/>
            </a:pPr>
            <a:r>
              <a:rPr lang="en"/>
              <a:t>Not quite the same but it is a linear operation</a:t>
            </a:r>
            <a:endParaRPr/>
          </a:p>
          <a:p>
            <a:pPr indent="-342900" lvl="0" marL="457200" rtl="0" algn="l">
              <a:spcBef>
                <a:spcPts val="0"/>
              </a:spcBef>
              <a:spcAft>
                <a:spcPts val="0"/>
              </a:spcAft>
              <a:buSzPts val="1800"/>
              <a:buChar char="-"/>
            </a:pPr>
            <a:r>
              <a:rPr lang="en"/>
              <a:t>We can approximate each operation with techniques from this class</a:t>
            </a:r>
            <a:endParaRPr/>
          </a:p>
          <a:p>
            <a:pPr indent="-317500" lvl="1" marL="914400" rtl="0" algn="l">
              <a:spcBef>
                <a:spcPts val="0"/>
              </a:spcBef>
              <a:spcAft>
                <a:spcPts val="0"/>
              </a:spcAft>
              <a:buSzPts val="1400"/>
              <a:buChar char="-"/>
            </a:pPr>
            <a:r>
              <a:rPr b="1" lang="en" u="sng"/>
              <a:t>PCA</a:t>
            </a:r>
            <a:r>
              <a:rPr lang="en"/>
              <a:t> for dimension reduction</a:t>
            </a:r>
            <a:endParaRPr/>
          </a:p>
          <a:p>
            <a:pPr indent="-317500" lvl="1" marL="914400" rtl="0" algn="l">
              <a:spcBef>
                <a:spcPts val="0"/>
              </a:spcBef>
              <a:spcAft>
                <a:spcPts val="0"/>
              </a:spcAft>
              <a:buSzPts val="1400"/>
              <a:buChar char="-"/>
            </a:pPr>
            <a:r>
              <a:rPr b="1" lang="en" u="sng"/>
              <a:t>Low-rank approximation</a:t>
            </a:r>
            <a:r>
              <a:rPr b="1" lang="en"/>
              <a:t> </a:t>
            </a:r>
            <a:r>
              <a:rPr lang="en"/>
              <a:t>for fast multiplication</a:t>
            </a:r>
            <a:endParaRPr/>
          </a:p>
          <a:p>
            <a:pPr indent="-317500" lvl="1" marL="914400" rtl="0" algn="l">
              <a:spcBef>
                <a:spcPts val="0"/>
              </a:spcBef>
              <a:spcAft>
                <a:spcPts val="0"/>
              </a:spcAft>
              <a:buSzPts val="1400"/>
              <a:buChar char="-"/>
            </a:pPr>
            <a:r>
              <a:rPr b="1" lang="en" u="sng"/>
              <a:t>Randomized linear algebra</a:t>
            </a:r>
            <a:r>
              <a:rPr b="1" lang="en"/>
              <a:t> </a:t>
            </a:r>
            <a:r>
              <a:rPr lang="en"/>
              <a:t>for fast multiplication</a:t>
            </a:r>
            <a:endParaRPr/>
          </a:p>
        </p:txBody>
      </p:sp>
      <p:pic>
        <p:nvPicPr>
          <p:cNvPr id="70" name="Google Shape;70;p15"/>
          <p:cNvPicPr preferRelativeResize="0"/>
          <p:nvPr/>
        </p:nvPicPr>
        <p:blipFill>
          <a:blip r:embed="rId3">
            <a:alphaModFix/>
          </a:blip>
          <a:stretch>
            <a:fillRect/>
          </a:stretch>
        </p:blipFill>
        <p:spPr>
          <a:xfrm>
            <a:off x="5419087" y="2251988"/>
            <a:ext cx="3660488" cy="1388125"/>
          </a:xfrm>
          <a:prstGeom prst="rect">
            <a:avLst/>
          </a:prstGeom>
          <a:noFill/>
          <a:ln>
            <a:noFill/>
          </a:ln>
        </p:spPr>
      </p:pic>
      <p:pic>
        <p:nvPicPr>
          <p:cNvPr id="71" name="Google Shape;71;p15"/>
          <p:cNvPicPr preferRelativeResize="0"/>
          <p:nvPr/>
        </p:nvPicPr>
        <p:blipFill>
          <a:blip r:embed="rId4">
            <a:alphaModFix/>
          </a:blip>
          <a:stretch>
            <a:fillRect/>
          </a:stretch>
        </p:blipFill>
        <p:spPr>
          <a:xfrm>
            <a:off x="6170921" y="246475"/>
            <a:ext cx="2156825" cy="1427850"/>
          </a:xfrm>
          <a:prstGeom prst="rect">
            <a:avLst/>
          </a:prstGeom>
          <a:noFill/>
          <a:ln>
            <a:noFill/>
          </a:ln>
        </p:spPr>
      </p:pic>
      <p:sp>
        <p:nvSpPr>
          <p:cNvPr id="72" name="Google Shape;72;p15"/>
          <p:cNvSpPr txBox="1"/>
          <p:nvPr/>
        </p:nvSpPr>
        <p:spPr>
          <a:xfrm>
            <a:off x="6681738" y="1731075"/>
            <a:ext cx="1135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Linear Layer</a:t>
            </a:r>
            <a:endParaRPr sz="1200">
              <a:solidFill>
                <a:schemeClr val="dk2"/>
              </a:solidFill>
            </a:endParaRPr>
          </a:p>
        </p:txBody>
      </p:sp>
      <p:sp>
        <p:nvSpPr>
          <p:cNvPr id="73" name="Google Shape;73;p15"/>
          <p:cNvSpPr txBox="1"/>
          <p:nvPr/>
        </p:nvSpPr>
        <p:spPr>
          <a:xfrm>
            <a:off x="6516488" y="3791725"/>
            <a:ext cx="1624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Convolutional</a:t>
            </a:r>
            <a:r>
              <a:rPr lang="en" sz="1200">
                <a:solidFill>
                  <a:schemeClr val="dk2"/>
                </a:solidFill>
              </a:rPr>
              <a:t> Layer</a:t>
            </a:r>
            <a:endParaRPr sz="12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p:nvPr/>
        </p:nvSpPr>
        <p:spPr>
          <a:xfrm>
            <a:off x="5597700" y="148975"/>
            <a:ext cx="3355800" cy="281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PCA For Dimension Reduction</a:t>
            </a:r>
            <a:endParaRPr/>
          </a:p>
        </p:txBody>
      </p:sp>
      <p:sp>
        <p:nvSpPr>
          <p:cNvPr id="80" name="Google Shape;80;p16"/>
          <p:cNvSpPr txBox="1"/>
          <p:nvPr>
            <p:ph idx="1" type="body"/>
          </p:nvPr>
        </p:nvSpPr>
        <p:spPr>
          <a:xfrm>
            <a:off x="311700" y="1152475"/>
            <a:ext cx="5286000" cy="3990900"/>
          </a:xfrm>
          <a:prstGeom prst="rect">
            <a:avLst/>
          </a:prstGeom>
        </p:spPr>
        <p:txBody>
          <a:bodyPr anchorCtr="0" anchor="t" bIns="91425" lIns="91425" spcFirstLastPara="1" rIns="91425" wrap="square" tIns="91425">
            <a:normAutofit fontScale="92500" lnSpcReduction="10000"/>
          </a:bodyPr>
          <a:lstStyle/>
          <a:p>
            <a:pPr indent="-334327" lvl="0" marL="457200" rtl="0" algn="l">
              <a:lnSpc>
                <a:spcPct val="100000"/>
              </a:lnSpc>
              <a:spcBef>
                <a:spcPts val="0"/>
              </a:spcBef>
              <a:spcAft>
                <a:spcPts val="0"/>
              </a:spcAft>
              <a:buSzPct val="120000"/>
              <a:buChar char="-"/>
            </a:pPr>
            <a:r>
              <a:rPr b="1" lang="en"/>
              <a:t>Goal</a:t>
            </a:r>
            <a:r>
              <a:rPr lang="en"/>
              <a:t>: </a:t>
            </a:r>
            <a:r>
              <a:rPr lang="en" sz="1500"/>
              <a:t>Reduce the dimensionality of intermediate feature</a:t>
            </a:r>
            <a:r>
              <a:rPr lang="en" sz="1500"/>
              <a:t>s</a:t>
            </a:r>
            <a:endParaRPr sz="1500"/>
          </a:p>
          <a:p>
            <a:pPr indent="0" lvl="0" marL="0" rtl="0" algn="l">
              <a:lnSpc>
                <a:spcPct val="100000"/>
              </a:lnSpc>
              <a:spcBef>
                <a:spcPts val="1200"/>
              </a:spcBef>
              <a:spcAft>
                <a:spcPts val="0"/>
              </a:spcAft>
              <a:buNone/>
            </a:pPr>
            <a:r>
              <a:t/>
            </a:r>
            <a:endParaRPr sz="400"/>
          </a:p>
          <a:p>
            <a:pPr indent="-334327" lvl="0" marL="457200" rtl="0" algn="l">
              <a:lnSpc>
                <a:spcPct val="100000"/>
              </a:lnSpc>
              <a:spcBef>
                <a:spcPts val="1200"/>
              </a:spcBef>
              <a:spcAft>
                <a:spcPts val="0"/>
              </a:spcAft>
              <a:buSzPct val="100000"/>
              <a:buChar char="-"/>
            </a:pPr>
            <a:r>
              <a:rPr b="1" lang="en"/>
              <a:t>Expected Result: </a:t>
            </a:r>
            <a:endParaRPr/>
          </a:p>
          <a:p>
            <a:pPr indent="-310832" lvl="1" marL="914400" rtl="0" algn="l">
              <a:lnSpc>
                <a:spcPct val="100000"/>
              </a:lnSpc>
              <a:spcBef>
                <a:spcPts val="0"/>
              </a:spcBef>
              <a:spcAft>
                <a:spcPts val="0"/>
              </a:spcAft>
              <a:buSzPct val="100000"/>
              <a:buChar char="-"/>
            </a:pPr>
            <a:r>
              <a:rPr lang="en"/>
              <a:t>Applicable for taking high dimensional input to low dimensional output</a:t>
            </a:r>
            <a:endParaRPr/>
          </a:p>
          <a:p>
            <a:pPr indent="-310832" lvl="1" marL="914400" rtl="0" algn="l">
              <a:lnSpc>
                <a:spcPct val="100000"/>
              </a:lnSpc>
              <a:spcBef>
                <a:spcPts val="0"/>
              </a:spcBef>
              <a:spcAft>
                <a:spcPts val="0"/>
              </a:spcAft>
              <a:buSzPct val="100000"/>
              <a:buChar char="-"/>
            </a:pPr>
            <a:r>
              <a:rPr lang="en"/>
              <a:t>Ex. </a:t>
            </a:r>
            <a:r>
              <a:rPr lang="en"/>
              <a:t>Image</a:t>
            </a:r>
            <a:r>
              <a:rPr lang="en"/>
              <a:t> Encoders, Image/Text Classification</a:t>
            </a:r>
            <a:endParaRPr/>
          </a:p>
          <a:p>
            <a:pPr indent="-310832" lvl="1" marL="914400" rtl="0" algn="l">
              <a:lnSpc>
                <a:spcPct val="115000"/>
              </a:lnSpc>
              <a:spcBef>
                <a:spcPts val="0"/>
              </a:spcBef>
              <a:spcAft>
                <a:spcPts val="0"/>
              </a:spcAft>
              <a:buSzPct val="100000"/>
              <a:buChar char="-"/>
            </a:pPr>
            <a:r>
              <a:rPr lang="en"/>
              <a:t>Reduce the </a:t>
            </a:r>
            <a:r>
              <a:rPr lang="en" u="sng"/>
              <a:t>Size</a:t>
            </a:r>
            <a:r>
              <a:rPr lang="en"/>
              <a:t> &amp; </a:t>
            </a:r>
            <a:r>
              <a:rPr lang="en" u="sng"/>
              <a:t>Inference Time </a:t>
            </a:r>
            <a:r>
              <a:rPr lang="en"/>
              <a:t>of the network</a:t>
            </a:r>
            <a:endParaRPr/>
          </a:p>
          <a:p>
            <a:pPr indent="0" lvl="0" marL="0" rtl="0" algn="l">
              <a:lnSpc>
                <a:spcPct val="100000"/>
              </a:lnSpc>
              <a:spcBef>
                <a:spcPts val="1200"/>
              </a:spcBef>
              <a:spcAft>
                <a:spcPts val="0"/>
              </a:spcAft>
              <a:buNone/>
            </a:pPr>
            <a:r>
              <a:t/>
            </a:r>
            <a:endParaRPr sz="450"/>
          </a:p>
          <a:p>
            <a:pPr indent="-334327" lvl="0" marL="457200" rtl="0" algn="l">
              <a:lnSpc>
                <a:spcPct val="100000"/>
              </a:lnSpc>
              <a:spcBef>
                <a:spcPts val="1200"/>
              </a:spcBef>
              <a:spcAft>
                <a:spcPts val="0"/>
              </a:spcAft>
              <a:buSzPct val="100000"/>
              <a:buChar char="-"/>
            </a:pPr>
            <a:r>
              <a:rPr b="1" lang="en"/>
              <a:t>Procedure</a:t>
            </a:r>
            <a:r>
              <a:rPr lang="en"/>
              <a:t>:</a:t>
            </a:r>
            <a:endParaRPr/>
          </a:p>
          <a:p>
            <a:pPr indent="-310832" lvl="1" marL="914400" rtl="0" algn="l">
              <a:spcBef>
                <a:spcPts val="0"/>
              </a:spcBef>
              <a:spcAft>
                <a:spcPts val="0"/>
              </a:spcAft>
              <a:buSzPct val="100000"/>
              <a:buChar char="-"/>
            </a:pPr>
            <a:r>
              <a:rPr lang="en"/>
              <a:t>PCA to reproject </a:t>
            </a:r>
            <a:r>
              <a:rPr b="1" lang="en"/>
              <a:t>W1</a:t>
            </a:r>
            <a:r>
              <a:rPr lang="en"/>
              <a:t> to a smaller output feature space</a:t>
            </a:r>
            <a:endParaRPr/>
          </a:p>
          <a:p>
            <a:pPr indent="-310832" lvl="1" marL="914400" rtl="0" algn="l">
              <a:spcBef>
                <a:spcPts val="0"/>
              </a:spcBef>
              <a:spcAft>
                <a:spcPts val="0"/>
              </a:spcAft>
              <a:buSzPct val="100000"/>
              <a:buChar char="-"/>
            </a:pPr>
            <a:r>
              <a:rPr lang="en"/>
              <a:t>Preserve most of the variance between the rows of </a:t>
            </a:r>
            <a:r>
              <a:rPr b="1" lang="en"/>
              <a:t>W1</a:t>
            </a:r>
            <a:endParaRPr/>
          </a:p>
          <a:p>
            <a:pPr indent="-310832" lvl="1" marL="914400" rtl="0" algn="l">
              <a:spcBef>
                <a:spcPts val="0"/>
              </a:spcBef>
              <a:spcAft>
                <a:spcPts val="0"/>
              </a:spcAft>
              <a:buSzPct val="100000"/>
              <a:buChar char="-"/>
            </a:pPr>
            <a:r>
              <a:rPr lang="en"/>
              <a:t>Projection matrix: PCA(</a:t>
            </a:r>
            <a:r>
              <a:rPr b="1" lang="en"/>
              <a:t>W1</a:t>
            </a:r>
            <a:r>
              <a:rPr lang="en"/>
              <a:t>) =&gt; </a:t>
            </a:r>
            <a:r>
              <a:rPr b="1" lang="en"/>
              <a:t>P</a:t>
            </a:r>
            <a:r>
              <a:rPr lang="en"/>
              <a:t> (120 x 80)</a:t>
            </a:r>
            <a:endParaRPr/>
          </a:p>
          <a:p>
            <a:pPr indent="-310832" lvl="1" marL="914400" rtl="0" algn="l">
              <a:spcBef>
                <a:spcPts val="0"/>
              </a:spcBef>
              <a:spcAft>
                <a:spcPts val="0"/>
              </a:spcAft>
              <a:buSzPct val="100000"/>
              <a:buChar char="-"/>
            </a:pPr>
            <a:r>
              <a:rPr lang="en"/>
              <a:t>Reproject </a:t>
            </a:r>
            <a:endParaRPr/>
          </a:p>
          <a:p>
            <a:pPr indent="-310832" lvl="2" marL="1371600" rtl="0" algn="l">
              <a:spcBef>
                <a:spcPts val="0"/>
              </a:spcBef>
              <a:spcAft>
                <a:spcPts val="0"/>
              </a:spcAft>
              <a:buSzPct val="100000"/>
              <a:buChar char="-"/>
            </a:pPr>
            <a:r>
              <a:rPr b="1" lang="en"/>
              <a:t>W1*</a:t>
            </a:r>
            <a:r>
              <a:rPr lang="en"/>
              <a:t> = </a:t>
            </a:r>
            <a:r>
              <a:rPr b="1" lang="en"/>
              <a:t>W1</a:t>
            </a:r>
            <a:r>
              <a:rPr lang="en"/>
              <a:t> * </a:t>
            </a:r>
            <a:r>
              <a:rPr b="1" lang="en"/>
              <a:t>P 	</a:t>
            </a:r>
            <a:r>
              <a:rPr lang="en"/>
              <a:t>(784 x 80)</a:t>
            </a:r>
            <a:endParaRPr/>
          </a:p>
          <a:p>
            <a:pPr indent="-310832" lvl="2" marL="1371600" rtl="0" algn="l">
              <a:spcBef>
                <a:spcPts val="0"/>
              </a:spcBef>
              <a:spcAft>
                <a:spcPts val="0"/>
              </a:spcAft>
              <a:buSzPct val="100000"/>
              <a:buChar char="-"/>
            </a:pPr>
            <a:r>
              <a:rPr b="1" lang="en"/>
              <a:t>W2*</a:t>
            </a:r>
            <a:r>
              <a:rPr lang="en"/>
              <a:t> = </a:t>
            </a:r>
            <a:r>
              <a:rPr b="1" lang="en"/>
              <a:t>P</a:t>
            </a:r>
            <a:r>
              <a:rPr b="1" baseline="30000" lang="en"/>
              <a:t>T</a:t>
            </a:r>
            <a:r>
              <a:rPr lang="en"/>
              <a:t> * </a:t>
            </a:r>
            <a:r>
              <a:rPr b="1" lang="en"/>
              <a:t>W2 	</a:t>
            </a:r>
            <a:r>
              <a:rPr lang="en"/>
              <a:t>(80 x 74)</a:t>
            </a:r>
            <a:endParaRPr/>
          </a:p>
          <a:p>
            <a:pPr indent="-310832" lvl="1" marL="914400" rtl="0" algn="l">
              <a:spcBef>
                <a:spcPts val="0"/>
              </a:spcBef>
              <a:spcAft>
                <a:spcPts val="0"/>
              </a:spcAft>
              <a:buSzPct val="100000"/>
              <a:buChar char="-"/>
            </a:pPr>
            <a:r>
              <a:rPr lang="en"/>
              <a:t>Essentially, we have reprojected </a:t>
            </a:r>
            <a:r>
              <a:rPr b="1" lang="en"/>
              <a:t>y1* = y1 * P</a:t>
            </a:r>
            <a:endParaRPr b="1"/>
          </a:p>
        </p:txBody>
      </p:sp>
      <p:sp>
        <p:nvSpPr>
          <p:cNvPr id="81" name="Google Shape;81;p16"/>
          <p:cNvSpPr txBox="1"/>
          <p:nvPr/>
        </p:nvSpPr>
        <p:spPr>
          <a:xfrm>
            <a:off x="6466200" y="3306000"/>
            <a:ext cx="4249500" cy="18375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i="1" lang="en">
                <a:solidFill>
                  <a:schemeClr val="dk2"/>
                </a:solidFill>
              </a:rPr>
              <a:t>Input: </a:t>
            </a:r>
            <a:r>
              <a:rPr b="1" i="1" lang="en">
                <a:solidFill>
                  <a:schemeClr val="dk2"/>
                </a:solidFill>
              </a:rPr>
              <a:t>x </a:t>
            </a:r>
            <a:endParaRPr i="1">
              <a:solidFill>
                <a:schemeClr val="dk2"/>
              </a:solidFill>
            </a:endParaRPr>
          </a:p>
          <a:p>
            <a:pPr indent="0" lvl="0" marL="0" rtl="0" algn="l">
              <a:lnSpc>
                <a:spcPct val="50000"/>
              </a:lnSpc>
              <a:spcBef>
                <a:spcPts val="1200"/>
              </a:spcBef>
              <a:spcAft>
                <a:spcPts val="0"/>
              </a:spcAft>
              <a:buNone/>
            </a:pPr>
            <a:r>
              <a:rPr i="1" lang="en">
                <a:solidFill>
                  <a:schemeClr val="dk2"/>
                </a:solidFill>
              </a:rPr>
              <a:t>Layer 1 output: </a:t>
            </a:r>
            <a:r>
              <a:rPr b="1" i="1" lang="en">
                <a:solidFill>
                  <a:schemeClr val="dk2"/>
                </a:solidFill>
              </a:rPr>
              <a:t>y1 </a:t>
            </a:r>
            <a:endParaRPr i="1">
              <a:solidFill>
                <a:schemeClr val="dk2"/>
              </a:solidFill>
            </a:endParaRPr>
          </a:p>
          <a:p>
            <a:pPr indent="0" lvl="0" marL="0" rtl="0" algn="l">
              <a:lnSpc>
                <a:spcPct val="50000"/>
              </a:lnSpc>
              <a:spcBef>
                <a:spcPts val="1200"/>
              </a:spcBef>
              <a:spcAft>
                <a:spcPts val="0"/>
              </a:spcAft>
              <a:buNone/>
            </a:pPr>
            <a:r>
              <a:rPr i="1" lang="en">
                <a:solidFill>
                  <a:schemeClr val="dk2"/>
                </a:solidFill>
              </a:rPr>
              <a:t>Layer 1 Weight: </a:t>
            </a:r>
            <a:r>
              <a:rPr b="1" i="1" lang="en">
                <a:solidFill>
                  <a:schemeClr val="dk2"/>
                </a:solidFill>
              </a:rPr>
              <a:t>W1</a:t>
            </a:r>
            <a:r>
              <a:rPr i="1" lang="en">
                <a:solidFill>
                  <a:schemeClr val="dk2"/>
                </a:solidFill>
              </a:rPr>
              <a:t> </a:t>
            </a:r>
            <a:endParaRPr i="1">
              <a:solidFill>
                <a:schemeClr val="dk2"/>
              </a:solidFill>
            </a:endParaRPr>
          </a:p>
          <a:p>
            <a:pPr indent="0" lvl="0" marL="0" rtl="0" algn="l">
              <a:lnSpc>
                <a:spcPct val="50000"/>
              </a:lnSpc>
              <a:spcBef>
                <a:spcPts val="1200"/>
              </a:spcBef>
              <a:spcAft>
                <a:spcPts val="0"/>
              </a:spcAft>
              <a:buNone/>
            </a:pPr>
            <a:r>
              <a:rPr i="1" lang="en">
                <a:solidFill>
                  <a:schemeClr val="dk2"/>
                </a:solidFill>
              </a:rPr>
              <a:t>Layer 2 Weight: </a:t>
            </a:r>
            <a:r>
              <a:rPr b="1" i="1" lang="en">
                <a:solidFill>
                  <a:schemeClr val="dk2"/>
                </a:solidFill>
              </a:rPr>
              <a:t>W2</a:t>
            </a:r>
            <a:r>
              <a:rPr i="1" lang="en">
                <a:solidFill>
                  <a:schemeClr val="dk2"/>
                </a:solidFill>
              </a:rPr>
              <a:t> </a:t>
            </a:r>
            <a:endParaRPr i="1">
              <a:solidFill>
                <a:schemeClr val="dk2"/>
              </a:solidFill>
            </a:endParaRPr>
          </a:p>
          <a:p>
            <a:pPr indent="0" lvl="0" marL="0" rtl="0" algn="l">
              <a:lnSpc>
                <a:spcPct val="50000"/>
              </a:lnSpc>
              <a:spcBef>
                <a:spcPts val="1200"/>
              </a:spcBef>
              <a:spcAft>
                <a:spcPts val="1200"/>
              </a:spcAft>
              <a:buNone/>
            </a:pPr>
            <a:r>
              <a:rPr b="1" i="1" lang="en">
                <a:solidFill>
                  <a:schemeClr val="dk2"/>
                </a:solidFill>
              </a:rPr>
              <a:t>y1 = x * W1</a:t>
            </a:r>
            <a:endParaRPr i="1">
              <a:solidFill>
                <a:schemeClr val="dk2"/>
              </a:solidFill>
            </a:endParaRPr>
          </a:p>
        </p:txBody>
      </p:sp>
      <p:sp>
        <p:nvSpPr>
          <p:cNvPr id="82" name="Google Shape;82;p16"/>
          <p:cNvSpPr/>
          <p:nvPr/>
        </p:nvSpPr>
        <p:spPr>
          <a:xfrm>
            <a:off x="7953582" y="951170"/>
            <a:ext cx="325800" cy="1089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 name="Google Shape;83;p16"/>
          <p:cNvSpPr/>
          <p:nvPr/>
        </p:nvSpPr>
        <p:spPr>
          <a:xfrm>
            <a:off x="6703203" y="630220"/>
            <a:ext cx="325800" cy="1736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 name="Google Shape;84;p16"/>
          <p:cNvSpPr/>
          <p:nvPr/>
        </p:nvSpPr>
        <p:spPr>
          <a:xfrm>
            <a:off x="6728899" y="687810"/>
            <a:ext cx="274200" cy="26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 name="Google Shape;85;p16"/>
          <p:cNvSpPr/>
          <p:nvPr/>
        </p:nvSpPr>
        <p:spPr>
          <a:xfrm>
            <a:off x="6728899" y="1152590"/>
            <a:ext cx="274200" cy="26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 name="Google Shape;86;p16"/>
          <p:cNvSpPr/>
          <p:nvPr/>
        </p:nvSpPr>
        <p:spPr>
          <a:xfrm>
            <a:off x="6728899" y="1617370"/>
            <a:ext cx="274200" cy="26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7" name="Google Shape;87;p16"/>
          <p:cNvSpPr/>
          <p:nvPr/>
        </p:nvSpPr>
        <p:spPr>
          <a:xfrm>
            <a:off x="6728899" y="2041030"/>
            <a:ext cx="274200" cy="26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 name="Google Shape;88;p16"/>
          <p:cNvSpPr/>
          <p:nvPr/>
        </p:nvSpPr>
        <p:spPr>
          <a:xfrm>
            <a:off x="7979308" y="951228"/>
            <a:ext cx="274200" cy="26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 name="Google Shape;89;p16"/>
          <p:cNvSpPr/>
          <p:nvPr/>
        </p:nvSpPr>
        <p:spPr>
          <a:xfrm>
            <a:off x="7979308" y="1353952"/>
            <a:ext cx="274200" cy="26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 name="Google Shape;90;p16"/>
          <p:cNvSpPr/>
          <p:nvPr/>
        </p:nvSpPr>
        <p:spPr>
          <a:xfrm>
            <a:off x="7979308" y="1756676"/>
            <a:ext cx="274200" cy="26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16"/>
          <p:cNvSpPr/>
          <p:nvPr/>
        </p:nvSpPr>
        <p:spPr>
          <a:xfrm>
            <a:off x="6058903" y="482175"/>
            <a:ext cx="78900" cy="20325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2" name="Google Shape;92;p16"/>
          <p:cNvCxnSpPr>
            <a:endCxn id="88" idx="2"/>
          </p:cNvCxnSpPr>
          <p:nvPr/>
        </p:nvCxnSpPr>
        <p:spPr>
          <a:xfrm>
            <a:off x="7011508" y="835728"/>
            <a:ext cx="967800" cy="247200"/>
          </a:xfrm>
          <a:prstGeom prst="straightConnector1">
            <a:avLst/>
          </a:prstGeom>
          <a:noFill/>
          <a:ln cap="flat" cmpd="sng" w="9525">
            <a:solidFill>
              <a:schemeClr val="dk2"/>
            </a:solidFill>
            <a:prstDash val="lgDash"/>
            <a:round/>
            <a:headEnd len="med" w="med" type="none"/>
            <a:tailEnd len="med" w="med" type="none"/>
          </a:ln>
        </p:spPr>
      </p:cxnSp>
      <p:cxnSp>
        <p:nvCxnSpPr>
          <p:cNvPr id="93" name="Google Shape;93;p16"/>
          <p:cNvCxnSpPr>
            <a:stCxn id="84" idx="6"/>
            <a:endCxn id="89" idx="2"/>
          </p:cNvCxnSpPr>
          <p:nvPr/>
        </p:nvCxnSpPr>
        <p:spPr>
          <a:xfrm>
            <a:off x="7003099" y="819510"/>
            <a:ext cx="976200" cy="666000"/>
          </a:xfrm>
          <a:prstGeom prst="straightConnector1">
            <a:avLst/>
          </a:prstGeom>
          <a:noFill/>
          <a:ln cap="flat" cmpd="sng" w="9525">
            <a:solidFill>
              <a:schemeClr val="dk2"/>
            </a:solidFill>
            <a:prstDash val="lgDash"/>
            <a:round/>
            <a:headEnd len="med" w="med" type="none"/>
            <a:tailEnd len="med" w="med" type="none"/>
          </a:ln>
        </p:spPr>
      </p:cxnSp>
      <p:cxnSp>
        <p:nvCxnSpPr>
          <p:cNvPr id="94" name="Google Shape;94;p16"/>
          <p:cNvCxnSpPr>
            <a:stCxn id="84" idx="6"/>
            <a:endCxn id="90" idx="2"/>
          </p:cNvCxnSpPr>
          <p:nvPr/>
        </p:nvCxnSpPr>
        <p:spPr>
          <a:xfrm>
            <a:off x="7003099" y="819510"/>
            <a:ext cx="976200" cy="1068900"/>
          </a:xfrm>
          <a:prstGeom prst="straightConnector1">
            <a:avLst/>
          </a:prstGeom>
          <a:noFill/>
          <a:ln cap="flat" cmpd="sng" w="9525">
            <a:solidFill>
              <a:schemeClr val="dk2"/>
            </a:solidFill>
            <a:prstDash val="lgDash"/>
            <a:round/>
            <a:headEnd len="med" w="med" type="none"/>
            <a:tailEnd len="med" w="med" type="none"/>
          </a:ln>
        </p:spPr>
      </p:cxnSp>
      <p:cxnSp>
        <p:nvCxnSpPr>
          <p:cNvPr id="95" name="Google Shape;95;p16"/>
          <p:cNvCxnSpPr>
            <a:stCxn id="85" idx="6"/>
            <a:endCxn id="88" idx="2"/>
          </p:cNvCxnSpPr>
          <p:nvPr/>
        </p:nvCxnSpPr>
        <p:spPr>
          <a:xfrm flipH="1" rot="10800000">
            <a:off x="7003099" y="1082990"/>
            <a:ext cx="976200" cy="201300"/>
          </a:xfrm>
          <a:prstGeom prst="straightConnector1">
            <a:avLst/>
          </a:prstGeom>
          <a:noFill/>
          <a:ln cap="flat" cmpd="sng" w="9525">
            <a:solidFill>
              <a:schemeClr val="dk2"/>
            </a:solidFill>
            <a:prstDash val="lgDash"/>
            <a:round/>
            <a:headEnd len="med" w="med" type="none"/>
            <a:tailEnd len="med" w="med" type="none"/>
          </a:ln>
        </p:spPr>
      </p:cxnSp>
      <p:cxnSp>
        <p:nvCxnSpPr>
          <p:cNvPr id="96" name="Google Shape;96;p16"/>
          <p:cNvCxnSpPr>
            <a:stCxn id="85" idx="6"/>
            <a:endCxn id="89" idx="2"/>
          </p:cNvCxnSpPr>
          <p:nvPr/>
        </p:nvCxnSpPr>
        <p:spPr>
          <a:xfrm>
            <a:off x="7003099" y="1284290"/>
            <a:ext cx="976200" cy="201300"/>
          </a:xfrm>
          <a:prstGeom prst="straightConnector1">
            <a:avLst/>
          </a:prstGeom>
          <a:noFill/>
          <a:ln cap="flat" cmpd="sng" w="9525">
            <a:solidFill>
              <a:schemeClr val="dk2"/>
            </a:solidFill>
            <a:prstDash val="lgDash"/>
            <a:round/>
            <a:headEnd len="med" w="med" type="none"/>
            <a:tailEnd len="med" w="med" type="none"/>
          </a:ln>
        </p:spPr>
      </p:cxnSp>
      <p:cxnSp>
        <p:nvCxnSpPr>
          <p:cNvPr id="97" name="Google Shape;97;p16"/>
          <p:cNvCxnSpPr>
            <a:stCxn id="85" idx="6"/>
            <a:endCxn id="90" idx="2"/>
          </p:cNvCxnSpPr>
          <p:nvPr/>
        </p:nvCxnSpPr>
        <p:spPr>
          <a:xfrm>
            <a:off x="7003099" y="1284290"/>
            <a:ext cx="976200" cy="604200"/>
          </a:xfrm>
          <a:prstGeom prst="straightConnector1">
            <a:avLst/>
          </a:prstGeom>
          <a:noFill/>
          <a:ln cap="flat" cmpd="sng" w="9525">
            <a:solidFill>
              <a:schemeClr val="dk2"/>
            </a:solidFill>
            <a:prstDash val="lgDash"/>
            <a:round/>
            <a:headEnd len="med" w="med" type="none"/>
            <a:tailEnd len="med" w="med" type="none"/>
          </a:ln>
        </p:spPr>
      </p:cxnSp>
      <p:cxnSp>
        <p:nvCxnSpPr>
          <p:cNvPr id="98" name="Google Shape;98;p16"/>
          <p:cNvCxnSpPr>
            <a:stCxn id="86" idx="6"/>
            <a:endCxn id="88" idx="2"/>
          </p:cNvCxnSpPr>
          <p:nvPr/>
        </p:nvCxnSpPr>
        <p:spPr>
          <a:xfrm flipH="1" rot="10800000">
            <a:off x="7003099" y="1083070"/>
            <a:ext cx="976200" cy="666000"/>
          </a:xfrm>
          <a:prstGeom prst="straightConnector1">
            <a:avLst/>
          </a:prstGeom>
          <a:noFill/>
          <a:ln cap="flat" cmpd="sng" w="9525">
            <a:solidFill>
              <a:schemeClr val="dk2"/>
            </a:solidFill>
            <a:prstDash val="lgDash"/>
            <a:round/>
            <a:headEnd len="med" w="med" type="none"/>
            <a:tailEnd len="med" w="med" type="none"/>
          </a:ln>
        </p:spPr>
      </p:cxnSp>
      <p:cxnSp>
        <p:nvCxnSpPr>
          <p:cNvPr id="99" name="Google Shape;99;p16"/>
          <p:cNvCxnSpPr>
            <a:stCxn id="86" idx="6"/>
            <a:endCxn id="89" idx="2"/>
          </p:cNvCxnSpPr>
          <p:nvPr/>
        </p:nvCxnSpPr>
        <p:spPr>
          <a:xfrm flipH="1" rot="10800000">
            <a:off x="7003099" y="1485670"/>
            <a:ext cx="976200" cy="263400"/>
          </a:xfrm>
          <a:prstGeom prst="straightConnector1">
            <a:avLst/>
          </a:prstGeom>
          <a:noFill/>
          <a:ln cap="flat" cmpd="sng" w="9525">
            <a:solidFill>
              <a:schemeClr val="dk2"/>
            </a:solidFill>
            <a:prstDash val="lgDash"/>
            <a:round/>
            <a:headEnd len="med" w="med" type="none"/>
            <a:tailEnd len="med" w="med" type="none"/>
          </a:ln>
        </p:spPr>
      </p:cxnSp>
      <p:cxnSp>
        <p:nvCxnSpPr>
          <p:cNvPr id="100" name="Google Shape;100;p16"/>
          <p:cNvCxnSpPr>
            <a:stCxn id="87" idx="6"/>
            <a:endCxn id="90" idx="2"/>
          </p:cNvCxnSpPr>
          <p:nvPr/>
        </p:nvCxnSpPr>
        <p:spPr>
          <a:xfrm flipH="1" rot="10800000">
            <a:off x="7003099" y="1888330"/>
            <a:ext cx="976200" cy="284400"/>
          </a:xfrm>
          <a:prstGeom prst="straightConnector1">
            <a:avLst/>
          </a:prstGeom>
          <a:noFill/>
          <a:ln cap="flat" cmpd="sng" w="9525">
            <a:solidFill>
              <a:schemeClr val="dk2"/>
            </a:solidFill>
            <a:prstDash val="lgDash"/>
            <a:round/>
            <a:headEnd len="med" w="med" type="none"/>
            <a:tailEnd len="med" w="med" type="none"/>
          </a:ln>
        </p:spPr>
      </p:cxnSp>
      <p:cxnSp>
        <p:nvCxnSpPr>
          <p:cNvPr id="101" name="Google Shape;101;p16"/>
          <p:cNvCxnSpPr>
            <a:stCxn id="86" idx="6"/>
            <a:endCxn id="90" idx="2"/>
          </p:cNvCxnSpPr>
          <p:nvPr/>
        </p:nvCxnSpPr>
        <p:spPr>
          <a:xfrm>
            <a:off x="7003099" y="1749070"/>
            <a:ext cx="976200" cy="139200"/>
          </a:xfrm>
          <a:prstGeom prst="straightConnector1">
            <a:avLst/>
          </a:prstGeom>
          <a:noFill/>
          <a:ln cap="flat" cmpd="sng" w="9525">
            <a:solidFill>
              <a:schemeClr val="dk2"/>
            </a:solidFill>
            <a:prstDash val="lgDash"/>
            <a:round/>
            <a:headEnd len="med" w="med" type="none"/>
            <a:tailEnd len="med" w="med" type="none"/>
          </a:ln>
        </p:spPr>
      </p:cxnSp>
      <p:cxnSp>
        <p:nvCxnSpPr>
          <p:cNvPr id="102" name="Google Shape;102;p16"/>
          <p:cNvCxnSpPr>
            <a:stCxn id="87" idx="6"/>
            <a:endCxn id="89" idx="2"/>
          </p:cNvCxnSpPr>
          <p:nvPr/>
        </p:nvCxnSpPr>
        <p:spPr>
          <a:xfrm flipH="1" rot="10800000">
            <a:off x="7003099" y="1485730"/>
            <a:ext cx="976200" cy="687000"/>
          </a:xfrm>
          <a:prstGeom prst="straightConnector1">
            <a:avLst/>
          </a:prstGeom>
          <a:noFill/>
          <a:ln cap="flat" cmpd="sng" w="9525">
            <a:solidFill>
              <a:schemeClr val="dk2"/>
            </a:solidFill>
            <a:prstDash val="lgDash"/>
            <a:round/>
            <a:headEnd len="med" w="med" type="none"/>
            <a:tailEnd len="med" w="med" type="none"/>
          </a:ln>
        </p:spPr>
      </p:cxnSp>
      <p:cxnSp>
        <p:nvCxnSpPr>
          <p:cNvPr id="103" name="Google Shape;103;p16"/>
          <p:cNvCxnSpPr>
            <a:stCxn id="87" idx="6"/>
            <a:endCxn id="88" idx="2"/>
          </p:cNvCxnSpPr>
          <p:nvPr/>
        </p:nvCxnSpPr>
        <p:spPr>
          <a:xfrm flipH="1" rot="10800000">
            <a:off x="7003099" y="1082830"/>
            <a:ext cx="976200" cy="1089900"/>
          </a:xfrm>
          <a:prstGeom prst="straightConnector1">
            <a:avLst/>
          </a:prstGeom>
          <a:noFill/>
          <a:ln cap="flat" cmpd="sng" w="9525">
            <a:solidFill>
              <a:schemeClr val="dk2"/>
            </a:solidFill>
            <a:prstDash val="lgDash"/>
            <a:round/>
            <a:headEnd len="med" w="med" type="none"/>
            <a:tailEnd len="med" w="med" type="none"/>
          </a:ln>
        </p:spPr>
      </p:cxnSp>
      <p:sp>
        <p:nvSpPr>
          <p:cNvPr id="104" name="Google Shape;104;p16"/>
          <p:cNvSpPr/>
          <p:nvPr/>
        </p:nvSpPr>
        <p:spPr>
          <a:xfrm>
            <a:off x="7425476" y="829375"/>
            <a:ext cx="78900" cy="13125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 name="Google Shape;105;p16"/>
          <p:cNvSpPr txBox="1"/>
          <p:nvPr/>
        </p:nvSpPr>
        <p:spPr>
          <a:xfrm>
            <a:off x="5732500" y="2437600"/>
            <a:ext cx="110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rPr>
              <a:t>x</a:t>
            </a:r>
            <a:r>
              <a:rPr lang="en" sz="1100">
                <a:solidFill>
                  <a:schemeClr val="dk2"/>
                </a:solidFill>
              </a:rPr>
              <a:t> (1 x 784) </a:t>
            </a:r>
            <a:endParaRPr sz="1100">
              <a:solidFill>
                <a:schemeClr val="dk2"/>
              </a:solidFill>
            </a:endParaRPr>
          </a:p>
        </p:txBody>
      </p:sp>
      <p:sp>
        <p:nvSpPr>
          <p:cNvPr id="106" name="Google Shape;106;p16"/>
          <p:cNvSpPr txBox="1"/>
          <p:nvPr/>
        </p:nvSpPr>
        <p:spPr>
          <a:xfrm>
            <a:off x="7212896" y="2228995"/>
            <a:ext cx="125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rPr>
              <a:t>y1</a:t>
            </a:r>
            <a:r>
              <a:rPr lang="en" sz="1100">
                <a:solidFill>
                  <a:schemeClr val="dk2"/>
                </a:solidFill>
              </a:rPr>
              <a:t> (1 x 120) </a:t>
            </a:r>
            <a:endParaRPr sz="1100">
              <a:solidFill>
                <a:schemeClr val="dk2"/>
              </a:solidFill>
            </a:endParaRPr>
          </a:p>
        </p:txBody>
      </p:sp>
      <p:cxnSp>
        <p:nvCxnSpPr>
          <p:cNvPr id="107" name="Google Shape;107;p16"/>
          <p:cNvCxnSpPr>
            <a:stCxn id="91" idx="3"/>
            <a:endCxn id="83" idx="1"/>
          </p:cNvCxnSpPr>
          <p:nvPr/>
        </p:nvCxnSpPr>
        <p:spPr>
          <a:xfrm>
            <a:off x="6137803" y="1498425"/>
            <a:ext cx="565500" cy="0"/>
          </a:xfrm>
          <a:prstGeom prst="straightConnector1">
            <a:avLst/>
          </a:prstGeom>
          <a:noFill/>
          <a:ln cap="flat" cmpd="sng" w="28575">
            <a:solidFill>
              <a:schemeClr val="dk2"/>
            </a:solidFill>
            <a:prstDash val="solid"/>
            <a:round/>
            <a:headEnd len="med" w="med" type="none"/>
            <a:tailEnd len="med" w="med" type="triangle"/>
          </a:ln>
        </p:spPr>
      </p:cxnSp>
      <p:cxnSp>
        <p:nvCxnSpPr>
          <p:cNvPr id="108" name="Google Shape;108;p16"/>
          <p:cNvCxnSpPr>
            <a:stCxn id="89" idx="6"/>
          </p:cNvCxnSpPr>
          <p:nvPr/>
        </p:nvCxnSpPr>
        <p:spPr>
          <a:xfrm flipH="1" rot="10800000">
            <a:off x="8253508" y="1454452"/>
            <a:ext cx="600600" cy="31200"/>
          </a:xfrm>
          <a:prstGeom prst="straightConnector1">
            <a:avLst/>
          </a:prstGeom>
          <a:noFill/>
          <a:ln cap="flat" cmpd="sng" w="28575">
            <a:solidFill>
              <a:schemeClr val="dk2"/>
            </a:solidFill>
            <a:prstDash val="solid"/>
            <a:round/>
            <a:headEnd len="med" w="med" type="none"/>
            <a:tailEnd len="med" w="med" type="triangle"/>
          </a:ln>
        </p:spPr>
      </p:cxnSp>
      <p:sp>
        <p:nvSpPr>
          <p:cNvPr id="109" name="Google Shape;109;p16"/>
          <p:cNvSpPr txBox="1"/>
          <p:nvPr/>
        </p:nvSpPr>
        <p:spPr>
          <a:xfrm>
            <a:off x="6394609" y="234150"/>
            <a:ext cx="150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rPr>
              <a:t>W1</a:t>
            </a:r>
            <a:r>
              <a:rPr lang="en" sz="1100">
                <a:solidFill>
                  <a:schemeClr val="dk2"/>
                </a:solidFill>
              </a:rPr>
              <a:t> (784 x 120) </a:t>
            </a:r>
            <a:endParaRPr sz="1100">
              <a:solidFill>
                <a:schemeClr val="dk2"/>
              </a:solidFill>
            </a:endParaRPr>
          </a:p>
        </p:txBody>
      </p:sp>
      <p:sp>
        <p:nvSpPr>
          <p:cNvPr id="110" name="Google Shape;110;p16"/>
          <p:cNvSpPr txBox="1"/>
          <p:nvPr/>
        </p:nvSpPr>
        <p:spPr>
          <a:xfrm>
            <a:off x="7678486" y="543614"/>
            <a:ext cx="150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rPr>
              <a:t>W2</a:t>
            </a:r>
            <a:r>
              <a:rPr lang="en" sz="1100">
                <a:solidFill>
                  <a:schemeClr val="dk2"/>
                </a:solidFill>
              </a:rPr>
              <a:t> (120 x 84) </a:t>
            </a:r>
            <a:endParaRPr sz="1100">
              <a:solidFill>
                <a:schemeClr val="dk2"/>
              </a:solidFill>
            </a:endParaRPr>
          </a:p>
        </p:txBody>
      </p:sp>
      <p:cxnSp>
        <p:nvCxnSpPr>
          <p:cNvPr id="111" name="Google Shape;111;p16"/>
          <p:cNvCxnSpPr>
            <a:stCxn id="83" idx="3"/>
            <a:endCxn id="104" idx="1"/>
          </p:cNvCxnSpPr>
          <p:nvPr/>
        </p:nvCxnSpPr>
        <p:spPr>
          <a:xfrm flipH="1" rot="10800000">
            <a:off x="7029003" y="1485520"/>
            <a:ext cx="396600" cy="12900"/>
          </a:xfrm>
          <a:prstGeom prst="straightConnector1">
            <a:avLst/>
          </a:prstGeom>
          <a:noFill/>
          <a:ln cap="flat" cmpd="sng" w="28575">
            <a:solidFill>
              <a:schemeClr val="dk2"/>
            </a:solidFill>
            <a:prstDash val="solid"/>
            <a:round/>
            <a:headEnd len="med" w="med" type="none"/>
            <a:tailEnd len="med" w="med" type="triangle"/>
          </a:ln>
        </p:spPr>
      </p:cxnSp>
      <p:cxnSp>
        <p:nvCxnSpPr>
          <p:cNvPr id="112" name="Google Shape;112;p16"/>
          <p:cNvCxnSpPr>
            <a:stCxn id="104" idx="3"/>
            <a:endCxn id="89" idx="2"/>
          </p:cNvCxnSpPr>
          <p:nvPr/>
        </p:nvCxnSpPr>
        <p:spPr>
          <a:xfrm>
            <a:off x="7504376" y="1485625"/>
            <a:ext cx="474900" cy="0"/>
          </a:xfrm>
          <a:prstGeom prst="straightConnector1">
            <a:avLst/>
          </a:prstGeom>
          <a:noFill/>
          <a:ln cap="flat" cmpd="sng" w="28575">
            <a:solidFill>
              <a:schemeClr val="dk2"/>
            </a:solidFill>
            <a:prstDash val="solid"/>
            <a:round/>
            <a:headEnd len="med" w="med" type="none"/>
            <a:tailEnd len="med" w="med" type="triangle"/>
          </a:ln>
        </p:spPr>
      </p:cxnSp>
      <p:sp>
        <p:nvSpPr>
          <p:cNvPr id="113" name="Google Shape;113;p16"/>
          <p:cNvSpPr txBox="1"/>
          <p:nvPr/>
        </p:nvSpPr>
        <p:spPr>
          <a:xfrm>
            <a:off x="6328500" y="2970975"/>
            <a:ext cx="262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dk2"/>
                </a:solidFill>
              </a:rPr>
              <a:t>Neural Network</a:t>
            </a:r>
            <a:endParaRPr u="sng">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Low-Rank Approximation</a:t>
            </a:r>
            <a:endParaRPr/>
          </a:p>
        </p:txBody>
      </p:sp>
      <p:sp>
        <p:nvSpPr>
          <p:cNvPr id="119" name="Google Shape;119;p17"/>
          <p:cNvSpPr txBox="1"/>
          <p:nvPr>
            <p:ph idx="1" type="body"/>
          </p:nvPr>
        </p:nvSpPr>
        <p:spPr>
          <a:xfrm>
            <a:off x="311700" y="1152475"/>
            <a:ext cx="5420700" cy="39909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b="1" lang="en"/>
              <a:t>Goal</a:t>
            </a:r>
            <a:r>
              <a:rPr lang="en"/>
              <a:t>: </a:t>
            </a:r>
            <a:r>
              <a:rPr lang="en" sz="1500"/>
              <a:t>Make Matrix Multiplication Faster</a:t>
            </a:r>
            <a:endParaRPr sz="1500"/>
          </a:p>
          <a:p>
            <a:pPr indent="0" lvl="0" marL="0" rtl="0" algn="l">
              <a:lnSpc>
                <a:spcPct val="100000"/>
              </a:lnSpc>
              <a:spcBef>
                <a:spcPts val="1200"/>
              </a:spcBef>
              <a:spcAft>
                <a:spcPts val="0"/>
              </a:spcAft>
              <a:buNone/>
            </a:pPr>
            <a:r>
              <a:t/>
            </a:r>
            <a:endParaRPr sz="1500"/>
          </a:p>
          <a:p>
            <a:pPr indent="-342900" lvl="0" marL="457200" rtl="0" algn="l">
              <a:lnSpc>
                <a:spcPct val="100000"/>
              </a:lnSpc>
              <a:spcBef>
                <a:spcPts val="1200"/>
              </a:spcBef>
              <a:spcAft>
                <a:spcPts val="0"/>
              </a:spcAft>
              <a:buSzPts val="1800"/>
              <a:buChar char="-"/>
            </a:pPr>
            <a:r>
              <a:rPr b="1" lang="en"/>
              <a:t>Expected Result: </a:t>
            </a:r>
            <a:endParaRPr/>
          </a:p>
          <a:p>
            <a:pPr indent="-317500" lvl="1" marL="914400" rtl="0" algn="l">
              <a:lnSpc>
                <a:spcPct val="115000"/>
              </a:lnSpc>
              <a:spcBef>
                <a:spcPts val="0"/>
              </a:spcBef>
              <a:spcAft>
                <a:spcPts val="0"/>
              </a:spcAft>
              <a:buSzPts val="1400"/>
              <a:buChar char="-"/>
            </a:pPr>
            <a:r>
              <a:rPr lang="en"/>
              <a:t>Inference time should be drastically reduced for networks with many redundant parameters</a:t>
            </a:r>
            <a:endParaRPr/>
          </a:p>
          <a:p>
            <a:pPr indent="0" lvl="0" marL="0" rtl="0" algn="l">
              <a:lnSpc>
                <a:spcPct val="115000"/>
              </a:lnSpc>
              <a:spcBef>
                <a:spcPts val="1200"/>
              </a:spcBef>
              <a:spcAft>
                <a:spcPts val="0"/>
              </a:spcAft>
              <a:buNone/>
            </a:pPr>
            <a:r>
              <a:t/>
            </a:r>
            <a:endParaRPr sz="400"/>
          </a:p>
          <a:p>
            <a:pPr indent="-342900" lvl="0" marL="457200" rtl="0" algn="l">
              <a:lnSpc>
                <a:spcPct val="100000"/>
              </a:lnSpc>
              <a:spcBef>
                <a:spcPts val="1200"/>
              </a:spcBef>
              <a:spcAft>
                <a:spcPts val="0"/>
              </a:spcAft>
              <a:buSzPts val="1800"/>
              <a:buChar char="-"/>
            </a:pPr>
            <a:r>
              <a:rPr b="1" lang="en"/>
              <a:t>Procedure</a:t>
            </a:r>
            <a:r>
              <a:rPr lang="en"/>
              <a:t>:</a:t>
            </a:r>
            <a:endParaRPr/>
          </a:p>
          <a:p>
            <a:pPr indent="-317500" lvl="1" marL="914400" rtl="0" algn="l">
              <a:spcBef>
                <a:spcPts val="0"/>
              </a:spcBef>
              <a:spcAft>
                <a:spcPts val="0"/>
              </a:spcAft>
              <a:buSzPts val="1400"/>
              <a:buChar char="-"/>
            </a:pPr>
            <a:r>
              <a:rPr lang="en"/>
              <a:t>Use SVD to compute a low rank approximation of </a:t>
            </a:r>
            <a:r>
              <a:rPr b="1" lang="en"/>
              <a:t>W1</a:t>
            </a:r>
            <a:r>
              <a:rPr lang="en"/>
              <a:t> </a:t>
            </a:r>
            <a:endParaRPr/>
          </a:p>
          <a:p>
            <a:pPr indent="-317500" lvl="1" marL="914400" rtl="0" algn="l">
              <a:spcBef>
                <a:spcPts val="0"/>
              </a:spcBef>
              <a:spcAft>
                <a:spcPts val="0"/>
              </a:spcAft>
              <a:buSzPts val="1400"/>
              <a:buChar char="-"/>
            </a:pPr>
            <a:r>
              <a:rPr b="1" lang="en"/>
              <a:t>W1 = U * V</a:t>
            </a:r>
            <a:r>
              <a:rPr lang="en"/>
              <a:t> where </a:t>
            </a:r>
            <a:r>
              <a:rPr b="1" lang="en"/>
              <a:t>U </a:t>
            </a:r>
            <a:r>
              <a:rPr lang="en"/>
              <a:t>(784 x k) &amp; </a:t>
            </a:r>
            <a:r>
              <a:rPr b="1" lang="en"/>
              <a:t>V </a:t>
            </a:r>
            <a:r>
              <a:rPr lang="en"/>
              <a:t>(k x 120), </a:t>
            </a:r>
            <a:r>
              <a:rPr i="1" lang="en"/>
              <a:t>k &lt;&lt; 120</a:t>
            </a:r>
            <a:endParaRPr i="1"/>
          </a:p>
          <a:p>
            <a:pPr indent="-317500" lvl="1" marL="914400" rtl="0" algn="l">
              <a:spcBef>
                <a:spcPts val="0"/>
              </a:spcBef>
              <a:spcAft>
                <a:spcPts val="0"/>
              </a:spcAft>
              <a:buSzPts val="1400"/>
              <a:buChar char="-"/>
            </a:pPr>
            <a:r>
              <a:rPr b="1" lang="en"/>
              <a:t>y1 = x * W1      ===&gt;  y1 = x * U * V</a:t>
            </a:r>
            <a:endParaRPr b="1"/>
          </a:p>
          <a:p>
            <a:pPr indent="-317500" lvl="1" marL="914400" rtl="0" algn="l">
              <a:spcBef>
                <a:spcPts val="0"/>
              </a:spcBef>
              <a:spcAft>
                <a:spcPts val="0"/>
              </a:spcAft>
              <a:buSzPts val="1400"/>
              <a:buChar char="-"/>
            </a:pPr>
            <a:r>
              <a:rPr lang="en"/>
              <a:t>Computation time: 784 * 120   ===&gt;  884 * k </a:t>
            </a:r>
            <a:r>
              <a:rPr b="1" lang="en"/>
              <a:t>  </a:t>
            </a:r>
            <a:endParaRPr/>
          </a:p>
        </p:txBody>
      </p:sp>
      <p:sp>
        <p:nvSpPr>
          <p:cNvPr id="120" name="Google Shape;120;p17"/>
          <p:cNvSpPr/>
          <p:nvPr/>
        </p:nvSpPr>
        <p:spPr>
          <a:xfrm>
            <a:off x="5597700" y="148975"/>
            <a:ext cx="3355800" cy="281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17"/>
          <p:cNvSpPr txBox="1"/>
          <p:nvPr/>
        </p:nvSpPr>
        <p:spPr>
          <a:xfrm>
            <a:off x="6466200" y="3306000"/>
            <a:ext cx="2458800" cy="12060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i="1" lang="en">
                <a:solidFill>
                  <a:schemeClr val="dk2"/>
                </a:solidFill>
              </a:rPr>
              <a:t>Input: </a:t>
            </a:r>
            <a:r>
              <a:rPr b="1" i="1" lang="en">
                <a:solidFill>
                  <a:schemeClr val="dk2"/>
                </a:solidFill>
              </a:rPr>
              <a:t>x </a:t>
            </a:r>
            <a:endParaRPr i="1">
              <a:solidFill>
                <a:schemeClr val="dk2"/>
              </a:solidFill>
            </a:endParaRPr>
          </a:p>
          <a:p>
            <a:pPr indent="0" lvl="0" marL="0" rtl="0" algn="l">
              <a:lnSpc>
                <a:spcPct val="50000"/>
              </a:lnSpc>
              <a:spcBef>
                <a:spcPts val="1200"/>
              </a:spcBef>
              <a:spcAft>
                <a:spcPts val="0"/>
              </a:spcAft>
              <a:buNone/>
            </a:pPr>
            <a:r>
              <a:rPr i="1" lang="en">
                <a:solidFill>
                  <a:schemeClr val="dk2"/>
                </a:solidFill>
              </a:rPr>
              <a:t>Layer 1 output: </a:t>
            </a:r>
            <a:r>
              <a:rPr b="1" i="1" lang="en">
                <a:solidFill>
                  <a:schemeClr val="dk2"/>
                </a:solidFill>
              </a:rPr>
              <a:t>y1 </a:t>
            </a:r>
            <a:endParaRPr i="1">
              <a:solidFill>
                <a:schemeClr val="dk2"/>
              </a:solidFill>
            </a:endParaRPr>
          </a:p>
          <a:p>
            <a:pPr indent="0" lvl="0" marL="0" rtl="0" algn="l">
              <a:lnSpc>
                <a:spcPct val="50000"/>
              </a:lnSpc>
              <a:spcBef>
                <a:spcPts val="1200"/>
              </a:spcBef>
              <a:spcAft>
                <a:spcPts val="0"/>
              </a:spcAft>
              <a:buNone/>
            </a:pPr>
            <a:r>
              <a:rPr i="1" lang="en">
                <a:solidFill>
                  <a:schemeClr val="dk2"/>
                </a:solidFill>
              </a:rPr>
              <a:t>Layer 1 Weight: </a:t>
            </a:r>
            <a:r>
              <a:rPr b="1" i="1" lang="en">
                <a:solidFill>
                  <a:schemeClr val="dk2"/>
                </a:solidFill>
              </a:rPr>
              <a:t>W1</a:t>
            </a:r>
            <a:r>
              <a:rPr i="1" lang="en">
                <a:solidFill>
                  <a:schemeClr val="dk2"/>
                </a:solidFill>
              </a:rPr>
              <a:t> </a:t>
            </a:r>
            <a:endParaRPr i="1">
              <a:solidFill>
                <a:schemeClr val="dk2"/>
              </a:solidFill>
            </a:endParaRPr>
          </a:p>
          <a:p>
            <a:pPr indent="0" lvl="0" marL="0" rtl="0" algn="l">
              <a:lnSpc>
                <a:spcPct val="50000"/>
              </a:lnSpc>
              <a:spcBef>
                <a:spcPts val="1200"/>
              </a:spcBef>
              <a:spcAft>
                <a:spcPts val="0"/>
              </a:spcAft>
              <a:buNone/>
            </a:pPr>
            <a:r>
              <a:rPr i="1" lang="en">
                <a:solidFill>
                  <a:schemeClr val="dk2"/>
                </a:solidFill>
              </a:rPr>
              <a:t>Layer 2 Weight: </a:t>
            </a:r>
            <a:r>
              <a:rPr b="1" i="1" lang="en">
                <a:solidFill>
                  <a:schemeClr val="dk2"/>
                </a:solidFill>
              </a:rPr>
              <a:t>W2</a:t>
            </a:r>
            <a:r>
              <a:rPr i="1" lang="en">
                <a:solidFill>
                  <a:schemeClr val="dk2"/>
                </a:solidFill>
              </a:rPr>
              <a:t> </a:t>
            </a:r>
            <a:endParaRPr i="1">
              <a:solidFill>
                <a:schemeClr val="dk2"/>
              </a:solidFill>
            </a:endParaRPr>
          </a:p>
          <a:p>
            <a:pPr indent="0" lvl="0" marL="0" rtl="0" algn="l">
              <a:lnSpc>
                <a:spcPct val="50000"/>
              </a:lnSpc>
              <a:spcBef>
                <a:spcPts val="1200"/>
              </a:spcBef>
              <a:spcAft>
                <a:spcPts val="1200"/>
              </a:spcAft>
              <a:buNone/>
            </a:pPr>
            <a:r>
              <a:rPr b="1" i="1" lang="en">
                <a:solidFill>
                  <a:schemeClr val="dk2"/>
                </a:solidFill>
              </a:rPr>
              <a:t>y1 = x * W1</a:t>
            </a:r>
            <a:endParaRPr i="1">
              <a:solidFill>
                <a:schemeClr val="dk2"/>
              </a:solidFill>
            </a:endParaRPr>
          </a:p>
        </p:txBody>
      </p:sp>
      <p:sp>
        <p:nvSpPr>
          <p:cNvPr id="122" name="Google Shape;122;p17"/>
          <p:cNvSpPr/>
          <p:nvPr/>
        </p:nvSpPr>
        <p:spPr>
          <a:xfrm>
            <a:off x="7953582" y="951170"/>
            <a:ext cx="325800" cy="1089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17"/>
          <p:cNvSpPr/>
          <p:nvPr/>
        </p:nvSpPr>
        <p:spPr>
          <a:xfrm>
            <a:off x="6703203" y="630220"/>
            <a:ext cx="325800" cy="1736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p17"/>
          <p:cNvSpPr/>
          <p:nvPr/>
        </p:nvSpPr>
        <p:spPr>
          <a:xfrm>
            <a:off x="6728899" y="687810"/>
            <a:ext cx="274200" cy="26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17"/>
          <p:cNvSpPr/>
          <p:nvPr/>
        </p:nvSpPr>
        <p:spPr>
          <a:xfrm>
            <a:off x="6728899" y="1152590"/>
            <a:ext cx="274200" cy="26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17"/>
          <p:cNvSpPr/>
          <p:nvPr/>
        </p:nvSpPr>
        <p:spPr>
          <a:xfrm>
            <a:off x="6728899" y="1617370"/>
            <a:ext cx="274200" cy="26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17"/>
          <p:cNvSpPr/>
          <p:nvPr/>
        </p:nvSpPr>
        <p:spPr>
          <a:xfrm>
            <a:off x="6728899" y="2041030"/>
            <a:ext cx="274200" cy="26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17"/>
          <p:cNvSpPr/>
          <p:nvPr/>
        </p:nvSpPr>
        <p:spPr>
          <a:xfrm>
            <a:off x="7979308" y="951228"/>
            <a:ext cx="274200" cy="26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 name="Google Shape;129;p17"/>
          <p:cNvSpPr/>
          <p:nvPr/>
        </p:nvSpPr>
        <p:spPr>
          <a:xfrm>
            <a:off x="7979308" y="1353952"/>
            <a:ext cx="274200" cy="26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 name="Google Shape;130;p17"/>
          <p:cNvSpPr/>
          <p:nvPr/>
        </p:nvSpPr>
        <p:spPr>
          <a:xfrm>
            <a:off x="7979308" y="1756676"/>
            <a:ext cx="274200" cy="26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1" name="Google Shape;131;p17"/>
          <p:cNvSpPr/>
          <p:nvPr/>
        </p:nvSpPr>
        <p:spPr>
          <a:xfrm>
            <a:off x="6058903" y="482175"/>
            <a:ext cx="78900" cy="20325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32" name="Google Shape;132;p17"/>
          <p:cNvCxnSpPr>
            <a:endCxn id="128" idx="2"/>
          </p:cNvCxnSpPr>
          <p:nvPr/>
        </p:nvCxnSpPr>
        <p:spPr>
          <a:xfrm>
            <a:off x="7011508" y="835728"/>
            <a:ext cx="967800" cy="247200"/>
          </a:xfrm>
          <a:prstGeom prst="straightConnector1">
            <a:avLst/>
          </a:prstGeom>
          <a:noFill/>
          <a:ln cap="flat" cmpd="sng" w="9525">
            <a:solidFill>
              <a:schemeClr val="dk2"/>
            </a:solidFill>
            <a:prstDash val="lgDash"/>
            <a:round/>
            <a:headEnd len="med" w="med" type="none"/>
            <a:tailEnd len="med" w="med" type="none"/>
          </a:ln>
        </p:spPr>
      </p:cxnSp>
      <p:cxnSp>
        <p:nvCxnSpPr>
          <p:cNvPr id="133" name="Google Shape;133;p17"/>
          <p:cNvCxnSpPr>
            <a:stCxn id="124" idx="6"/>
            <a:endCxn id="129" idx="2"/>
          </p:cNvCxnSpPr>
          <p:nvPr/>
        </p:nvCxnSpPr>
        <p:spPr>
          <a:xfrm>
            <a:off x="7003099" y="819510"/>
            <a:ext cx="976200" cy="666000"/>
          </a:xfrm>
          <a:prstGeom prst="straightConnector1">
            <a:avLst/>
          </a:prstGeom>
          <a:noFill/>
          <a:ln cap="flat" cmpd="sng" w="9525">
            <a:solidFill>
              <a:schemeClr val="dk2"/>
            </a:solidFill>
            <a:prstDash val="lgDash"/>
            <a:round/>
            <a:headEnd len="med" w="med" type="none"/>
            <a:tailEnd len="med" w="med" type="none"/>
          </a:ln>
        </p:spPr>
      </p:cxnSp>
      <p:cxnSp>
        <p:nvCxnSpPr>
          <p:cNvPr id="134" name="Google Shape;134;p17"/>
          <p:cNvCxnSpPr>
            <a:stCxn id="124" idx="6"/>
            <a:endCxn id="130" idx="2"/>
          </p:cNvCxnSpPr>
          <p:nvPr/>
        </p:nvCxnSpPr>
        <p:spPr>
          <a:xfrm>
            <a:off x="7003099" y="819510"/>
            <a:ext cx="976200" cy="1068900"/>
          </a:xfrm>
          <a:prstGeom prst="straightConnector1">
            <a:avLst/>
          </a:prstGeom>
          <a:noFill/>
          <a:ln cap="flat" cmpd="sng" w="9525">
            <a:solidFill>
              <a:schemeClr val="dk2"/>
            </a:solidFill>
            <a:prstDash val="lgDash"/>
            <a:round/>
            <a:headEnd len="med" w="med" type="none"/>
            <a:tailEnd len="med" w="med" type="none"/>
          </a:ln>
        </p:spPr>
      </p:cxnSp>
      <p:cxnSp>
        <p:nvCxnSpPr>
          <p:cNvPr id="135" name="Google Shape;135;p17"/>
          <p:cNvCxnSpPr>
            <a:stCxn id="125" idx="6"/>
            <a:endCxn id="128" idx="2"/>
          </p:cNvCxnSpPr>
          <p:nvPr/>
        </p:nvCxnSpPr>
        <p:spPr>
          <a:xfrm flipH="1" rot="10800000">
            <a:off x="7003099" y="1082990"/>
            <a:ext cx="976200" cy="201300"/>
          </a:xfrm>
          <a:prstGeom prst="straightConnector1">
            <a:avLst/>
          </a:prstGeom>
          <a:noFill/>
          <a:ln cap="flat" cmpd="sng" w="9525">
            <a:solidFill>
              <a:schemeClr val="dk2"/>
            </a:solidFill>
            <a:prstDash val="lgDash"/>
            <a:round/>
            <a:headEnd len="med" w="med" type="none"/>
            <a:tailEnd len="med" w="med" type="none"/>
          </a:ln>
        </p:spPr>
      </p:cxnSp>
      <p:cxnSp>
        <p:nvCxnSpPr>
          <p:cNvPr id="136" name="Google Shape;136;p17"/>
          <p:cNvCxnSpPr>
            <a:stCxn id="125" idx="6"/>
            <a:endCxn id="129" idx="2"/>
          </p:cNvCxnSpPr>
          <p:nvPr/>
        </p:nvCxnSpPr>
        <p:spPr>
          <a:xfrm>
            <a:off x="7003099" y="1284290"/>
            <a:ext cx="976200" cy="201300"/>
          </a:xfrm>
          <a:prstGeom prst="straightConnector1">
            <a:avLst/>
          </a:prstGeom>
          <a:noFill/>
          <a:ln cap="flat" cmpd="sng" w="9525">
            <a:solidFill>
              <a:schemeClr val="dk2"/>
            </a:solidFill>
            <a:prstDash val="lgDash"/>
            <a:round/>
            <a:headEnd len="med" w="med" type="none"/>
            <a:tailEnd len="med" w="med" type="none"/>
          </a:ln>
        </p:spPr>
      </p:cxnSp>
      <p:cxnSp>
        <p:nvCxnSpPr>
          <p:cNvPr id="137" name="Google Shape;137;p17"/>
          <p:cNvCxnSpPr>
            <a:stCxn id="125" idx="6"/>
            <a:endCxn id="130" idx="2"/>
          </p:cNvCxnSpPr>
          <p:nvPr/>
        </p:nvCxnSpPr>
        <p:spPr>
          <a:xfrm>
            <a:off x="7003099" y="1284290"/>
            <a:ext cx="976200" cy="604200"/>
          </a:xfrm>
          <a:prstGeom prst="straightConnector1">
            <a:avLst/>
          </a:prstGeom>
          <a:noFill/>
          <a:ln cap="flat" cmpd="sng" w="9525">
            <a:solidFill>
              <a:schemeClr val="dk2"/>
            </a:solidFill>
            <a:prstDash val="lgDash"/>
            <a:round/>
            <a:headEnd len="med" w="med" type="none"/>
            <a:tailEnd len="med" w="med" type="none"/>
          </a:ln>
        </p:spPr>
      </p:cxnSp>
      <p:cxnSp>
        <p:nvCxnSpPr>
          <p:cNvPr id="138" name="Google Shape;138;p17"/>
          <p:cNvCxnSpPr>
            <a:stCxn id="126" idx="6"/>
            <a:endCxn id="128" idx="2"/>
          </p:cNvCxnSpPr>
          <p:nvPr/>
        </p:nvCxnSpPr>
        <p:spPr>
          <a:xfrm flipH="1" rot="10800000">
            <a:off x="7003099" y="1083070"/>
            <a:ext cx="976200" cy="666000"/>
          </a:xfrm>
          <a:prstGeom prst="straightConnector1">
            <a:avLst/>
          </a:prstGeom>
          <a:noFill/>
          <a:ln cap="flat" cmpd="sng" w="9525">
            <a:solidFill>
              <a:schemeClr val="dk2"/>
            </a:solidFill>
            <a:prstDash val="lgDash"/>
            <a:round/>
            <a:headEnd len="med" w="med" type="none"/>
            <a:tailEnd len="med" w="med" type="none"/>
          </a:ln>
        </p:spPr>
      </p:cxnSp>
      <p:cxnSp>
        <p:nvCxnSpPr>
          <p:cNvPr id="139" name="Google Shape;139;p17"/>
          <p:cNvCxnSpPr>
            <a:stCxn id="126" idx="6"/>
            <a:endCxn id="129" idx="2"/>
          </p:cNvCxnSpPr>
          <p:nvPr/>
        </p:nvCxnSpPr>
        <p:spPr>
          <a:xfrm flipH="1" rot="10800000">
            <a:off x="7003099" y="1485670"/>
            <a:ext cx="976200" cy="263400"/>
          </a:xfrm>
          <a:prstGeom prst="straightConnector1">
            <a:avLst/>
          </a:prstGeom>
          <a:noFill/>
          <a:ln cap="flat" cmpd="sng" w="9525">
            <a:solidFill>
              <a:schemeClr val="dk2"/>
            </a:solidFill>
            <a:prstDash val="lgDash"/>
            <a:round/>
            <a:headEnd len="med" w="med" type="none"/>
            <a:tailEnd len="med" w="med" type="none"/>
          </a:ln>
        </p:spPr>
      </p:cxnSp>
      <p:cxnSp>
        <p:nvCxnSpPr>
          <p:cNvPr id="140" name="Google Shape;140;p17"/>
          <p:cNvCxnSpPr>
            <a:stCxn id="127" idx="6"/>
            <a:endCxn id="130" idx="2"/>
          </p:cNvCxnSpPr>
          <p:nvPr/>
        </p:nvCxnSpPr>
        <p:spPr>
          <a:xfrm flipH="1" rot="10800000">
            <a:off x="7003099" y="1888330"/>
            <a:ext cx="976200" cy="284400"/>
          </a:xfrm>
          <a:prstGeom prst="straightConnector1">
            <a:avLst/>
          </a:prstGeom>
          <a:noFill/>
          <a:ln cap="flat" cmpd="sng" w="9525">
            <a:solidFill>
              <a:schemeClr val="dk2"/>
            </a:solidFill>
            <a:prstDash val="lgDash"/>
            <a:round/>
            <a:headEnd len="med" w="med" type="none"/>
            <a:tailEnd len="med" w="med" type="none"/>
          </a:ln>
        </p:spPr>
      </p:cxnSp>
      <p:cxnSp>
        <p:nvCxnSpPr>
          <p:cNvPr id="141" name="Google Shape;141;p17"/>
          <p:cNvCxnSpPr>
            <a:stCxn id="126" idx="6"/>
            <a:endCxn id="130" idx="2"/>
          </p:cNvCxnSpPr>
          <p:nvPr/>
        </p:nvCxnSpPr>
        <p:spPr>
          <a:xfrm>
            <a:off x="7003099" y="1749070"/>
            <a:ext cx="976200" cy="139200"/>
          </a:xfrm>
          <a:prstGeom prst="straightConnector1">
            <a:avLst/>
          </a:prstGeom>
          <a:noFill/>
          <a:ln cap="flat" cmpd="sng" w="9525">
            <a:solidFill>
              <a:schemeClr val="dk2"/>
            </a:solidFill>
            <a:prstDash val="lgDash"/>
            <a:round/>
            <a:headEnd len="med" w="med" type="none"/>
            <a:tailEnd len="med" w="med" type="none"/>
          </a:ln>
        </p:spPr>
      </p:cxnSp>
      <p:cxnSp>
        <p:nvCxnSpPr>
          <p:cNvPr id="142" name="Google Shape;142;p17"/>
          <p:cNvCxnSpPr>
            <a:stCxn id="127" idx="6"/>
            <a:endCxn id="129" idx="2"/>
          </p:cNvCxnSpPr>
          <p:nvPr/>
        </p:nvCxnSpPr>
        <p:spPr>
          <a:xfrm flipH="1" rot="10800000">
            <a:off x="7003099" y="1485730"/>
            <a:ext cx="976200" cy="687000"/>
          </a:xfrm>
          <a:prstGeom prst="straightConnector1">
            <a:avLst/>
          </a:prstGeom>
          <a:noFill/>
          <a:ln cap="flat" cmpd="sng" w="9525">
            <a:solidFill>
              <a:schemeClr val="dk2"/>
            </a:solidFill>
            <a:prstDash val="lgDash"/>
            <a:round/>
            <a:headEnd len="med" w="med" type="none"/>
            <a:tailEnd len="med" w="med" type="none"/>
          </a:ln>
        </p:spPr>
      </p:cxnSp>
      <p:cxnSp>
        <p:nvCxnSpPr>
          <p:cNvPr id="143" name="Google Shape;143;p17"/>
          <p:cNvCxnSpPr>
            <a:stCxn id="127" idx="6"/>
            <a:endCxn id="128" idx="2"/>
          </p:cNvCxnSpPr>
          <p:nvPr/>
        </p:nvCxnSpPr>
        <p:spPr>
          <a:xfrm flipH="1" rot="10800000">
            <a:off x="7003099" y="1082830"/>
            <a:ext cx="976200" cy="1089900"/>
          </a:xfrm>
          <a:prstGeom prst="straightConnector1">
            <a:avLst/>
          </a:prstGeom>
          <a:noFill/>
          <a:ln cap="flat" cmpd="sng" w="9525">
            <a:solidFill>
              <a:schemeClr val="dk2"/>
            </a:solidFill>
            <a:prstDash val="lgDash"/>
            <a:round/>
            <a:headEnd len="med" w="med" type="none"/>
            <a:tailEnd len="med" w="med" type="none"/>
          </a:ln>
        </p:spPr>
      </p:cxnSp>
      <p:sp>
        <p:nvSpPr>
          <p:cNvPr id="144" name="Google Shape;144;p17"/>
          <p:cNvSpPr/>
          <p:nvPr/>
        </p:nvSpPr>
        <p:spPr>
          <a:xfrm>
            <a:off x="7425476" y="829375"/>
            <a:ext cx="78900" cy="13125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 name="Google Shape;145;p17"/>
          <p:cNvSpPr txBox="1"/>
          <p:nvPr/>
        </p:nvSpPr>
        <p:spPr>
          <a:xfrm>
            <a:off x="5732500" y="2437600"/>
            <a:ext cx="110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rPr>
              <a:t>x</a:t>
            </a:r>
            <a:r>
              <a:rPr lang="en" sz="1100">
                <a:solidFill>
                  <a:schemeClr val="dk2"/>
                </a:solidFill>
              </a:rPr>
              <a:t> (1 x 784) </a:t>
            </a:r>
            <a:endParaRPr sz="1100">
              <a:solidFill>
                <a:schemeClr val="dk2"/>
              </a:solidFill>
            </a:endParaRPr>
          </a:p>
        </p:txBody>
      </p:sp>
      <p:sp>
        <p:nvSpPr>
          <p:cNvPr id="146" name="Google Shape;146;p17"/>
          <p:cNvSpPr txBox="1"/>
          <p:nvPr/>
        </p:nvSpPr>
        <p:spPr>
          <a:xfrm>
            <a:off x="7212896" y="2228995"/>
            <a:ext cx="125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rPr>
              <a:t>y1</a:t>
            </a:r>
            <a:r>
              <a:rPr lang="en" sz="1100">
                <a:solidFill>
                  <a:schemeClr val="dk2"/>
                </a:solidFill>
              </a:rPr>
              <a:t> (1 x 120) </a:t>
            </a:r>
            <a:endParaRPr sz="1100">
              <a:solidFill>
                <a:schemeClr val="dk2"/>
              </a:solidFill>
            </a:endParaRPr>
          </a:p>
        </p:txBody>
      </p:sp>
      <p:cxnSp>
        <p:nvCxnSpPr>
          <p:cNvPr id="147" name="Google Shape;147;p17"/>
          <p:cNvCxnSpPr>
            <a:stCxn id="131" idx="3"/>
            <a:endCxn id="123" idx="1"/>
          </p:cNvCxnSpPr>
          <p:nvPr/>
        </p:nvCxnSpPr>
        <p:spPr>
          <a:xfrm>
            <a:off x="6137803" y="1498425"/>
            <a:ext cx="565500" cy="0"/>
          </a:xfrm>
          <a:prstGeom prst="straightConnector1">
            <a:avLst/>
          </a:prstGeom>
          <a:noFill/>
          <a:ln cap="flat" cmpd="sng" w="28575">
            <a:solidFill>
              <a:schemeClr val="dk2"/>
            </a:solidFill>
            <a:prstDash val="solid"/>
            <a:round/>
            <a:headEnd len="med" w="med" type="none"/>
            <a:tailEnd len="med" w="med" type="triangle"/>
          </a:ln>
        </p:spPr>
      </p:cxnSp>
      <p:cxnSp>
        <p:nvCxnSpPr>
          <p:cNvPr id="148" name="Google Shape;148;p17"/>
          <p:cNvCxnSpPr>
            <a:stCxn id="129" idx="6"/>
          </p:cNvCxnSpPr>
          <p:nvPr/>
        </p:nvCxnSpPr>
        <p:spPr>
          <a:xfrm flipH="1" rot="10800000">
            <a:off x="8253508" y="1454452"/>
            <a:ext cx="600600" cy="31200"/>
          </a:xfrm>
          <a:prstGeom prst="straightConnector1">
            <a:avLst/>
          </a:prstGeom>
          <a:noFill/>
          <a:ln cap="flat" cmpd="sng" w="28575">
            <a:solidFill>
              <a:schemeClr val="dk2"/>
            </a:solidFill>
            <a:prstDash val="solid"/>
            <a:round/>
            <a:headEnd len="med" w="med" type="none"/>
            <a:tailEnd len="med" w="med" type="triangle"/>
          </a:ln>
        </p:spPr>
      </p:cxnSp>
      <p:sp>
        <p:nvSpPr>
          <p:cNvPr id="149" name="Google Shape;149;p17"/>
          <p:cNvSpPr txBox="1"/>
          <p:nvPr/>
        </p:nvSpPr>
        <p:spPr>
          <a:xfrm>
            <a:off x="6394609" y="234150"/>
            <a:ext cx="150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rPr>
              <a:t>W1</a:t>
            </a:r>
            <a:r>
              <a:rPr lang="en" sz="1100">
                <a:solidFill>
                  <a:schemeClr val="dk2"/>
                </a:solidFill>
              </a:rPr>
              <a:t> (784 x 120) </a:t>
            </a:r>
            <a:endParaRPr sz="1100">
              <a:solidFill>
                <a:schemeClr val="dk2"/>
              </a:solidFill>
            </a:endParaRPr>
          </a:p>
        </p:txBody>
      </p:sp>
      <p:sp>
        <p:nvSpPr>
          <p:cNvPr id="150" name="Google Shape;150;p17"/>
          <p:cNvSpPr txBox="1"/>
          <p:nvPr/>
        </p:nvSpPr>
        <p:spPr>
          <a:xfrm>
            <a:off x="7678486" y="543614"/>
            <a:ext cx="150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rPr>
              <a:t>W2</a:t>
            </a:r>
            <a:r>
              <a:rPr lang="en" sz="1100">
                <a:solidFill>
                  <a:schemeClr val="dk2"/>
                </a:solidFill>
              </a:rPr>
              <a:t> (120 x 84) </a:t>
            </a:r>
            <a:endParaRPr sz="1100">
              <a:solidFill>
                <a:schemeClr val="dk2"/>
              </a:solidFill>
            </a:endParaRPr>
          </a:p>
        </p:txBody>
      </p:sp>
      <p:cxnSp>
        <p:nvCxnSpPr>
          <p:cNvPr id="151" name="Google Shape;151;p17"/>
          <p:cNvCxnSpPr>
            <a:stCxn id="123" idx="3"/>
            <a:endCxn id="144" idx="1"/>
          </p:cNvCxnSpPr>
          <p:nvPr/>
        </p:nvCxnSpPr>
        <p:spPr>
          <a:xfrm flipH="1" rot="10800000">
            <a:off x="7029003" y="1485520"/>
            <a:ext cx="396600" cy="12900"/>
          </a:xfrm>
          <a:prstGeom prst="straightConnector1">
            <a:avLst/>
          </a:prstGeom>
          <a:noFill/>
          <a:ln cap="flat" cmpd="sng" w="28575">
            <a:solidFill>
              <a:schemeClr val="dk2"/>
            </a:solidFill>
            <a:prstDash val="solid"/>
            <a:round/>
            <a:headEnd len="med" w="med" type="none"/>
            <a:tailEnd len="med" w="med" type="triangle"/>
          </a:ln>
        </p:spPr>
      </p:cxnSp>
      <p:cxnSp>
        <p:nvCxnSpPr>
          <p:cNvPr id="152" name="Google Shape;152;p17"/>
          <p:cNvCxnSpPr>
            <a:stCxn id="144" idx="3"/>
            <a:endCxn id="129" idx="2"/>
          </p:cNvCxnSpPr>
          <p:nvPr/>
        </p:nvCxnSpPr>
        <p:spPr>
          <a:xfrm>
            <a:off x="7504376" y="1485625"/>
            <a:ext cx="474900" cy="0"/>
          </a:xfrm>
          <a:prstGeom prst="straightConnector1">
            <a:avLst/>
          </a:prstGeom>
          <a:noFill/>
          <a:ln cap="flat" cmpd="sng" w="28575">
            <a:solidFill>
              <a:schemeClr val="dk2"/>
            </a:solidFill>
            <a:prstDash val="solid"/>
            <a:round/>
            <a:headEnd len="med" w="med" type="none"/>
            <a:tailEnd len="med" w="med" type="triangle"/>
          </a:ln>
        </p:spPr>
      </p:cxnSp>
      <p:sp>
        <p:nvSpPr>
          <p:cNvPr id="153" name="Google Shape;153;p17"/>
          <p:cNvSpPr txBox="1"/>
          <p:nvPr/>
        </p:nvSpPr>
        <p:spPr>
          <a:xfrm>
            <a:off x="6328500" y="2970975"/>
            <a:ext cx="262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dk2"/>
                </a:solidFill>
              </a:rPr>
              <a:t>Neural Network</a:t>
            </a:r>
            <a:endParaRPr u="sng">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Randomized Linear Algebra</a:t>
            </a:r>
            <a:endParaRPr/>
          </a:p>
        </p:txBody>
      </p:sp>
      <p:sp>
        <p:nvSpPr>
          <p:cNvPr id="159" name="Google Shape;159;p18"/>
          <p:cNvSpPr txBox="1"/>
          <p:nvPr>
            <p:ph idx="1" type="body"/>
          </p:nvPr>
        </p:nvSpPr>
        <p:spPr>
          <a:xfrm>
            <a:off x="311700" y="1152475"/>
            <a:ext cx="5392200" cy="39909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b="1" lang="en"/>
              <a:t>Goal</a:t>
            </a:r>
            <a:r>
              <a:rPr lang="en"/>
              <a:t>: </a:t>
            </a:r>
            <a:r>
              <a:rPr lang="en" sz="1500"/>
              <a:t>Make Matrix Multiplication Faster</a:t>
            </a:r>
            <a:endParaRPr sz="1500"/>
          </a:p>
          <a:p>
            <a:pPr indent="0" lvl="0" marL="0" rtl="0" algn="l">
              <a:lnSpc>
                <a:spcPct val="100000"/>
              </a:lnSpc>
              <a:spcBef>
                <a:spcPts val="1200"/>
              </a:spcBef>
              <a:spcAft>
                <a:spcPts val="0"/>
              </a:spcAft>
              <a:buNone/>
            </a:pPr>
            <a:r>
              <a:t/>
            </a:r>
            <a:endParaRPr sz="1500"/>
          </a:p>
          <a:p>
            <a:pPr indent="-342900" lvl="0" marL="457200" rtl="0" algn="l">
              <a:lnSpc>
                <a:spcPct val="100000"/>
              </a:lnSpc>
              <a:spcBef>
                <a:spcPts val="1200"/>
              </a:spcBef>
              <a:spcAft>
                <a:spcPts val="0"/>
              </a:spcAft>
              <a:buSzPts val="1800"/>
              <a:buChar char="-"/>
            </a:pPr>
            <a:r>
              <a:rPr b="1" lang="en"/>
              <a:t>Expected Result: </a:t>
            </a:r>
            <a:endParaRPr/>
          </a:p>
          <a:p>
            <a:pPr indent="-317500" lvl="1" marL="914400" rtl="0" algn="l">
              <a:lnSpc>
                <a:spcPct val="115000"/>
              </a:lnSpc>
              <a:spcBef>
                <a:spcPts val="0"/>
              </a:spcBef>
              <a:spcAft>
                <a:spcPts val="0"/>
              </a:spcAft>
              <a:buSzPts val="1400"/>
              <a:buChar char="-"/>
            </a:pPr>
            <a:r>
              <a:rPr lang="en"/>
              <a:t>Inference time should be drastically reduced for networks with many equivalent parameters</a:t>
            </a:r>
            <a:endParaRPr/>
          </a:p>
          <a:p>
            <a:pPr indent="0" lvl="0" marL="0" rtl="0" algn="l">
              <a:lnSpc>
                <a:spcPct val="115000"/>
              </a:lnSpc>
              <a:spcBef>
                <a:spcPts val="1200"/>
              </a:spcBef>
              <a:spcAft>
                <a:spcPts val="0"/>
              </a:spcAft>
              <a:buNone/>
            </a:pPr>
            <a:r>
              <a:t/>
            </a:r>
            <a:endParaRPr sz="400"/>
          </a:p>
          <a:p>
            <a:pPr indent="-342900" lvl="0" marL="457200" rtl="0" algn="l">
              <a:lnSpc>
                <a:spcPct val="100000"/>
              </a:lnSpc>
              <a:spcBef>
                <a:spcPts val="1200"/>
              </a:spcBef>
              <a:spcAft>
                <a:spcPts val="0"/>
              </a:spcAft>
              <a:buSzPts val="1800"/>
              <a:buChar char="-"/>
            </a:pPr>
            <a:r>
              <a:rPr b="1" lang="en"/>
              <a:t>Procedure</a:t>
            </a:r>
            <a:r>
              <a:rPr lang="en"/>
              <a:t>:</a:t>
            </a:r>
            <a:endParaRPr/>
          </a:p>
          <a:p>
            <a:pPr indent="-317500" lvl="1" marL="914400" rtl="0" algn="l">
              <a:spcBef>
                <a:spcPts val="0"/>
              </a:spcBef>
              <a:spcAft>
                <a:spcPts val="0"/>
              </a:spcAft>
              <a:buSzPts val="1400"/>
              <a:buChar char="-"/>
            </a:pPr>
            <a:r>
              <a:rPr lang="en"/>
              <a:t>Use Random Matrix Multiplication to do multiplication </a:t>
            </a:r>
            <a:endParaRPr/>
          </a:p>
          <a:p>
            <a:pPr indent="-317500" lvl="1" marL="914400" rtl="0" algn="l">
              <a:lnSpc>
                <a:spcPct val="115000"/>
              </a:lnSpc>
              <a:spcBef>
                <a:spcPts val="0"/>
              </a:spcBef>
              <a:spcAft>
                <a:spcPts val="0"/>
              </a:spcAft>
              <a:buSzPts val="1400"/>
              <a:buChar char="-"/>
            </a:pPr>
            <a:r>
              <a:rPr b="1" lang="en"/>
              <a:t>y1 = x * W1</a:t>
            </a:r>
            <a:endParaRPr/>
          </a:p>
          <a:p>
            <a:pPr indent="-317500" lvl="1" marL="914400" rtl="0" algn="l">
              <a:spcBef>
                <a:spcPts val="0"/>
              </a:spcBef>
              <a:spcAft>
                <a:spcPts val="0"/>
              </a:spcAft>
              <a:buSzPts val="1400"/>
              <a:buChar char="-"/>
            </a:pPr>
            <a:r>
              <a:rPr lang="en"/>
              <a:t>Computation: 784 * 120   ===&gt;  120 * num_samples </a:t>
            </a:r>
            <a:r>
              <a:rPr b="1" lang="en"/>
              <a:t>  </a:t>
            </a:r>
            <a:endParaRPr/>
          </a:p>
        </p:txBody>
      </p:sp>
      <p:sp>
        <p:nvSpPr>
          <p:cNvPr id="160" name="Google Shape;160;p18"/>
          <p:cNvSpPr/>
          <p:nvPr/>
        </p:nvSpPr>
        <p:spPr>
          <a:xfrm>
            <a:off x="5597700" y="148975"/>
            <a:ext cx="3355800" cy="281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p18"/>
          <p:cNvSpPr txBox="1"/>
          <p:nvPr/>
        </p:nvSpPr>
        <p:spPr>
          <a:xfrm>
            <a:off x="6466200" y="3306000"/>
            <a:ext cx="2458800" cy="12060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i="1" lang="en">
                <a:solidFill>
                  <a:schemeClr val="dk2"/>
                </a:solidFill>
              </a:rPr>
              <a:t>Input: </a:t>
            </a:r>
            <a:r>
              <a:rPr b="1" i="1" lang="en">
                <a:solidFill>
                  <a:schemeClr val="dk2"/>
                </a:solidFill>
              </a:rPr>
              <a:t>x </a:t>
            </a:r>
            <a:endParaRPr i="1">
              <a:solidFill>
                <a:schemeClr val="dk2"/>
              </a:solidFill>
            </a:endParaRPr>
          </a:p>
          <a:p>
            <a:pPr indent="0" lvl="0" marL="0" rtl="0" algn="l">
              <a:lnSpc>
                <a:spcPct val="50000"/>
              </a:lnSpc>
              <a:spcBef>
                <a:spcPts val="1200"/>
              </a:spcBef>
              <a:spcAft>
                <a:spcPts val="0"/>
              </a:spcAft>
              <a:buNone/>
            </a:pPr>
            <a:r>
              <a:rPr i="1" lang="en">
                <a:solidFill>
                  <a:schemeClr val="dk2"/>
                </a:solidFill>
              </a:rPr>
              <a:t>Layer 1 output: </a:t>
            </a:r>
            <a:r>
              <a:rPr b="1" i="1" lang="en">
                <a:solidFill>
                  <a:schemeClr val="dk2"/>
                </a:solidFill>
              </a:rPr>
              <a:t>y1 </a:t>
            </a:r>
            <a:endParaRPr i="1">
              <a:solidFill>
                <a:schemeClr val="dk2"/>
              </a:solidFill>
            </a:endParaRPr>
          </a:p>
          <a:p>
            <a:pPr indent="0" lvl="0" marL="0" rtl="0" algn="l">
              <a:lnSpc>
                <a:spcPct val="50000"/>
              </a:lnSpc>
              <a:spcBef>
                <a:spcPts val="1200"/>
              </a:spcBef>
              <a:spcAft>
                <a:spcPts val="0"/>
              </a:spcAft>
              <a:buNone/>
            </a:pPr>
            <a:r>
              <a:rPr i="1" lang="en">
                <a:solidFill>
                  <a:schemeClr val="dk2"/>
                </a:solidFill>
              </a:rPr>
              <a:t>Layer 1 Weight: </a:t>
            </a:r>
            <a:r>
              <a:rPr b="1" i="1" lang="en">
                <a:solidFill>
                  <a:schemeClr val="dk2"/>
                </a:solidFill>
              </a:rPr>
              <a:t>W1</a:t>
            </a:r>
            <a:r>
              <a:rPr i="1" lang="en">
                <a:solidFill>
                  <a:schemeClr val="dk2"/>
                </a:solidFill>
              </a:rPr>
              <a:t> </a:t>
            </a:r>
            <a:endParaRPr i="1">
              <a:solidFill>
                <a:schemeClr val="dk2"/>
              </a:solidFill>
            </a:endParaRPr>
          </a:p>
          <a:p>
            <a:pPr indent="0" lvl="0" marL="0" rtl="0" algn="l">
              <a:lnSpc>
                <a:spcPct val="50000"/>
              </a:lnSpc>
              <a:spcBef>
                <a:spcPts val="1200"/>
              </a:spcBef>
              <a:spcAft>
                <a:spcPts val="0"/>
              </a:spcAft>
              <a:buNone/>
            </a:pPr>
            <a:r>
              <a:rPr i="1" lang="en">
                <a:solidFill>
                  <a:schemeClr val="dk2"/>
                </a:solidFill>
              </a:rPr>
              <a:t>Layer 2 Weight: </a:t>
            </a:r>
            <a:r>
              <a:rPr b="1" i="1" lang="en">
                <a:solidFill>
                  <a:schemeClr val="dk2"/>
                </a:solidFill>
              </a:rPr>
              <a:t>W2</a:t>
            </a:r>
            <a:r>
              <a:rPr i="1" lang="en">
                <a:solidFill>
                  <a:schemeClr val="dk2"/>
                </a:solidFill>
              </a:rPr>
              <a:t> </a:t>
            </a:r>
            <a:endParaRPr i="1">
              <a:solidFill>
                <a:schemeClr val="dk2"/>
              </a:solidFill>
            </a:endParaRPr>
          </a:p>
          <a:p>
            <a:pPr indent="0" lvl="0" marL="0" rtl="0" algn="l">
              <a:lnSpc>
                <a:spcPct val="50000"/>
              </a:lnSpc>
              <a:spcBef>
                <a:spcPts val="1200"/>
              </a:spcBef>
              <a:spcAft>
                <a:spcPts val="1200"/>
              </a:spcAft>
              <a:buNone/>
            </a:pPr>
            <a:r>
              <a:rPr b="1" i="1" lang="en">
                <a:solidFill>
                  <a:schemeClr val="dk2"/>
                </a:solidFill>
              </a:rPr>
              <a:t>y1 = x * W1</a:t>
            </a:r>
            <a:endParaRPr i="1">
              <a:solidFill>
                <a:schemeClr val="dk2"/>
              </a:solidFill>
            </a:endParaRPr>
          </a:p>
        </p:txBody>
      </p:sp>
      <p:sp>
        <p:nvSpPr>
          <p:cNvPr id="162" name="Google Shape;162;p18"/>
          <p:cNvSpPr/>
          <p:nvPr/>
        </p:nvSpPr>
        <p:spPr>
          <a:xfrm>
            <a:off x="7953582" y="951170"/>
            <a:ext cx="325800" cy="1089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3" name="Google Shape;163;p18"/>
          <p:cNvSpPr/>
          <p:nvPr/>
        </p:nvSpPr>
        <p:spPr>
          <a:xfrm>
            <a:off x="6703203" y="630220"/>
            <a:ext cx="325800" cy="1736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4" name="Google Shape;164;p18"/>
          <p:cNvSpPr/>
          <p:nvPr/>
        </p:nvSpPr>
        <p:spPr>
          <a:xfrm>
            <a:off x="6728899" y="687810"/>
            <a:ext cx="274200" cy="26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18"/>
          <p:cNvSpPr/>
          <p:nvPr/>
        </p:nvSpPr>
        <p:spPr>
          <a:xfrm>
            <a:off x="6728899" y="1152590"/>
            <a:ext cx="274200" cy="26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 name="Google Shape;166;p18"/>
          <p:cNvSpPr/>
          <p:nvPr/>
        </p:nvSpPr>
        <p:spPr>
          <a:xfrm>
            <a:off x="6728899" y="1617370"/>
            <a:ext cx="274200" cy="26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p18"/>
          <p:cNvSpPr/>
          <p:nvPr/>
        </p:nvSpPr>
        <p:spPr>
          <a:xfrm>
            <a:off x="6728899" y="2041030"/>
            <a:ext cx="274200" cy="26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 name="Google Shape;168;p18"/>
          <p:cNvSpPr/>
          <p:nvPr/>
        </p:nvSpPr>
        <p:spPr>
          <a:xfrm>
            <a:off x="7979308" y="951228"/>
            <a:ext cx="274200" cy="26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p18"/>
          <p:cNvSpPr/>
          <p:nvPr/>
        </p:nvSpPr>
        <p:spPr>
          <a:xfrm>
            <a:off x="7979308" y="1353952"/>
            <a:ext cx="274200" cy="26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18"/>
          <p:cNvSpPr/>
          <p:nvPr/>
        </p:nvSpPr>
        <p:spPr>
          <a:xfrm>
            <a:off x="7979308" y="1756676"/>
            <a:ext cx="274200" cy="26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p18"/>
          <p:cNvSpPr/>
          <p:nvPr/>
        </p:nvSpPr>
        <p:spPr>
          <a:xfrm>
            <a:off x="6058903" y="482175"/>
            <a:ext cx="78900" cy="20325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72" name="Google Shape;172;p18"/>
          <p:cNvCxnSpPr>
            <a:endCxn id="168" idx="2"/>
          </p:cNvCxnSpPr>
          <p:nvPr/>
        </p:nvCxnSpPr>
        <p:spPr>
          <a:xfrm>
            <a:off x="7011508" y="835728"/>
            <a:ext cx="967800" cy="247200"/>
          </a:xfrm>
          <a:prstGeom prst="straightConnector1">
            <a:avLst/>
          </a:prstGeom>
          <a:noFill/>
          <a:ln cap="flat" cmpd="sng" w="9525">
            <a:solidFill>
              <a:schemeClr val="dk2"/>
            </a:solidFill>
            <a:prstDash val="lgDash"/>
            <a:round/>
            <a:headEnd len="med" w="med" type="none"/>
            <a:tailEnd len="med" w="med" type="none"/>
          </a:ln>
        </p:spPr>
      </p:cxnSp>
      <p:cxnSp>
        <p:nvCxnSpPr>
          <p:cNvPr id="173" name="Google Shape;173;p18"/>
          <p:cNvCxnSpPr>
            <a:stCxn id="164" idx="6"/>
            <a:endCxn id="169" idx="2"/>
          </p:cNvCxnSpPr>
          <p:nvPr/>
        </p:nvCxnSpPr>
        <p:spPr>
          <a:xfrm>
            <a:off x="7003099" y="819510"/>
            <a:ext cx="976200" cy="666000"/>
          </a:xfrm>
          <a:prstGeom prst="straightConnector1">
            <a:avLst/>
          </a:prstGeom>
          <a:noFill/>
          <a:ln cap="flat" cmpd="sng" w="9525">
            <a:solidFill>
              <a:schemeClr val="dk2"/>
            </a:solidFill>
            <a:prstDash val="lgDash"/>
            <a:round/>
            <a:headEnd len="med" w="med" type="none"/>
            <a:tailEnd len="med" w="med" type="none"/>
          </a:ln>
        </p:spPr>
      </p:cxnSp>
      <p:cxnSp>
        <p:nvCxnSpPr>
          <p:cNvPr id="174" name="Google Shape;174;p18"/>
          <p:cNvCxnSpPr>
            <a:stCxn id="164" idx="6"/>
            <a:endCxn id="170" idx="2"/>
          </p:cNvCxnSpPr>
          <p:nvPr/>
        </p:nvCxnSpPr>
        <p:spPr>
          <a:xfrm>
            <a:off x="7003099" y="819510"/>
            <a:ext cx="976200" cy="1068900"/>
          </a:xfrm>
          <a:prstGeom prst="straightConnector1">
            <a:avLst/>
          </a:prstGeom>
          <a:noFill/>
          <a:ln cap="flat" cmpd="sng" w="9525">
            <a:solidFill>
              <a:schemeClr val="dk2"/>
            </a:solidFill>
            <a:prstDash val="lgDash"/>
            <a:round/>
            <a:headEnd len="med" w="med" type="none"/>
            <a:tailEnd len="med" w="med" type="none"/>
          </a:ln>
        </p:spPr>
      </p:cxnSp>
      <p:cxnSp>
        <p:nvCxnSpPr>
          <p:cNvPr id="175" name="Google Shape;175;p18"/>
          <p:cNvCxnSpPr>
            <a:stCxn id="165" idx="6"/>
            <a:endCxn id="168" idx="2"/>
          </p:cNvCxnSpPr>
          <p:nvPr/>
        </p:nvCxnSpPr>
        <p:spPr>
          <a:xfrm flipH="1" rot="10800000">
            <a:off x="7003099" y="1082990"/>
            <a:ext cx="976200" cy="201300"/>
          </a:xfrm>
          <a:prstGeom prst="straightConnector1">
            <a:avLst/>
          </a:prstGeom>
          <a:noFill/>
          <a:ln cap="flat" cmpd="sng" w="9525">
            <a:solidFill>
              <a:schemeClr val="dk2"/>
            </a:solidFill>
            <a:prstDash val="lgDash"/>
            <a:round/>
            <a:headEnd len="med" w="med" type="none"/>
            <a:tailEnd len="med" w="med" type="none"/>
          </a:ln>
        </p:spPr>
      </p:cxnSp>
      <p:cxnSp>
        <p:nvCxnSpPr>
          <p:cNvPr id="176" name="Google Shape;176;p18"/>
          <p:cNvCxnSpPr>
            <a:stCxn id="165" idx="6"/>
            <a:endCxn id="169" idx="2"/>
          </p:cNvCxnSpPr>
          <p:nvPr/>
        </p:nvCxnSpPr>
        <p:spPr>
          <a:xfrm>
            <a:off x="7003099" y="1284290"/>
            <a:ext cx="976200" cy="201300"/>
          </a:xfrm>
          <a:prstGeom prst="straightConnector1">
            <a:avLst/>
          </a:prstGeom>
          <a:noFill/>
          <a:ln cap="flat" cmpd="sng" w="9525">
            <a:solidFill>
              <a:schemeClr val="dk2"/>
            </a:solidFill>
            <a:prstDash val="lgDash"/>
            <a:round/>
            <a:headEnd len="med" w="med" type="none"/>
            <a:tailEnd len="med" w="med" type="none"/>
          </a:ln>
        </p:spPr>
      </p:cxnSp>
      <p:cxnSp>
        <p:nvCxnSpPr>
          <p:cNvPr id="177" name="Google Shape;177;p18"/>
          <p:cNvCxnSpPr>
            <a:stCxn id="165" idx="6"/>
            <a:endCxn id="170" idx="2"/>
          </p:cNvCxnSpPr>
          <p:nvPr/>
        </p:nvCxnSpPr>
        <p:spPr>
          <a:xfrm>
            <a:off x="7003099" y="1284290"/>
            <a:ext cx="976200" cy="604200"/>
          </a:xfrm>
          <a:prstGeom prst="straightConnector1">
            <a:avLst/>
          </a:prstGeom>
          <a:noFill/>
          <a:ln cap="flat" cmpd="sng" w="9525">
            <a:solidFill>
              <a:schemeClr val="dk2"/>
            </a:solidFill>
            <a:prstDash val="lgDash"/>
            <a:round/>
            <a:headEnd len="med" w="med" type="none"/>
            <a:tailEnd len="med" w="med" type="none"/>
          </a:ln>
        </p:spPr>
      </p:cxnSp>
      <p:cxnSp>
        <p:nvCxnSpPr>
          <p:cNvPr id="178" name="Google Shape;178;p18"/>
          <p:cNvCxnSpPr>
            <a:stCxn id="166" idx="6"/>
            <a:endCxn id="168" idx="2"/>
          </p:cNvCxnSpPr>
          <p:nvPr/>
        </p:nvCxnSpPr>
        <p:spPr>
          <a:xfrm flipH="1" rot="10800000">
            <a:off x="7003099" y="1083070"/>
            <a:ext cx="976200" cy="666000"/>
          </a:xfrm>
          <a:prstGeom prst="straightConnector1">
            <a:avLst/>
          </a:prstGeom>
          <a:noFill/>
          <a:ln cap="flat" cmpd="sng" w="9525">
            <a:solidFill>
              <a:schemeClr val="dk2"/>
            </a:solidFill>
            <a:prstDash val="lgDash"/>
            <a:round/>
            <a:headEnd len="med" w="med" type="none"/>
            <a:tailEnd len="med" w="med" type="none"/>
          </a:ln>
        </p:spPr>
      </p:cxnSp>
      <p:cxnSp>
        <p:nvCxnSpPr>
          <p:cNvPr id="179" name="Google Shape;179;p18"/>
          <p:cNvCxnSpPr>
            <a:stCxn id="166" idx="6"/>
            <a:endCxn id="169" idx="2"/>
          </p:cNvCxnSpPr>
          <p:nvPr/>
        </p:nvCxnSpPr>
        <p:spPr>
          <a:xfrm flipH="1" rot="10800000">
            <a:off x="7003099" y="1485670"/>
            <a:ext cx="976200" cy="263400"/>
          </a:xfrm>
          <a:prstGeom prst="straightConnector1">
            <a:avLst/>
          </a:prstGeom>
          <a:noFill/>
          <a:ln cap="flat" cmpd="sng" w="9525">
            <a:solidFill>
              <a:schemeClr val="dk2"/>
            </a:solidFill>
            <a:prstDash val="lgDash"/>
            <a:round/>
            <a:headEnd len="med" w="med" type="none"/>
            <a:tailEnd len="med" w="med" type="none"/>
          </a:ln>
        </p:spPr>
      </p:cxnSp>
      <p:cxnSp>
        <p:nvCxnSpPr>
          <p:cNvPr id="180" name="Google Shape;180;p18"/>
          <p:cNvCxnSpPr>
            <a:stCxn id="167" idx="6"/>
            <a:endCxn id="170" idx="2"/>
          </p:cNvCxnSpPr>
          <p:nvPr/>
        </p:nvCxnSpPr>
        <p:spPr>
          <a:xfrm flipH="1" rot="10800000">
            <a:off x="7003099" y="1888330"/>
            <a:ext cx="976200" cy="284400"/>
          </a:xfrm>
          <a:prstGeom prst="straightConnector1">
            <a:avLst/>
          </a:prstGeom>
          <a:noFill/>
          <a:ln cap="flat" cmpd="sng" w="9525">
            <a:solidFill>
              <a:schemeClr val="dk2"/>
            </a:solidFill>
            <a:prstDash val="lgDash"/>
            <a:round/>
            <a:headEnd len="med" w="med" type="none"/>
            <a:tailEnd len="med" w="med" type="none"/>
          </a:ln>
        </p:spPr>
      </p:cxnSp>
      <p:cxnSp>
        <p:nvCxnSpPr>
          <p:cNvPr id="181" name="Google Shape;181;p18"/>
          <p:cNvCxnSpPr>
            <a:stCxn id="166" idx="6"/>
            <a:endCxn id="170" idx="2"/>
          </p:cNvCxnSpPr>
          <p:nvPr/>
        </p:nvCxnSpPr>
        <p:spPr>
          <a:xfrm>
            <a:off x="7003099" y="1749070"/>
            <a:ext cx="976200" cy="139200"/>
          </a:xfrm>
          <a:prstGeom prst="straightConnector1">
            <a:avLst/>
          </a:prstGeom>
          <a:noFill/>
          <a:ln cap="flat" cmpd="sng" w="9525">
            <a:solidFill>
              <a:schemeClr val="dk2"/>
            </a:solidFill>
            <a:prstDash val="lgDash"/>
            <a:round/>
            <a:headEnd len="med" w="med" type="none"/>
            <a:tailEnd len="med" w="med" type="none"/>
          </a:ln>
        </p:spPr>
      </p:cxnSp>
      <p:cxnSp>
        <p:nvCxnSpPr>
          <p:cNvPr id="182" name="Google Shape;182;p18"/>
          <p:cNvCxnSpPr>
            <a:stCxn id="167" idx="6"/>
            <a:endCxn id="169" idx="2"/>
          </p:cNvCxnSpPr>
          <p:nvPr/>
        </p:nvCxnSpPr>
        <p:spPr>
          <a:xfrm flipH="1" rot="10800000">
            <a:off x="7003099" y="1485730"/>
            <a:ext cx="976200" cy="687000"/>
          </a:xfrm>
          <a:prstGeom prst="straightConnector1">
            <a:avLst/>
          </a:prstGeom>
          <a:noFill/>
          <a:ln cap="flat" cmpd="sng" w="9525">
            <a:solidFill>
              <a:schemeClr val="dk2"/>
            </a:solidFill>
            <a:prstDash val="lgDash"/>
            <a:round/>
            <a:headEnd len="med" w="med" type="none"/>
            <a:tailEnd len="med" w="med" type="none"/>
          </a:ln>
        </p:spPr>
      </p:cxnSp>
      <p:cxnSp>
        <p:nvCxnSpPr>
          <p:cNvPr id="183" name="Google Shape;183;p18"/>
          <p:cNvCxnSpPr>
            <a:stCxn id="167" idx="6"/>
            <a:endCxn id="168" idx="2"/>
          </p:cNvCxnSpPr>
          <p:nvPr/>
        </p:nvCxnSpPr>
        <p:spPr>
          <a:xfrm flipH="1" rot="10800000">
            <a:off x="7003099" y="1082830"/>
            <a:ext cx="976200" cy="1089900"/>
          </a:xfrm>
          <a:prstGeom prst="straightConnector1">
            <a:avLst/>
          </a:prstGeom>
          <a:noFill/>
          <a:ln cap="flat" cmpd="sng" w="9525">
            <a:solidFill>
              <a:schemeClr val="dk2"/>
            </a:solidFill>
            <a:prstDash val="lgDash"/>
            <a:round/>
            <a:headEnd len="med" w="med" type="none"/>
            <a:tailEnd len="med" w="med" type="none"/>
          </a:ln>
        </p:spPr>
      </p:cxnSp>
      <p:sp>
        <p:nvSpPr>
          <p:cNvPr id="184" name="Google Shape;184;p18"/>
          <p:cNvSpPr/>
          <p:nvPr/>
        </p:nvSpPr>
        <p:spPr>
          <a:xfrm>
            <a:off x="7425476" y="829375"/>
            <a:ext cx="78900" cy="13125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5" name="Google Shape;185;p18"/>
          <p:cNvSpPr txBox="1"/>
          <p:nvPr/>
        </p:nvSpPr>
        <p:spPr>
          <a:xfrm>
            <a:off x="5732500" y="2437600"/>
            <a:ext cx="110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rPr>
              <a:t>x</a:t>
            </a:r>
            <a:r>
              <a:rPr lang="en" sz="1100">
                <a:solidFill>
                  <a:schemeClr val="dk2"/>
                </a:solidFill>
              </a:rPr>
              <a:t> (1 x 784) </a:t>
            </a:r>
            <a:endParaRPr sz="1100">
              <a:solidFill>
                <a:schemeClr val="dk2"/>
              </a:solidFill>
            </a:endParaRPr>
          </a:p>
        </p:txBody>
      </p:sp>
      <p:sp>
        <p:nvSpPr>
          <p:cNvPr id="186" name="Google Shape;186;p18"/>
          <p:cNvSpPr txBox="1"/>
          <p:nvPr/>
        </p:nvSpPr>
        <p:spPr>
          <a:xfrm>
            <a:off x="7212896" y="2228995"/>
            <a:ext cx="125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rPr>
              <a:t>y1</a:t>
            </a:r>
            <a:r>
              <a:rPr lang="en" sz="1100">
                <a:solidFill>
                  <a:schemeClr val="dk2"/>
                </a:solidFill>
              </a:rPr>
              <a:t> (1 x 120) </a:t>
            </a:r>
            <a:endParaRPr sz="1100">
              <a:solidFill>
                <a:schemeClr val="dk2"/>
              </a:solidFill>
            </a:endParaRPr>
          </a:p>
        </p:txBody>
      </p:sp>
      <p:cxnSp>
        <p:nvCxnSpPr>
          <p:cNvPr id="187" name="Google Shape;187;p18"/>
          <p:cNvCxnSpPr>
            <a:stCxn id="171" idx="3"/>
            <a:endCxn id="163" idx="1"/>
          </p:cNvCxnSpPr>
          <p:nvPr/>
        </p:nvCxnSpPr>
        <p:spPr>
          <a:xfrm>
            <a:off x="6137803" y="1498425"/>
            <a:ext cx="565500" cy="0"/>
          </a:xfrm>
          <a:prstGeom prst="straightConnector1">
            <a:avLst/>
          </a:prstGeom>
          <a:noFill/>
          <a:ln cap="flat" cmpd="sng" w="28575">
            <a:solidFill>
              <a:schemeClr val="dk2"/>
            </a:solidFill>
            <a:prstDash val="solid"/>
            <a:round/>
            <a:headEnd len="med" w="med" type="none"/>
            <a:tailEnd len="med" w="med" type="triangle"/>
          </a:ln>
        </p:spPr>
      </p:cxnSp>
      <p:cxnSp>
        <p:nvCxnSpPr>
          <p:cNvPr id="188" name="Google Shape;188;p18"/>
          <p:cNvCxnSpPr>
            <a:stCxn id="169" idx="6"/>
          </p:cNvCxnSpPr>
          <p:nvPr/>
        </p:nvCxnSpPr>
        <p:spPr>
          <a:xfrm flipH="1" rot="10800000">
            <a:off x="8253508" y="1454452"/>
            <a:ext cx="600600" cy="31200"/>
          </a:xfrm>
          <a:prstGeom prst="straightConnector1">
            <a:avLst/>
          </a:prstGeom>
          <a:noFill/>
          <a:ln cap="flat" cmpd="sng" w="28575">
            <a:solidFill>
              <a:schemeClr val="dk2"/>
            </a:solidFill>
            <a:prstDash val="solid"/>
            <a:round/>
            <a:headEnd len="med" w="med" type="none"/>
            <a:tailEnd len="med" w="med" type="triangle"/>
          </a:ln>
        </p:spPr>
      </p:cxnSp>
      <p:sp>
        <p:nvSpPr>
          <p:cNvPr id="189" name="Google Shape;189;p18"/>
          <p:cNvSpPr txBox="1"/>
          <p:nvPr/>
        </p:nvSpPr>
        <p:spPr>
          <a:xfrm>
            <a:off x="6394609" y="234150"/>
            <a:ext cx="150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rPr>
              <a:t>W1</a:t>
            </a:r>
            <a:r>
              <a:rPr lang="en" sz="1100">
                <a:solidFill>
                  <a:schemeClr val="dk2"/>
                </a:solidFill>
              </a:rPr>
              <a:t> (784 x 120) </a:t>
            </a:r>
            <a:endParaRPr sz="1100">
              <a:solidFill>
                <a:schemeClr val="dk2"/>
              </a:solidFill>
            </a:endParaRPr>
          </a:p>
        </p:txBody>
      </p:sp>
      <p:sp>
        <p:nvSpPr>
          <p:cNvPr id="190" name="Google Shape;190;p18"/>
          <p:cNvSpPr txBox="1"/>
          <p:nvPr/>
        </p:nvSpPr>
        <p:spPr>
          <a:xfrm>
            <a:off x="7678486" y="543614"/>
            <a:ext cx="150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rPr>
              <a:t>W2</a:t>
            </a:r>
            <a:r>
              <a:rPr lang="en" sz="1100">
                <a:solidFill>
                  <a:schemeClr val="dk2"/>
                </a:solidFill>
              </a:rPr>
              <a:t> (120 x 84) </a:t>
            </a:r>
            <a:endParaRPr sz="1100">
              <a:solidFill>
                <a:schemeClr val="dk2"/>
              </a:solidFill>
            </a:endParaRPr>
          </a:p>
        </p:txBody>
      </p:sp>
      <p:cxnSp>
        <p:nvCxnSpPr>
          <p:cNvPr id="191" name="Google Shape;191;p18"/>
          <p:cNvCxnSpPr>
            <a:stCxn id="163" idx="3"/>
            <a:endCxn id="184" idx="1"/>
          </p:cNvCxnSpPr>
          <p:nvPr/>
        </p:nvCxnSpPr>
        <p:spPr>
          <a:xfrm flipH="1" rot="10800000">
            <a:off x="7029003" y="1485520"/>
            <a:ext cx="396600" cy="12900"/>
          </a:xfrm>
          <a:prstGeom prst="straightConnector1">
            <a:avLst/>
          </a:prstGeom>
          <a:noFill/>
          <a:ln cap="flat" cmpd="sng" w="28575">
            <a:solidFill>
              <a:schemeClr val="dk2"/>
            </a:solidFill>
            <a:prstDash val="solid"/>
            <a:round/>
            <a:headEnd len="med" w="med" type="none"/>
            <a:tailEnd len="med" w="med" type="triangle"/>
          </a:ln>
        </p:spPr>
      </p:cxnSp>
      <p:cxnSp>
        <p:nvCxnSpPr>
          <p:cNvPr id="192" name="Google Shape;192;p18"/>
          <p:cNvCxnSpPr>
            <a:stCxn id="184" idx="3"/>
            <a:endCxn id="169" idx="2"/>
          </p:cNvCxnSpPr>
          <p:nvPr/>
        </p:nvCxnSpPr>
        <p:spPr>
          <a:xfrm>
            <a:off x="7504376" y="1485625"/>
            <a:ext cx="474900" cy="0"/>
          </a:xfrm>
          <a:prstGeom prst="straightConnector1">
            <a:avLst/>
          </a:prstGeom>
          <a:noFill/>
          <a:ln cap="flat" cmpd="sng" w="28575">
            <a:solidFill>
              <a:schemeClr val="dk2"/>
            </a:solidFill>
            <a:prstDash val="solid"/>
            <a:round/>
            <a:headEnd len="med" w="med" type="none"/>
            <a:tailEnd len="med" w="med" type="triangle"/>
          </a:ln>
        </p:spPr>
      </p:cxnSp>
      <p:sp>
        <p:nvSpPr>
          <p:cNvPr id="193" name="Google Shape;193;p18"/>
          <p:cNvSpPr txBox="1"/>
          <p:nvPr/>
        </p:nvSpPr>
        <p:spPr>
          <a:xfrm>
            <a:off x="6328500" y="2970975"/>
            <a:ext cx="262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dk2"/>
                </a:solidFill>
              </a:rPr>
              <a:t>Neural Network</a:t>
            </a:r>
            <a:endParaRPr u="sng">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9"/>
          <p:cNvSpPr txBox="1"/>
          <p:nvPr/>
        </p:nvSpPr>
        <p:spPr>
          <a:xfrm>
            <a:off x="5045650" y="1017725"/>
            <a:ext cx="3703800" cy="37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Large</a:t>
            </a:r>
            <a:r>
              <a:rPr lang="en" sz="1800">
                <a:solidFill>
                  <a:schemeClr val="dk2"/>
                </a:solidFill>
              </a:rPr>
              <a:t> Linear Network:</a:t>
            </a:r>
            <a:endParaRPr sz="1800">
              <a:solidFill>
                <a:schemeClr val="dk2"/>
              </a:solidFill>
            </a:endParaRPr>
          </a:p>
          <a:p>
            <a:pPr indent="0" lvl="0" marL="0" rtl="0" algn="l">
              <a:spcBef>
                <a:spcPts val="1200"/>
              </a:spcBef>
              <a:spcAft>
                <a:spcPts val="0"/>
              </a:spcAft>
              <a:buNone/>
            </a:pPr>
            <a:r>
              <a:t/>
            </a:r>
            <a:endParaRPr sz="1800">
              <a:solidFill>
                <a:schemeClr val="dk2"/>
              </a:solidFill>
            </a:endParaRPr>
          </a:p>
        </p:txBody>
      </p:sp>
      <p:sp>
        <p:nvSpPr>
          <p:cNvPr id="199" name="Google Shape;1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Preliminary Results</a:t>
            </a:r>
            <a:endParaRPr/>
          </a:p>
        </p:txBody>
      </p:sp>
      <p:sp>
        <p:nvSpPr>
          <p:cNvPr id="200" name="Google Shape;200;p19"/>
          <p:cNvSpPr txBox="1"/>
          <p:nvPr>
            <p:ph idx="1" type="body"/>
          </p:nvPr>
        </p:nvSpPr>
        <p:spPr>
          <a:xfrm>
            <a:off x="311700" y="1152475"/>
            <a:ext cx="4153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PCA</a:t>
            </a:r>
            <a:r>
              <a:rPr lang="en"/>
              <a:t>:</a:t>
            </a:r>
            <a:endParaRPr/>
          </a:p>
          <a:p>
            <a:pPr indent="0" lvl="0" marL="0" rtl="0" algn="l">
              <a:spcBef>
                <a:spcPts val="1200"/>
              </a:spcBef>
              <a:spcAft>
                <a:spcPts val="1200"/>
              </a:spcAft>
              <a:buNone/>
            </a:pPr>
            <a:r>
              <a:rPr lang="en"/>
              <a:t>Small Linear Network </a:t>
            </a:r>
            <a:endParaRPr/>
          </a:p>
        </p:txBody>
      </p:sp>
      <p:pic>
        <p:nvPicPr>
          <p:cNvPr id="201" name="Google Shape;201;p19"/>
          <p:cNvPicPr preferRelativeResize="0"/>
          <p:nvPr/>
        </p:nvPicPr>
        <p:blipFill>
          <a:blip r:embed="rId3">
            <a:alphaModFix/>
          </a:blip>
          <a:stretch>
            <a:fillRect/>
          </a:stretch>
        </p:blipFill>
        <p:spPr>
          <a:xfrm>
            <a:off x="786327" y="2073227"/>
            <a:ext cx="3266975" cy="2617025"/>
          </a:xfrm>
          <a:prstGeom prst="rect">
            <a:avLst/>
          </a:prstGeom>
          <a:noFill/>
          <a:ln>
            <a:noFill/>
          </a:ln>
        </p:spPr>
      </p:pic>
      <p:pic>
        <p:nvPicPr>
          <p:cNvPr id="202" name="Google Shape;202;p19"/>
          <p:cNvPicPr preferRelativeResize="0"/>
          <p:nvPr/>
        </p:nvPicPr>
        <p:blipFill rotWithShape="1">
          <a:blip r:embed="rId4">
            <a:alphaModFix/>
          </a:blip>
          <a:srcRect b="0" l="0" r="1283" t="0"/>
          <a:stretch/>
        </p:blipFill>
        <p:spPr>
          <a:xfrm>
            <a:off x="5168075" y="2082750"/>
            <a:ext cx="3225050" cy="2597974"/>
          </a:xfrm>
          <a:prstGeom prst="rect">
            <a:avLst/>
          </a:prstGeom>
          <a:noFill/>
          <a:ln>
            <a:noFill/>
          </a:ln>
        </p:spPr>
      </p:pic>
      <p:sp>
        <p:nvSpPr>
          <p:cNvPr id="203" name="Google Shape;203;p19"/>
          <p:cNvSpPr txBox="1"/>
          <p:nvPr/>
        </p:nvSpPr>
        <p:spPr>
          <a:xfrm>
            <a:off x="898150" y="4703625"/>
            <a:ext cx="3808800" cy="34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a:solidFill>
                  <a:schemeClr val="dk2"/>
                </a:solidFill>
              </a:rPr>
              <a:t>Hidden Units: 120, 84</a:t>
            </a:r>
            <a:endParaRPr>
              <a:solidFill>
                <a:schemeClr val="dk2"/>
              </a:solidFill>
            </a:endParaRPr>
          </a:p>
        </p:txBody>
      </p:sp>
      <p:sp>
        <p:nvSpPr>
          <p:cNvPr id="204" name="Google Shape;204;p19"/>
          <p:cNvSpPr txBox="1"/>
          <p:nvPr/>
        </p:nvSpPr>
        <p:spPr>
          <a:xfrm>
            <a:off x="4661300" y="4703625"/>
            <a:ext cx="4433100" cy="34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chemeClr val="dk2"/>
                </a:solidFill>
              </a:rPr>
              <a:t>Hidden Units: 128, 512, 2048, 8192, 2048, 512, 128</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Preliminary Results</a:t>
            </a:r>
            <a:endParaRPr/>
          </a:p>
          <a:p>
            <a:pPr indent="0" lvl="0" marL="0" rtl="0" algn="l">
              <a:spcBef>
                <a:spcPts val="0"/>
              </a:spcBef>
              <a:spcAft>
                <a:spcPts val="0"/>
              </a:spcAft>
              <a:buNone/>
            </a:pPr>
            <a:r>
              <a:t/>
            </a:r>
            <a:endParaRPr/>
          </a:p>
        </p:txBody>
      </p:sp>
      <p:sp>
        <p:nvSpPr>
          <p:cNvPr id="210" name="Google Shape;210;p20"/>
          <p:cNvSpPr txBox="1"/>
          <p:nvPr/>
        </p:nvSpPr>
        <p:spPr>
          <a:xfrm>
            <a:off x="5045650" y="1017725"/>
            <a:ext cx="3703800" cy="37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lnSpc>
                <a:spcPct val="115000"/>
              </a:lnSpc>
              <a:spcBef>
                <a:spcPts val="0"/>
              </a:spcBef>
              <a:spcAft>
                <a:spcPts val="0"/>
              </a:spcAft>
              <a:buNone/>
            </a:pPr>
            <a:r>
              <a:rPr lang="en" sz="1800">
                <a:solidFill>
                  <a:schemeClr val="dk2"/>
                </a:solidFill>
              </a:rPr>
              <a:t>Large Linear Network:</a:t>
            </a:r>
            <a:endParaRPr sz="1800">
              <a:solidFill>
                <a:schemeClr val="dk2"/>
              </a:solidFill>
            </a:endParaRPr>
          </a:p>
          <a:p>
            <a:pPr indent="0" lvl="0" marL="0" rtl="0" algn="l">
              <a:spcBef>
                <a:spcPts val="1200"/>
              </a:spcBef>
              <a:spcAft>
                <a:spcPts val="0"/>
              </a:spcAft>
              <a:buNone/>
            </a:pPr>
            <a:r>
              <a:t/>
            </a:r>
            <a:endParaRPr sz="1800">
              <a:solidFill>
                <a:schemeClr val="dk2"/>
              </a:solidFill>
            </a:endParaRPr>
          </a:p>
        </p:txBody>
      </p:sp>
      <p:sp>
        <p:nvSpPr>
          <p:cNvPr id="211" name="Google Shape;211;p20"/>
          <p:cNvSpPr txBox="1"/>
          <p:nvPr>
            <p:ph idx="1" type="body"/>
          </p:nvPr>
        </p:nvSpPr>
        <p:spPr>
          <a:xfrm>
            <a:off x="311700" y="1152475"/>
            <a:ext cx="4153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Low-Rank Approximation</a:t>
            </a:r>
            <a:r>
              <a:rPr lang="en"/>
              <a:t>:</a:t>
            </a:r>
            <a:endParaRPr/>
          </a:p>
          <a:p>
            <a:pPr indent="0" lvl="0" marL="0" rtl="0" algn="l">
              <a:spcBef>
                <a:spcPts val="1200"/>
              </a:spcBef>
              <a:spcAft>
                <a:spcPts val="1200"/>
              </a:spcAft>
              <a:buNone/>
            </a:pPr>
            <a:r>
              <a:rPr lang="en"/>
              <a:t>Small Linear Network </a:t>
            </a:r>
            <a:endParaRPr/>
          </a:p>
        </p:txBody>
      </p:sp>
      <p:sp>
        <p:nvSpPr>
          <p:cNvPr id="212" name="Google Shape;212;p20"/>
          <p:cNvSpPr txBox="1"/>
          <p:nvPr/>
        </p:nvSpPr>
        <p:spPr>
          <a:xfrm>
            <a:off x="898150" y="4703625"/>
            <a:ext cx="3808800" cy="34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chemeClr val="dk2"/>
                </a:solidFill>
              </a:rPr>
              <a:t>Hidden Units: 120, 84</a:t>
            </a:r>
            <a:endParaRPr>
              <a:solidFill>
                <a:schemeClr val="dk2"/>
              </a:solidFill>
            </a:endParaRPr>
          </a:p>
        </p:txBody>
      </p:sp>
      <p:sp>
        <p:nvSpPr>
          <p:cNvPr id="213" name="Google Shape;213;p20"/>
          <p:cNvSpPr txBox="1"/>
          <p:nvPr/>
        </p:nvSpPr>
        <p:spPr>
          <a:xfrm>
            <a:off x="4661300" y="4703625"/>
            <a:ext cx="4433100" cy="34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chemeClr val="dk2"/>
                </a:solidFill>
              </a:rPr>
              <a:t>Hidden Units: 128, 512, 2048, 8192, 2048, 512, 128</a:t>
            </a:r>
            <a:endParaRPr>
              <a:solidFill>
                <a:schemeClr val="dk2"/>
              </a:solidFill>
            </a:endParaRPr>
          </a:p>
        </p:txBody>
      </p:sp>
      <p:pic>
        <p:nvPicPr>
          <p:cNvPr id="214" name="Google Shape;214;p20"/>
          <p:cNvPicPr preferRelativeResize="0"/>
          <p:nvPr/>
        </p:nvPicPr>
        <p:blipFill rotWithShape="1">
          <a:blip r:embed="rId3">
            <a:alphaModFix/>
          </a:blip>
          <a:srcRect b="0" l="0" r="950" t="0"/>
          <a:stretch/>
        </p:blipFill>
        <p:spPr>
          <a:xfrm>
            <a:off x="5198050" y="2118650"/>
            <a:ext cx="3259076" cy="2605250"/>
          </a:xfrm>
          <a:prstGeom prst="rect">
            <a:avLst/>
          </a:prstGeom>
          <a:noFill/>
          <a:ln>
            <a:noFill/>
          </a:ln>
        </p:spPr>
      </p:pic>
      <p:pic>
        <p:nvPicPr>
          <p:cNvPr id="215" name="Google Shape;215;p20"/>
          <p:cNvPicPr preferRelativeResize="0"/>
          <p:nvPr/>
        </p:nvPicPr>
        <p:blipFill>
          <a:blip r:embed="rId4">
            <a:alphaModFix/>
          </a:blip>
          <a:stretch>
            <a:fillRect/>
          </a:stretch>
        </p:blipFill>
        <p:spPr>
          <a:xfrm>
            <a:off x="658520" y="2118645"/>
            <a:ext cx="3286361" cy="2605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21" name="Google Shape;22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Emily Denton, Wojciech Zaremba, Joan Bruna, Yann LeCun, and Rob Fergus. 2014. Exploiting linear structure within convolutional networks for efficient evaluation. In Proceedings of the 27th International Conference on Neural Information Processing Systems - Volume 1 (NIPS'14). MIT Press, Cambridge, MA, USA, 1269–1277.</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Garg, I., Panda, P. and Roy, K. (2020) ‘A low effort approach to structured CNN design using PCA’, IEEE Access, 8, pp. 1347–1360. doi:10.1109/access.2019.2961960. </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Jaderberg, M., Vedaldi, A. and Zisserman, A. (2014) ‘Speeding up convolutional neural networks with low rank expansions’, Proceedings of the British Machine Vision Conference 2014 [Preprint]. doi:10.5244/c.28.88. </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Levin, Asriel, Todd Leen, and John Moody. "Fast pruning using principal components." Advances in neural information processing systems 6 (1993).</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