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5d32a9d7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5d32a9d7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Baseball is a bat-and-ball sport played between two teams, each consisting of nine players. It is widely regarded as America's pastime and has gained popularity worldwide. The game is divided into two main phases: offense and defense. The offensive team, or batting team, takes turns sending a batter to the plate to face pitches from the opposing team's pitcher. The defensive team, or fielding team, aims to prevent runs by fielding the ball and making strategic plays.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5d32a9d7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5d32a9d7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design assumes batter robot is </a:t>
            </a:r>
            <a:r>
              <a:rPr lang="en"/>
              <a:t>aware</a:t>
            </a:r>
            <a:r>
              <a:rPr lang="en"/>
              <a:t> of the pitch trajectory. In the real world, such information is not available. It will have to be estimated by the robot, which we can do using a perception alg</a:t>
            </a:r>
            <a:endParaRPr/>
          </a:p>
          <a:p>
            <a:pPr indent="-298450" lvl="0" marL="457200" rtl="0" algn="l">
              <a:spcBef>
                <a:spcPts val="0"/>
              </a:spcBef>
              <a:spcAft>
                <a:spcPts val="0"/>
              </a:spcAft>
              <a:buSzPts val="1100"/>
              <a:buChar char="●"/>
            </a:pPr>
            <a:r>
              <a:rPr lang="en"/>
              <a:t>Dont apply air resistance drakes hydroelastic contact modeling, which would makes the physics of the simulation more realistic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5db99c8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5db99c8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Need to estimate path trajectory visually; can use an RGBD camera to generate a 3D point cloud</a:t>
            </a:r>
            <a:endParaRPr/>
          </a:p>
          <a:p>
            <a:pPr indent="-298450" lvl="0" marL="457200" rtl="0" algn="l">
              <a:spcBef>
                <a:spcPts val="0"/>
              </a:spcBef>
              <a:spcAft>
                <a:spcPts val="0"/>
              </a:spcAft>
              <a:buSzPts val="1100"/>
              <a:buChar char="●"/>
            </a:pPr>
            <a:r>
              <a:rPr lang="en"/>
              <a:t>Model gripper friction and </a:t>
            </a:r>
            <a:r>
              <a:rPr lang="en"/>
              <a:t>release dynamics can i</a:t>
            </a:r>
            <a:r>
              <a:rPr lang="en"/>
              <a:t>mprove accuracy </a:t>
            </a:r>
            <a:endParaRPr/>
          </a:p>
          <a:p>
            <a:pPr indent="-298450" lvl="0" marL="457200" rtl="0" algn="l">
              <a:spcBef>
                <a:spcPts val="0"/>
              </a:spcBef>
              <a:spcAft>
                <a:spcPts val="0"/>
              </a:spcAft>
              <a:buSzPts val="1100"/>
              <a:buChar char="●"/>
            </a:pPr>
            <a:r>
              <a:rPr lang="en"/>
              <a:t>See if traj opt framework as effective in other non prehensile scenarios; push chair, roll ball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5d32a9d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5d32a9d7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5d32a9d7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5d32a9d7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5d32a9d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5d32a9d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Set up sim with drake /deepnote for development pipeline</a:t>
            </a:r>
            <a:endParaRPr/>
          </a:p>
          <a:p>
            <a:pPr indent="-298450" lvl="0" marL="457200" rtl="0" algn="l">
              <a:spcBef>
                <a:spcPts val="0"/>
              </a:spcBef>
              <a:spcAft>
                <a:spcPts val="0"/>
              </a:spcAft>
              <a:buSzPts val="1100"/>
              <a:buChar char="●"/>
            </a:pPr>
            <a:r>
              <a:rPr lang="en"/>
              <a:t>Two Kuka iiwa robot arms, each equipped with a Schunk WSG two finger gripper</a:t>
            </a:r>
            <a:endParaRPr/>
          </a:p>
          <a:p>
            <a:pPr indent="-298450" lvl="0" marL="457200" rtl="0" algn="l">
              <a:spcBef>
                <a:spcPts val="0"/>
              </a:spcBef>
              <a:spcAft>
                <a:spcPts val="0"/>
              </a:spcAft>
              <a:buSzPts val="1100"/>
              <a:buChar char="●"/>
            </a:pPr>
            <a:r>
              <a:rPr lang="en"/>
              <a:t>The models for theses and the ball are provided by drake</a:t>
            </a:r>
            <a:endParaRPr/>
          </a:p>
          <a:p>
            <a:pPr indent="-298450" lvl="0" marL="457200" rtl="0" algn="l">
              <a:spcBef>
                <a:spcPts val="0"/>
              </a:spcBef>
              <a:spcAft>
                <a:spcPts val="0"/>
              </a:spcAft>
              <a:buSzPts val="1100"/>
              <a:buChar char="●"/>
            </a:pPr>
            <a:r>
              <a:rPr lang="en"/>
              <a:t>Import bat from turbosquid and changed its inertial/geometric properties to fit into the simulation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5d32a9d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5d32a9d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Our system, BatterBot, simulates a simplified game of</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baseball in which one robot arm pitches the ball and another</a:t>
            </a:r>
            <a:endParaRPr>
              <a:solidFill>
                <a:schemeClr val="dk1"/>
              </a:solidFill>
            </a:endParaRPr>
          </a:p>
          <a:p>
            <a:pPr indent="0" lvl="0" marL="0" rtl="0" algn="l">
              <a:spcBef>
                <a:spcPts val="0"/>
              </a:spcBef>
              <a:spcAft>
                <a:spcPts val="0"/>
              </a:spcAft>
              <a:buNone/>
            </a:pPr>
            <a:r>
              <a:rPr lang="en">
                <a:solidFill>
                  <a:schemeClr val="dk1"/>
                </a:solidFill>
              </a:rPr>
              <a:t>robot bats the ball. To pick up the baseball, the pitcher bot uses a antipodal grasp</a:t>
            </a:r>
            <a:endParaRPr>
              <a:solidFill>
                <a:schemeClr val="dk1"/>
              </a:solidFill>
            </a:endParaRPr>
          </a:p>
          <a:p>
            <a:pPr indent="0" lvl="0" marL="0" rtl="0" algn="l">
              <a:spcBef>
                <a:spcPts val="0"/>
              </a:spcBef>
              <a:spcAft>
                <a:spcPts val="0"/>
              </a:spcAft>
              <a:buNone/>
            </a:pPr>
            <a:r>
              <a:rPr lang="en">
                <a:solidFill>
                  <a:schemeClr val="dk1"/>
                </a:solidFill>
              </a:rPr>
              <a:t>to maximize the contact area between the ball and gripper which allows for 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more secure hold. To pitch the baseball, the pitcher robot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chooses a randomly desired position within the ”strike zone”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calculates and executes a trajectory that can be generated,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within robot constraints, to aim for that position. To bat the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ball, the batter robot uses knowledge of the initial position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velocity of the ball and determines a trajectory to meet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ball at a desired position with the desired velocity.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5d32a9d7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5d32a9d7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split the pitching motion into a pick and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throw. </a:t>
            </a:r>
            <a:endParaRPr/>
          </a:p>
          <a:p>
            <a:pPr indent="0" lvl="0" marL="0" rtl="0" algn="l">
              <a:spcBef>
                <a:spcPts val="0"/>
              </a:spcBef>
              <a:spcAft>
                <a:spcPts val="0"/>
              </a:spcAft>
              <a:buNone/>
            </a:pPr>
            <a:r>
              <a:rPr lang="en"/>
              <a:t>Picking: </a:t>
            </a:r>
            <a:endParaRPr/>
          </a:p>
          <a:p>
            <a:pPr indent="0" lvl="0" marL="0" rtl="0" algn="l">
              <a:spcBef>
                <a:spcPts val="0"/>
              </a:spcBef>
              <a:spcAft>
                <a:spcPts val="0"/>
              </a:spcAft>
              <a:buNone/>
            </a:pPr>
            <a:r>
              <a:rPr lang="en"/>
              <a:t>Our first method of picking involved generating a trajectory</a:t>
            </a:r>
            <a:endParaRPr/>
          </a:p>
          <a:p>
            <a:pPr indent="0" lvl="0" marL="0" rtl="0" algn="l">
              <a:spcBef>
                <a:spcPts val="0"/>
              </a:spcBef>
              <a:spcAft>
                <a:spcPts val="0"/>
              </a:spcAft>
              <a:buNone/>
            </a:pPr>
            <a:r>
              <a:rPr lang="en"/>
              <a:t>of poses using linear interpolation between the key frames. </a:t>
            </a:r>
            <a:endParaRPr/>
          </a:p>
          <a:p>
            <a:pPr indent="0" lvl="0" marL="0" rtl="0" algn="l">
              <a:spcBef>
                <a:spcPts val="0"/>
              </a:spcBef>
              <a:spcAft>
                <a:spcPts val="0"/>
              </a:spcAft>
              <a:buNone/>
            </a:pPr>
            <a:r>
              <a:rPr lang="en"/>
              <a:t>While this generates a smooth trajectory, adding</a:t>
            </a:r>
            <a:endParaRPr/>
          </a:p>
          <a:p>
            <a:pPr indent="0" lvl="0" marL="0" rtl="0" algn="l">
              <a:spcBef>
                <a:spcPts val="0"/>
              </a:spcBef>
              <a:spcAft>
                <a:spcPts val="0"/>
              </a:spcAft>
              <a:buNone/>
            </a:pPr>
            <a:r>
              <a:rPr lang="en"/>
              <a:t>In a second iiwa and free bodies made it significantly more </a:t>
            </a:r>
            <a:endParaRPr/>
          </a:p>
          <a:p>
            <a:pPr indent="0" lvl="0" marL="0" rtl="0" algn="l">
              <a:spcBef>
                <a:spcPts val="0"/>
              </a:spcBef>
              <a:spcAft>
                <a:spcPts val="0"/>
              </a:spcAft>
              <a:buNone/>
            </a:pPr>
            <a:r>
              <a:rPr lang="en"/>
              <a:t>computationally</a:t>
            </a:r>
            <a:r>
              <a:rPr lang="en"/>
              <a:t> expensive, slowing down the simulation.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second method of picking involved optimization-based inverse kine-</a:t>
            </a:r>
            <a:endParaRPr/>
          </a:p>
          <a:p>
            <a:pPr indent="0" lvl="0" marL="0" rtl="0" algn="l">
              <a:spcBef>
                <a:spcPts val="0"/>
              </a:spcBef>
              <a:spcAft>
                <a:spcPts val="0"/>
              </a:spcAft>
              <a:buNone/>
            </a:pPr>
            <a:r>
              <a:rPr lang="en"/>
              <a:t>matics. In this iteration, we used the 5 key gripper frames and</a:t>
            </a:r>
            <a:endParaRPr/>
          </a:p>
          <a:p>
            <a:pPr indent="0" lvl="0" marL="0" rtl="0" algn="l">
              <a:spcBef>
                <a:spcPts val="0"/>
              </a:spcBef>
              <a:spcAft>
                <a:spcPts val="0"/>
              </a:spcAft>
              <a:buNone/>
            </a:pPr>
            <a:r>
              <a:rPr lang="en"/>
              <a:t>performed inverse kinematics (IK) for all the poses. This method ended up</a:t>
            </a:r>
            <a:endParaRPr/>
          </a:p>
          <a:p>
            <a:pPr indent="0" lvl="0" marL="0" rtl="0" algn="l">
              <a:spcBef>
                <a:spcPts val="0"/>
              </a:spcBef>
              <a:spcAft>
                <a:spcPts val="0"/>
              </a:spcAft>
              <a:buNone/>
            </a:pPr>
            <a:r>
              <a:rPr lang="en"/>
              <a:t>Being more computationally efficient, which is why we chose this approach.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Throwing:</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5d32a9d7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5d32a9d7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the batting robot, we use the same optimization methods</a:t>
            </a:r>
            <a:endParaRPr/>
          </a:p>
          <a:p>
            <a:pPr indent="-298450" lvl="0" marL="457200" rtl="0" algn="l">
              <a:spcBef>
                <a:spcPts val="0"/>
              </a:spcBef>
              <a:spcAft>
                <a:spcPts val="0"/>
              </a:spcAft>
              <a:buSzPts val="1100"/>
              <a:buChar char="●"/>
            </a:pPr>
            <a:r>
              <a:rPr lang="en"/>
              <a:t>as for pitching.</a:t>
            </a:r>
            <a:endParaRPr/>
          </a:p>
          <a:p>
            <a:pPr indent="-298450" lvl="0" marL="457200" rtl="0" algn="l">
              <a:spcBef>
                <a:spcPts val="0"/>
              </a:spcBef>
              <a:spcAft>
                <a:spcPts val="0"/>
              </a:spcAft>
              <a:buSzPts val="1100"/>
              <a:buChar char="●"/>
            </a:pPr>
            <a:r>
              <a:rPr lang="en"/>
              <a:t>To swing the</a:t>
            </a:r>
            <a:endParaRPr/>
          </a:p>
          <a:p>
            <a:pPr indent="-298450" lvl="0" marL="457200" rtl="0" algn="l">
              <a:spcBef>
                <a:spcPts val="0"/>
              </a:spcBef>
              <a:spcAft>
                <a:spcPts val="0"/>
              </a:spcAft>
              <a:buSzPts val="1100"/>
              <a:buChar char="●"/>
            </a:pPr>
            <a:r>
              <a:rPr lang="en"/>
              <a:t>bat, we define a desired swing position and velocity.</a:t>
            </a:r>
            <a:endParaRPr/>
          </a:p>
          <a:p>
            <a:pPr indent="-298450" lvl="0" marL="457200" rtl="0" algn="l">
              <a:spcBef>
                <a:spcPts val="0"/>
              </a:spcBef>
              <a:spcAft>
                <a:spcPts val="0"/>
              </a:spcAft>
              <a:buSzPts val="1100"/>
              <a:buChar char="●"/>
            </a:pPr>
            <a:r>
              <a:rPr lang="en"/>
              <a:t>Given the pitch position and velocity, the batter</a:t>
            </a:r>
            <a:endParaRPr/>
          </a:p>
          <a:p>
            <a:pPr indent="-298450" lvl="0" marL="457200" rtl="0" algn="l">
              <a:spcBef>
                <a:spcPts val="0"/>
              </a:spcBef>
              <a:spcAft>
                <a:spcPts val="0"/>
              </a:spcAft>
              <a:buSzPts val="1100"/>
              <a:buChar char="●"/>
            </a:pPr>
            <a:r>
              <a:rPr lang="en"/>
              <a:t>computes the trajectory of the ball’s path. It then picks the position</a:t>
            </a:r>
            <a:endParaRPr/>
          </a:p>
          <a:p>
            <a:pPr indent="-298450" lvl="0" marL="457200" rtl="0" algn="l">
              <a:spcBef>
                <a:spcPts val="0"/>
              </a:spcBef>
              <a:spcAft>
                <a:spcPts val="0"/>
              </a:spcAft>
              <a:buSzPts val="1100"/>
              <a:buChar char="●"/>
            </a:pPr>
            <a:r>
              <a:rPr lang="en"/>
              <a:t>where the trajectory intersects its ”strike zone” (as defined</a:t>
            </a:r>
            <a:endParaRPr/>
          </a:p>
          <a:p>
            <a:pPr indent="-298450" lvl="0" marL="457200" rtl="0" algn="l">
              <a:spcBef>
                <a:spcPts val="0"/>
              </a:spcBef>
              <a:spcAft>
                <a:spcPts val="0"/>
              </a:spcAft>
              <a:buSzPts val="1100"/>
              <a:buChar char="●"/>
            </a:pPr>
            <a:r>
              <a:rPr lang="en"/>
              <a:t>by the rules of baseball) and computes a desired velocity</a:t>
            </a:r>
            <a:endParaRPr/>
          </a:p>
          <a:p>
            <a:pPr indent="-298450" lvl="0" marL="457200" rtl="0" algn="l">
              <a:spcBef>
                <a:spcPts val="0"/>
              </a:spcBef>
              <a:spcAft>
                <a:spcPts val="0"/>
              </a:spcAft>
              <a:buSzPts val="1100"/>
              <a:buChar char="●"/>
            </a:pPr>
            <a:r>
              <a:rPr lang="en"/>
              <a:t>in a direction opposite of the ball’s velocity and twice the</a:t>
            </a:r>
            <a:endParaRPr/>
          </a:p>
          <a:p>
            <a:pPr indent="-298450" lvl="0" marL="457200" rtl="0" algn="l">
              <a:spcBef>
                <a:spcPts val="0"/>
              </a:spcBef>
              <a:spcAft>
                <a:spcPts val="0"/>
              </a:spcAft>
              <a:buSzPts val="1100"/>
              <a:buChar char="●"/>
            </a:pPr>
            <a:r>
              <a:rPr lang="en"/>
              <a:t>m</a:t>
            </a:r>
            <a:r>
              <a:rPr lang="en"/>
              <a:t>agnitude.</a:t>
            </a:r>
            <a:endParaRPr/>
          </a:p>
          <a:p>
            <a:pPr indent="-298450" lvl="0" marL="457200" rtl="0" algn="l">
              <a:spcBef>
                <a:spcPts val="0"/>
              </a:spcBef>
              <a:spcAft>
                <a:spcPts val="0"/>
              </a:spcAft>
              <a:buSzPts val="1100"/>
              <a:buChar char="●"/>
            </a:pPr>
            <a:r>
              <a:rPr lang="en"/>
              <a:t>Then using that it computes a trajectory for itself to hit the ball</a:t>
            </a:r>
            <a:endParaRPr/>
          </a:p>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5d32a9d7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5d32a9d7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5d32a9d7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5d32a9d7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Table 1 is number of pitches that enter the strikebox</a:t>
            </a:r>
            <a:endParaRPr/>
          </a:p>
          <a:p>
            <a:pPr indent="-298450" lvl="0" marL="457200" rtl="0" algn="l">
              <a:spcBef>
                <a:spcPts val="0"/>
              </a:spcBef>
              <a:spcAft>
                <a:spcPts val="0"/>
              </a:spcAft>
              <a:buSzPts val="1100"/>
              <a:buChar char="●"/>
            </a:pPr>
            <a:r>
              <a:rPr lang="en"/>
              <a:t>Table 2 is the percent of hits given diff bat swing velocities</a:t>
            </a:r>
            <a:endParaRPr/>
          </a:p>
          <a:p>
            <a:pPr indent="-298450" lvl="1" marL="914400" rtl="0" algn="l">
              <a:spcBef>
                <a:spcPts val="0"/>
              </a:spcBef>
              <a:spcAft>
                <a:spcPts val="0"/>
              </a:spcAft>
              <a:buSzPts val="1100"/>
              <a:buChar char="○"/>
            </a:pPr>
            <a:r>
              <a:rPr lang="en"/>
              <a:t>The faster </a:t>
            </a:r>
            <a:r>
              <a:rPr lang="en"/>
              <a:t>you</a:t>
            </a:r>
            <a:r>
              <a:rPr lang="en"/>
              <a:t> swing less variance in the final </a:t>
            </a:r>
            <a:r>
              <a:rPr lang="en"/>
              <a:t>position</a:t>
            </a:r>
            <a:r>
              <a:rPr lang="en"/>
              <a:t> of the bat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www.youtube.com/watch?v=ZDBjN_ohcSo" TargetMode="External"/><Relationship Id="rId4"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VGv-ZyjjKHDjUBgKdk8-6I8UYucoXLnz/view" TargetMode="External"/><Relationship Id="rId4" Type="http://schemas.openxmlformats.org/officeDocument/2006/relationships/image" Target="../media/image16.jpg"/><Relationship Id="rId5" Type="http://schemas.openxmlformats.org/officeDocument/2006/relationships/hyperlink" Target="http://drive.google.com/file/d/1EI01wovsregOoaxt948Hpgi-PJQLtBjA/view" TargetMode="External"/><Relationship Id="rId6"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1GDk25agi7bXTvDAmmq8x7eRPg2ch3jV/view"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As he signs with Dodgers, take a look at some of the most electrifying plays from baseball's two-way superstar, Shohei Ohtani.&#10;&#10;✔️ Subscribe to ESPN+ http://espnplus.com/youtube&#10;✔️ Get the ESPN App: http://www.espn.com/espn/apps/espn&#10;✔️ Subscribe to ESPN on YouTube: http://es.pn/SUBSCRIBEtoYOUTUBE&#10;✔️ Subscribe to NBA on ESPN on YouTube: http://bit.ly/SUBSCRIBEtoNBAonESPN&#10;✔️ Watch ESPN on YouTube TV: http://es.pn/YouTubeTV" id="54" name="Google Shape;54;p13" title="Baseball's unicorn: The best of Shohei Ohtani | MLB on ESPN">
            <a:hlinkClick r:id="rId3"/>
          </p:cNvPr>
          <p:cNvPicPr preferRelativeResize="0"/>
          <p:nvPr/>
        </p:nvPicPr>
        <p:blipFill>
          <a:blip r:embed="rId4">
            <a:alphaModFix/>
          </a:blip>
          <a:stretch>
            <a:fillRect/>
          </a:stretch>
        </p:blipFill>
        <p:spPr>
          <a:xfrm>
            <a:off x="4" y="0"/>
            <a:ext cx="9143955"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t>Limitations</a:t>
            </a:r>
            <a:endParaRPr sz="3520"/>
          </a:p>
        </p:txBody>
      </p:sp>
      <p:sp>
        <p:nvSpPr>
          <p:cNvPr id="136" name="Google Shape;13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lnSpc>
                <a:spcPct val="150000"/>
              </a:lnSpc>
              <a:spcBef>
                <a:spcPts val="0"/>
              </a:spcBef>
              <a:spcAft>
                <a:spcPts val="0"/>
              </a:spcAft>
              <a:buClr>
                <a:schemeClr val="dk1"/>
              </a:buClr>
              <a:buSzPts val="2500"/>
              <a:buChar char="●"/>
            </a:pPr>
            <a:r>
              <a:rPr lang="en" sz="2500">
                <a:solidFill>
                  <a:schemeClr val="dk1"/>
                </a:solidFill>
              </a:rPr>
              <a:t>Use of </a:t>
            </a:r>
            <a:r>
              <a:rPr lang="en" sz="2500">
                <a:solidFill>
                  <a:schemeClr val="dk1"/>
                </a:solidFill>
              </a:rPr>
              <a:t>privileged</a:t>
            </a:r>
            <a:r>
              <a:rPr lang="en" sz="2500">
                <a:solidFill>
                  <a:schemeClr val="dk1"/>
                </a:solidFill>
              </a:rPr>
              <a:t> information</a:t>
            </a:r>
            <a:endParaRPr sz="2500">
              <a:solidFill>
                <a:schemeClr val="dk1"/>
              </a:solidFill>
            </a:endParaRPr>
          </a:p>
          <a:p>
            <a:pPr indent="-368300" lvl="1" marL="914400" rtl="0" algn="l">
              <a:lnSpc>
                <a:spcPct val="150000"/>
              </a:lnSpc>
              <a:spcBef>
                <a:spcPts val="0"/>
              </a:spcBef>
              <a:spcAft>
                <a:spcPts val="0"/>
              </a:spcAft>
              <a:buClr>
                <a:schemeClr val="dk1"/>
              </a:buClr>
              <a:buSzPts val="2200"/>
              <a:buChar char="○"/>
            </a:pPr>
            <a:r>
              <a:rPr lang="en" sz="2200">
                <a:solidFill>
                  <a:schemeClr val="dk1"/>
                </a:solidFill>
              </a:rPr>
              <a:t>Awareness of pitch trajectory</a:t>
            </a:r>
            <a:endParaRPr sz="2200">
              <a:solidFill>
                <a:schemeClr val="dk1"/>
              </a:solidFill>
            </a:endParaRPr>
          </a:p>
          <a:p>
            <a:pPr indent="-368300" lvl="1" marL="914400" rtl="0" algn="l">
              <a:lnSpc>
                <a:spcPct val="150000"/>
              </a:lnSpc>
              <a:spcBef>
                <a:spcPts val="0"/>
              </a:spcBef>
              <a:spcAft>
                <a:spcPts val="0"/>
              </a:spcAft>
              <a:buClr>
                <a:schemeClr val="dk1"/>
              </a:buClr>
              <a:buSzPts val="2200"/>
              <a:buChar char="○"/>
            </a:pPr>
            <a:r>
              <a:rPr lang="en" sz="2200">
                <a:solidFill>
                  <a:schemeClr val="dk1"/>
                </a:solidFill>
              </a:rPr>
              <a:t>Implement perception algorithm</a:t>
            </a:r>
            <a:endParaRPr sz="2200">
              <a:solidFill>
                <a:schemeClr val="dk1"/>
              </a:solidFill>
            </a:endParaRPr>
          </a:p>
          <a:p>
            <a:pPr indent="-387350" lvl="0" marL="457200" rtl="0" algn="l">
              <a:lnSpc>
                <a:spcPct val="200000"/>
              </a:lnSpc>
              <a:spcBef>
                <a:spcPts val="0"/>
              </a:spcBef>
              <a:spcAft>
                <a:spcPts val="0"/>
              </a:spcAft>
              <a:buClr>
                <a:schemeClr val="dk1"/>
              </a:buClr>
              <a:buSzPts val="2500"/>
              <a:buChar char="●"/>
            </a:pPr>
            <a:r>
              <a:rPr lang="en" sz="2500">
                <a:solidFill>
                  <a:schemeClr val="dk1"/>
                </a:solidFill>
              </a:rPr>
              <a:t>Physics Modeling</a:t>
            </a:r>
            <a:endParaRPr sz="2500">
              <a:solidFill>
                <a:schemeClr val="dk1"/>
              </a:solidFill>
            </a:endParaRPr>
          </a:p>
        </p:txBody>
      </p:sp>
      <p:pic>
        <p:nvPicPr>
          <p:cNvPr id="137" name="Google Shape;137;p22"/>
          <p:cNvPicPr preferRelativeResize="0"/>
          <p:nvPr/>
        </p:nvPicPr>
        <p:blipFill>
          <a:blip r:embed="rId3">
            <a:alphaModFix/>
          </a:blip>
          <a:stretch>
            <a:fillRect/>
          </a:stretch>
        </p:blipFill>
        <p:spPr>
          <a:xfrm>
            <a:off x="4720175" y="2743151"/>
            <a:ext cx="4064000" cy="213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t>Future Work </a:t>
            </a:r>
            <a:endParaRPr sz="3520"/>
          </a:p>
          <a:p>
            <a:pPr indent="0" lvl="0" marL="0" rtl="0" algn="l">
              <a:spcBef>
                <a:spcPts val="0"/>
              </a:spcBef>
              <a:spcAft>
                <a:spcPts val="0"/>
              </a:spcAft>
              <a:buSzPts val="990"/>
              <a:buNone/>
            </a:pPr>
            <a:r>
              <a:t/>
            </a:r>
            <a:endParaRPr sz="3520"/>
          </a:p>
        </p:txBody>
      </p:sp>
      <p:sp>
        <p:nvSpPr>
          <p:cNvPr id="143" name="Google Shape;14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lnSpc>
                <a:spcPct val="200000"/>
              </a:lnSpc>
              <a:spcBef>
                <a:spcPts val="0"/>
              </a:spcBef>
              <a:spcAft>
                <a:spcPts val="0"/>
              </a:spcAft>
              <a:buClr>
                <a:schemeClr val="dk1"/>
              </a:buClr>
              <a:buSzPts val="2500"/>
              <a:buChar char="●"/>
            </a:pPr>
            <a:r>
              <a:rPr lang="en" sz="2500">
                <a:solidFill>
                  <a:schemeClr val="dk1"/>
                </a:solidFill>
              </a:rPr>
              <a:t>Visual pose estimation</a:t>
            </a:r>
            <a:endParaRPr sz="2500">
              <a:solidFill>
                <a:schemeClr val="dk1"/>
              </a:solidFill>
            </a:endParaRPr>
          </a:p>
          <a:p>
            <a:pPr indent="-387350" lvl="0" marL="457200" rtl="0" algn="l">
              <a:lnSpc>
                <a:spcPct val="200000"/>
              </a:lnSpc>
              <a:spcBef>
                <a:spcPts val="0"/>
              </a:spcBef>
              <a:spcAft>
                <a:spcPts val="0"/>
              </a:spcAft>
              <a:buClr>
                <a:schemeClr val="dk1"/>
              </a:buClr>
              <a:buSzPts val="2500"/>
              <a:buChar char="●"/>
            </a:pPr>
            <a:r>
              <a:rPr lang="en" sz="2500">
                <a:solidFill>
                  <a:schemeClr val="dk1"/>
                </a:solidFill>
              </a:rPr>
              <a:t>Explore dynamics of friction</a:t>
            </a:r>
            <a:endParaRPr sz="2500">
              <a:solidFill>
                <a:schemeClr val="dk1"/>
              </a:solidFill>
            </a:endParaRPr>
          </a:p>
          <a:p>
            <a:pPr indent="-387350" lvl="0" marL="457200" rtl="0" algn="l">
              <a:lnSpc>
                <a:spcPct val="200000"/>
              </a:lnSpc>
              <a:spcBef>
                <a:spcPts val="0"/>
              </a:spcBef>
              <a:spcAft>
                <a:spcPts val="0"/>
              </a:spcAft>
              <a:buClr>
                <a:schemeClr val="dk1"/>
              </a:buClr>
              <a:buSzPts val="2500"/>
              <a:buChar char="●"/>
            </a:pPr>
            <a:r>
              <a:rPr lang="en" sz="2500">
                <a:solidFill>
                  <a:schemeClr val="dk1"/>
                </a:solidFill>
              </a:rPr>
              <a:t>Test trajectory optimization framework for other tasks</a:t>
            </a:r>
            <a:endParaRPr sz="2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311700" y="582075"/>
            <a:ext cx="8520600" cy="3986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5000">
                <a:solidFill>
                  <a:schemeClr val="dk1"/>
                </a:solidFill>
              </a:rPr>
              <a:t>Thank You!</a:t>
            </a:r>
            <a:endParaRPr b="1" sz="5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4157450"/>
            <a:ext cx="8520600" cy="93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2400"/>
              <a:t>BatterBot: A Case Study in Trajectory Optimization for Nonprehensile Manipulation</a:t>
            </a:r>
            <a:endParaRPr sz="2400"/>
          </a:p>
          <a:p>
            <a:pPr indent="0" lvl="0" marL="0" rtl="0" algn="ctr">
              <a:spcBef>
                <a:spcPts val="0"/>
              </a:spcBef>
              <a:spcAft>
                <a:spcPts val="0"/>
              </a:spcAft>
              <a:buSzPts val="990"/>
              <a:buNone/>
            </a:pPr>
            <a:r>
              <a:t/>
            </a:r>
            <a:endParaRPr sz="3880"/>
          </a:p>
        </p:txBody>
      </p:sp>
      <p:sp>
        <p:nvSpPr>
          <p:cNvPr id="60" name="Google Shape;60;p14"/>
          <p:cNvSpPr txBox="1"/>
          <p:nvPr>
            <p:ph idx="1" type="subTitle"/>
          </p:nvPr>
        </p:nvSpPr>
        <p:spPr>
          <a:xfrm>
            <a:off x="311700" y="44297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rgbClr val="666666"/>
                </a:solidFill>
              </a:rPr>
              <a:t>Felix Huang, Stephen Hong, Yajvan Ravan</a:t>
            </a:r>
            <a:endParaRPr sz="1600">
              <a:solidFill>
                <a:srgbClr val="666666"/>
              </a:solidFill>
            </a:endParaRPr>
          </a:p>
        </p:txBody>
      </p:sp>
      <p:sp>
        <p:nvSpPr>
          <p:cNvPr id="61" name="Google Shape;61;p14"/>
          <p:cNvSpPr txBox="1"/>
          <p:nvPr/>
        </p:nvSpPr>
        <p:spPr>
          <a:xfrm>
            <a:off x="5877175" y="185650"/>
            <a:ext cx="32223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6.4210 Robotic Manipulation Final Project</a:t>
            </a:r>
            <a:endParaRPr b="1">
              <a:solidFill>
                <a:schemeClr val="dk1"/>
              </a:solidFill>
            </a:endParaRPr>
          </a:p>
        </p:txBody>
      </p:sp>
      <p:pic>
        <p:nvPicPr>
          <p:cNvPr id="62" name="Google Shape;62;p14"/>
          <p:cNvPicPr preferRelativeResize="0"/>
          <p:nvPr/>
        </p:nvPicPr>
        <p:blipFill>
          <a:blip r:embed="rId3">
            <a:alphaModFix/>
          </a:blip>
          <a:stretch>
            <a:fillRect/>
          </a:stretch>
        </p:blipFill>
        <p:spPr>
          <a:xfrm>
            <a:off x="2442198" y="872400"/>
            <a:ext cx="4166954" cy="2647900"/>
          </a:xfrm>
          <a:prstGeom prst="rect">
            <a:avLst/>
          </a:prstGeom>
          <a:noFill/>
          <a:ln>
            <a:noFill/>
          </a:ln>
        </p:spPr>
      </p:pic>
      <p:pic>
        <p:nvPicPr>
          <p:cNvPr id="63" name="Google Shape;63;p14"/>
          <p:cNvPicPr preferRelativeResize="0"/>
          <p:nvPr/>
        </p:nvPicPr>
        <p:blipFill>
          <a:blip r:embed="rId4">
            <a:alphaModFix/>
          </a:blip>
          <a:stretch>
            <a:fillRect/>
          </a:stretch>
        </p:blipFill>
        <p:spPr>
          <a:xfrm>
            <a:off x="169131" y="114250"/>
            <a:ext cx="1403443" cy="93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t>Why Baseball?</a:t>
            </a:r>
            <a:endParaRPr sz="3520"/>
          </a:p>
        </p:txBody>
      </p:sp>
      <p:sp>
        <p:nvSpPr>
          <p:cNvPr id="69" name="Google Shape;69;p15"/>
          <p:cNvSpPr txBox="1"/>
          <p:nvPr>
            <p:ph idx="1" type="body"/>
          </p:nvPr>
        </p:nvSpPr>
        <p:spPr>
          <a:xfrm>
            <a:off x="116300" y="1491150"/>
            <a:ext cx="8874600" cy="3416400"/>
          </a:xfrm>
          <a:prstGeom prst="rect">
            <a:avLst/>
          </a:prstGeom>
        </p:spPr>
        <p:txBody>
          <a:bodyPr anchorCtr="0" anchor="t" bIns="91425" lIns="91425" spcFirstLastPara="1" rIns="91425" wrap="square" tIns="91425">
            <a:noAutofit/>
          </a:bodyPr>
          <a:lstStyle/>
          <a:p>
            <a:pPr indent="-353862" lvl="0" marL="457200" rtl="0" algn="l">
              <a:lnSpc>
                <a:spcPct val="200000"/>
              </a:lnSpc>
              <a:spcBef>
                <a:spcPts val="0"/>
              </a:spcBef>
              <a:spcAft>
                <a:spcPts val="0"/>
              </a:spcAft>
              <a:buClr>
                <a:schemeClr val="dk1"/>
              </a:buClr>
              <a:buSzPts val="1973"/>
              <a:buChar char="●"/>
            </a:pPr>
            <a:r>
              <a:rPr lang="en" sz="1972">
                <a:solidFill>
                  <a:schemeClr val="dk1"/>
                </a:solidFill>
              </a:rPr>
              <a:t>Classic (</a:t>
            </a:r>
            <a:r>
              <a:rPr i="1" lang="en" sz="1972">
                <a:solidFill>
                  <a:schemeClr val="dk1"/>
                </a:solidFill>
              </a:rPr>
              <a:t>&amp; Favorite</a:t>
            </a:r>
            <a:r>
              <a:rPr lang="en" sz="1972">
                <a:solidFill>
                  <a:schemeClr val="dk1"/>
                </a:solidFill>
              </a:rPr>
              <a:t>) Sport</a:t>
            </a:r>
            <a:endParaRPr sz="1972">
              <a:solidFill>
                <a:schemeClr val="dk1"/>
              </a:solidFill>
            </a:endParaRPr>
          </a:p>
          <a:p>
            <a:pPr indent="-353862" lvl="0" marL="457200" rtl="0" algn="l">
              <a:spcBef>
                <a:spcPts val="0"/>
              </a:spcBef>
              <a:spcAft>
                <a:spcPts val="0"/>
              </a:spcAft>
              <a:buClr>
                <a:schemeClr val="dk1"/>
              </a:buClr>
              <a:buSzPts val="1973"/>
              <a:buChar char="●"/>
            </a:pPr>
            <a:r>
              <a:rPr lang="en" sz="1972">
                <a:solidFill>
                  <a:schemeClr val="dk1"/>
                </a:solidFill>
              </a:rPr>
              <a:t>Interesting Manipulation Tasks</a:t>
            </a:r>
            <a:endParaRPr sz="1972">
              <a:solidFill>
                <a:schemeClr val="dk1"/>
              </a:solidFill>
            </a:endParaRPr>
          </a:p>
          <a:p>
            <a:pPr indent="-353862" lvl="1" marL="914400" rtl="0" algn="l">
              <a:spcBef>
                <a:spcPts val="0"/>
              </a:spcBef>
              <a:spcAft>
                <a:spcPts val="0"/>
              </a:spcAft>
              <a:buClr>
                <a:schemeClr val="dk1"/>
              </a:buClr>
              <a:buSzPts val="1973"/>
              <a:buChar char="○"/>
            </a:pPr>
            <a:r>
              <a:rPr lang="en" sz="1972">
                <a:solidFill>
                  <a:schemeClr val="dk1"/>
                </a:solidFill>
              </a:rPr>
              <a:t>Pitching</a:t>
            </a:r>
            <a:endParaRPr sz="1972">
              <a:solidFill>
                <a:schemeClr val="dk1"/>
              </a:solidFill>
            </a:endParaRPr>
          </a:p>
          <a:p>
            <a:pPr indent="-353862" lvl="1" marL="914400" rtl="0" algn="l">
              <a:lnSpc>
                <a:spcPct val="200000"/>
              </a:lnSpc>
              <a:spcBef>
                <a:spcPts val="0"/>
              </a:spcBef>
              <a:spcAft>
                <a:spcPts val="0"/>
              </a:spcAft>
              <a:buClr>
                <a:schemeClr val="dk1"/>
              </a:buClr>
              <a:buSzPts val="1973"/>
              <a:buChar char="○"/>
            </a:pPr>
            <a:r>
              <a:rPr lang="en" sz="1972">
                <a:solidFill>
                  <a:schemeClr val="dk1"/>
                </a:solidFill>
              </a:rPr>
              <a:t>Batting</a:t>
            </a:r>
            <a:endParaRPr sz="1972">
              <a:solidFill>
                <a:schemeClr val="dk1"/>
              </a:solidFill>
            </a:endParaRPr>
          </a:p>
          <a:p>
            <a:pPr indent="-353862" lvl="0" marL="457200" rtl="0" algn="l">
              <a:lnSpc>
                <a:spcPct val="115000"/>
              </a:lnSpc>
              <a:spcBef>
                <a:spcPts val="0"/>
              </a:spcBef>
              <a:spcAft>
                <a:spcPts val="0"/>
              </a:spcAft>
              <a:buClr>
                <a:schemeClr val="dk1"/>
              </a:buClr>
              <a:buSzPts val="1973"/>
              <a:buChar char="●"/>
            </a:pPr>
            <a:r>
              <a:rPr lang="en" sz="1972">
                <a:solidFill>
                  <a:schemeClr val="dk1"/>
                </a:solidFill>
              </a:rPr>
              <a:t>Limited literature on nonprehensile manipulation for dynamic aerial objects</a:t>
            </a:r>
            <a:endParaRPr sz="1972">
              <a:solidFill>
                <a:schemeClr val="dk1"/>
              </a:solidFill>
            </a:endParaRPr>
          </a:p>
          <a:p>
            <a:pPr indent="-353862" lvl="1" marL="914400" rtl="0" algn="l">
              <a:lnSpc>
                <a:spcPct val="200000"/>
              </a:lnSpc>
              <a:spcBef>
                <a:spcPts val="0"/>
              </a:spcBef>
              <a:spcAft>
                <a:spcPts val="0"/>
              </a:spcAft>
              <a:buClr>
                <a:schemeClr val="dk1"/>
              </a:buClr>
              <a:buSzPts val="1973"/>
              <a:buChar char="○"/>
            </a:pPr>
            <a:r>
              <a:rPr i="1" lang="en" sz="1972">
                <a:solidFill>
                  <a:schemeClr val="dk1"/>
                </a:solidFill>
              </a:rPr>
              <a:t>Nonprehensile = when an object is not in grasp for entirely of the task</a:t>
            </a:r>
            <a:endParaRPr i="1" sz="1972">
              <a:solidFill>
                <a:schemeClr val="dk1"/>
              </a:solidFill>
            </a:endParaRPr>
          </a:p>
          <a:p>
            <a:pPr indent="0" lvl="0" marL="457200" rtl="0" algn="l">
              <a:lnSpc>
                <a:spcPct val="200000"/>
              </a:lnSpc>
              <a:spcBef>
                <a:spcPts val="1200"/>
              </a:spcBef>
              <a:spcAft>
                <a:spcPts val="1200"/>
              </a:spcAft>
              <a:buSzPts val="358"/>
              <a:buNone/>
            </a:pPr>
            <a:r>
              <a:t/>
            </a:r>
            <a:endParaRPr sz="814">
              <a:solidFill>
                <a:schemeClr val="dk1"/>
              </a:solidFill>
            </a:endParaRPr>
          </a:p>
        </p:txBody>
      </p:sp>
      <p:pic>
        <p:nvPicPr>
          <p:cNvPr id="70" name="Google Shape;70;p15"/>
          <p:cNvPicPr preferRelativeResize="0"/>
          <p:nvPr/>
        </p:nvPicPr>
        <p:blipFill>
          <a:blip r:embed="rId3">
            <a:alphaModFix/>
          </a:blip>
          <a:stretch>
            <a:fillRect/>
          </a:stretch>
        </p:blipFill>
        <p:spPr>
          <a:xfrm>
            <a:off x="4339175" y="826025"/>
            <a:ext cx="4651873" cy="1985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Simulation Setup</a:t>
            </a:r>
            <a:endParaRPr sz="3500"/>
          </a:p>
          <a:p>
            <a:pPr indent="0" lvl="0" marL="0" rtl="0" algn="l">
              <a:spcBef>
                <a:spcPts val="0"/>
              </a:spcBef>
              <a:spcAft>
                <a:spcPts val="0"/>
              </a:spcAft>
              <a:buNone/>
            </a:pPr>
            <a:r>
              <a:t/>
            </a:r>
            <a:endParaRPr/>
          </a:p>
        </p:txBody>
      </p:sp>
      <p:pic>
        <p:nvPicPr>
          <p:cNvPr id="76" name="Google Shape;76;p16"/>
          <p:cNvPicPr preferRelativeResize="0"/>
          <p:nvPr/>
        </p:nvPicPr>
        <p:blipFill rotWithShape="1">
          <a:blip r:embed="rId3">
            <a:alphaModFix/>
          </a:blip>
          <a:srcRect b="0" l="14606" r="12544" t="0"/>
          <a:stretch/>
        </p:blipFill>
        <p:spPr>
          <a:xfrm>
            <a:off x="3733650" y="1256263"/>
            <a:ext cx="2432123" cy="2503976"/>
          </a:xfrm>
          <a:prstGeom prst="rect">
            <a:avLst/>
          </a:prstGeom>
          <a:noFill/>
          <a:ln>
            <a:noFill/>
          </a:ln>
        </p:spPr>
      </p:pic>
      <p:pic>
        <p:nvPicPr>
          <p:cNvPr id="77" name="Google Shape;77;p16"/>
          <p:cNvPicPr preferRelativeResize="0"/>
          <p:nvPr/>
        </p:nvPicPr>
        <p:blipFill>
          <a:blip r:embed="rId4">
            <a:alphaModFix/>
          </a:blip>
          <a:stretch>
            <a:fillRect/>
          </a:stretch>
        </p:blipFill>
        <p:spPr>
          <a:xfrm>
            <a:off x="7077218" y="956925"/>
            <a:ext cx="1291132" cy="1443400"/>
          </a:xfrm>
          <a:prstGeom prst="rect">
            <a:avLst/>
          </a:prstGeom>
          <a:noFill/>
          <a:ln>
            <a:noFill/>
          </a:ln>
        </p:spPr>
      </p:pic>
      <p:pic>
        <p:nvPicPr>
          <p:cNvPr id="78" name="Google Shape;78;p16"/>
          <p:cNvPicPr preferRelativeResize="0"/>
          <p:nvPr/>
        </p:nvPicPr>
        <p:blipFill>
          <a:blip r:embed="rId5">
            <a:alphaModFix/>
          </a:blip>
          <a:stretch>
            <a:fillRect/>
          </a:stretch>
        </p:blipFill>
        <p:spPr>
          <a:xfrm>
            <a:off x="5821075" y="2654325"/>
            <a:ext cx="2338650" cy="2338650"/>
          </a:xfrm>
          <a:prstGeom prst="rect">
            <a:avLst/>
          </a:prstGeom>
          <a:noFill/>
          <a:ln>
            <a:noFill/>
          </a:ln>
        </p:spPr>
      </p:pic>
      <p:sp>
        <p:nvSpPr>
          <p:cNvPr id="79" name="Google Shape;79;p16"/>
          <p:cNvSpPr txBox="1"/>
          <p:nvPr>
            <p:ph idx="1" type="body"/>
          </p:nvPr>
        </p:nvSpPr>
        <p:spPr>
          <a:xfrm>
            <a:off x="529400" y="1319775"/>
            <a:ext cx="3289800" cy="2218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lang="en" sz="2200">
                <a:solidFill>
                  <a:schemeClr val="dk1"/>
                </a:solidFill>
              </a:rPr>
              <a:t>Models from Drake and TurboSquid</a:t>
            </a:r>
            <a:endParaRPr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t>System Design</a:t>
            </a:r>
            <a:endParaRPr sz="3520"/>
          </a:p>
        </p:txBody>
      </p:sp>
      <p:sp>
        <p:nvSpPr>
          <p:cNvPr id="85" name="Google Shape;85;p17"/>
          <p:cNvSpPr/>
          <p:nvPr/>
        </p:nvSpPr>
        <p:spPr>
          <a:xfrm>
            <a:off x="393875" y="1251125"/>
            <a:ext cx="2205600" cy="77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CC0000"/>
                </a:solidFill>
              </a:rPr>
              <a:t>Grasp</a:t>
            </a:r>
            <a:endParaRPr b="1" sz="1800">
              <a:solidFill>
                <a:srgbClr val="CC0000"/>
              </a:solidFill>
            </a:endParaRPr>
          </a:p>
        </p:txBody>
      </p:sp>
      <p:sp>
        <p:nvSpPr>
          <p:cNvPr id="86" name="Google Shape;86;p17"/>
          <p:cNvSpPr/>
          <p:nvPr/>
        </p:nvSpPr>
        <p:spPr>
          <a:xfrm>
            <a:off x="3159750" y="1251125"/>
            <a:ext cx="2205600" cy="77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A86E8"/>
                </a:solidFill>
              </a:rPr>
              <a:t>Pitch</a:t>
            </a:r>
            <a:endParaRPr b="1" sz="1800">
              <a:solidFill>
                <a:srgbClr val="4A86E8"/>
              </a:solidFill>
            </a:endParaRPr>
          </a:p>
        </p:txBody>
      </p:sp>
      <p:sp>
        <p:nvSpPr>
          <p:cNvPr id="87" name="Google Shape;87;p17"/>
          <p:cNvSpPr/>
          <p:nvPr/>
        </p:nvSpPr>
        <p:spPr>
          <a:xfrm>
            <a:off x="6027525" y="1251125"/>
            <a:ext cx="2205600" cy="77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6AA84F"/>
                </a:solidFill>
              </a:rPr>
              <a:t>HIT</a:t>
            </a:r>
            <a:r>
              <a:rPr b="1" lang="en" sz="1800">
                <a:solidFill>
                  <a:srgbClr val="93C47D"/>
                </a:solidFill>
              </a:rPr>
              <a:t>!</a:t>
            </a:r>
            <a:endParaRPr b="1" sz="1800">
              <a:solidFill>
                <a:srgbClr val="93C47D"/>
              </a:solidFill>
            </a:endParaRPr>
          </a:p>
        </p:txBody>
      </p:sp>
      <p:pic>
        <p:nvPicPr>
          <p:cNvPr id="88" name="Google Shape;88;p17"/>
          <p:cNvPicPr preferRelativeResize="0"/>
          <p:nvPr/>
        </p:nvPicPr>
        <p:blipFill>
          <a:blip r:embed="rId3">
            <a:alphaModFix/>
          </a:blip>
          <a:stretch>
            <a:fillRect/>
          </a:stretch>
        </p:blipFill>
        <p:spPr>
          <a:xfrm>
            <a:off x="182975" y="2460050"/>
            <a:ext cx="2321550" cy="2053249"/>
          </a:xfrm>
          <a:prstGeom prst="rect">
            <a:avLst/>
          </a:prstGeom>
          <a:noFill/>
          <a:ln>
            <a:noFill/>
          </a:ln>
        </p:spPr>
      </p:pic>
      <p:pic>
        <p:nvPicPr>
          <p:cNvPr id="89" name="Google Shape;89;p17"/>
          <p:cNvPicPr preferRelativeResize="0"/>
          <p:nvPr/>
        </p:nvPicPr>
        <p:blipFill>
          <a:blip r:embed="rId4">
            <a:alphaModFix/>
          </a:blip>
          <a:stretch>
            <a:fillRect/>
          </a:stretch>
        </p:blipFill>
        <p:spPr>
          <a:xfrm>
            <a:off x="5678625" y="2480225"/>
            <a:ext cx="3219550" cy="2012899"/>
          </a:xfrm>
          <a:prstGeom prst="rect">
            <a:avLst/>
          </a:prstGeom>
          <a:noFill/>
          <a:ln>
            <a:noFill/>
          </a:ln>
        </p:spPr>
      </p:pic>
      <p:pic>
        <p:nvPicPr>
          <p:cNvPr id="90" name="Google Shape;90;p17"/>
          <p:cNvPicPr preferRelativeResize="0"/>
          <p:nvPr/>
        </p:nvPicPr>
        <p:blipFill>
          <a:blip r:embed="rId5">
            <a:alphaModFix/>
          </a:blip>
          <a:stretch>
            <a:fillRect/>
          </a:stretch>
        </p:blipFill>
        <p:spPr>
          <a:xfrm>
            <a:off x="2896931" y="2460051"/>
            <a:ext cx="2389269" cy="2012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t>Pitching</a:t>
            </a:r>
            <a:endParaRPr sz="3520"/>
          </a:p>
        </p:txBody>
      </p:sp>
      <p:sp>
        <p:nvSpPr>
          <p:cNvPr id="96" name="Google Shape;96;p18"/>
          <p:cNvSpPr/>
          <p:nvPr/>
        </p:nvSpPr>
        <p:spPr>
          <a:xfrm>
            <a:off x="762000" y="1428750"/>
            <a:ext cx="2783400" cy="677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Picking</a:t>
            </a:r>
            <a:endParaRPr b="1" sz="2500"/>
          </a:p>
        </p:txBody>
      </p:sp>
      <p:sp>
        <p:nvSpPr>
          <p:cNvPr id="97" name="Google Shape;97;p18"/>
          <p:cNvSpPr/>
          <p:nvPr/>
        </p:nvSpPr>
        <p:spPr>
          <a:xfrm>
            <a:off x="4798475" y="1428750"/>
            <a:ext cx="2783400" cy="677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Throwing</a:t>
            </a:r>
            <a:endParaRPr b="1" sz="2500"/>
          </a:p>
        </p:txBody>
      </p:sp>
      <p:sp>
        <p:nvSpPr>
          <p:cNvPr id="98" name="Google Shape;98;p18"/>
          <p:cNvSpPr txBox="1"/>
          <p:nvPr/>
        </p:nvSpPr>
        <p:spPr>
          <a:xfrm>
            <a:off x="1047750" y="2529425"/>
            <a:ext cx="6413400" cy="21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99" name="Google Shape;99;p18" title="Pitch_pickup.mov">
            <a:hlinkClick r:id="rId3"/>
          </p:cNvPr>
          <p:cNvPicPr preferRelativeResize="0"/>
          <p:nvPr/>
        </p:nvPicPr>
        <p:blipFill>
          <a:blip r:embed="rId4">
            <a:alphaModFix/>
          </a:blip>
          <a:stretch>
            <a:fillRect/>
          </a:stretch>
        </p:blipFill>
        <p:spPr>
          <a:xfrm>
            <a:off x="442850" y="2291475"/>
            <a:ext cx="3421700" cy="2566275"/>
          </a:xfrm>
          <a:prstGeom prst="rect">
            <a:avLst/>
          </a:prstGeom>
          <a:noFill/>
          <a:ln>
            <a:noFill/>
          </a:ln>
        </p:spPr>
      </p:pic>
      <p:pic>
        <p:nvPicPr>
          <p:cNvPr id="100" name="Google Shape;100;p18" title="Pitch_throw.mov">
            <a:hlinkClick r:id="rId5"/>
          </p:cNvPr>
          <p:cNvPicPr preferRelativeResize="0"/>
          <p:nvPr/>
        </p:nvPicPr>
        <p:blipFill>
          <a:blip r:embed="rId6">
            <a:alphaModFix/>
          </a:blip>
          <a:stretch>
            <a:fillRect/>
          </a:stretch>
        </p:blipFill>
        <p:spPr>
          <a:xfrm>
            <a:off x="4479325" y="2291475"/>
            <a:ext cx="3421700" cy="2566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Batting</a:t>
            </a:r>
            <a:endParaRPr/>
          </a:p>
        </p:txBody>
      </p:sp>
      <p:sp>
        <p:nvSpPr>
          <p:cNvPr id="106" name="Google Shape;106;p19"/>
          <p:cNvSpPr/>
          <p:nvPr/>
        </p:nvSpPr>
        <p:spPr>
          <a:xfrm>
            <a:off x="2905050" y="963075"/>
            <a:ext cx="3333900" cy="68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t>Hitting</a:t>
            </a:r>
            <a:endParaRPr b="1" sz="2500"/>
          </a:p>
        </p:txBody>
      </p:sp>
      <p:pic>
        <p:nvPicPr>
          <p:cNvPr id="107" name="Google Shape;107;p19" title="Batting_hit.mov">
            <a:hlinkClick r:id="rId3"/>
          </p:cNvPr>
          <p:cNvPicPr preferRelativeResize="0"/>
          <p:nvPr/>
        </p:nvPicPr>
        <p:blipFill>
          <a:blip r:embed="rId4">
            <a:alphaModFix/>
          </a:blip>
          <a:stretch>
            <a:fillRect/>
          </a:stretch>
        </p:blipFill>
        <p:spPr>
          <a:xfrm>
            <a:off x="2726125" y="1963850"/>
            <a:ext cx="3691750" cy="2768800"/>
          </a:xfrm>
          <a:prstGeom prst="rect">
            <a:avLst/>
          </a:prstGeom>
          <a:noFill/>
          <a:ln>
            <a:noFill/>
          </a:ln>
        </p:spPr>
      </p:pic>
      <p:sp>
        <p:nvSpPr>
          <p:cNvPr id="108" name="Google Shape;108;p19"/>
          <p:cNvSpPr txBox="1"/>
          <p:nvPr/>
        </p:nvSpPr>
        <p:spPr>
          <a:xfrm>
            <a:off x="6695825" y="4060650"/>
            <a:ext cx="1938600" cy="6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Example of a bunt</a:t>
            </a:r>
            <a:endParaRPr b="1"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11"/>
              <a:t>Trajectory Optimization</a:t>
            </a:r>
            <a:endParaRPr sz="3511"/>
          </a:p>
        </p:txBody>
      </p:sp>
      <p:pic>
        <p:nvPicPr>
          <p:cNvPr id="114" name="Google Shape;114;p20"/>
          <p:cNvPicPr preferRelativeResize="0"/>
          <p:nvPr/>
        </p:nvPicPr>
        <p:blipFill>
          <a:blip r:embed="rId3">
            <a:alphaModFix/>
          </a:blip>
          <a:stretch>
            <a:fillRect/>
          </a:stretch>
        </p:blipFill>
        <p:spPr>
          <a:xfrm>
            <a:off x="406950" y="1248537"/>
            <a:ext cx="4359724" cy="3672975"/>
          </a:xfrm>
          <a:prstGeom prst="rect">
            <a:avLst/>
          </a:prstGeom>
          <a:noFill/>
          <a:ln>
            <a:noFill/>
          </a:ln>
        </p:spPr>
      </p:pic>
      <p:sp>
        <p:nvSpPr>
          <p:cNvPr id="115" name="Google Shape;115;p20"/>
          <p:cNvSpPr/>
          <p:nvPr/>
        </p:nvSpPr>
        <p:spPr>
          <a:xfrm>
            <a:off x="2878675" y="1513425"/>
            <a:ext cx="1365241" cy="963053"/>
          </a:xfrm>
          <a:custGeom>
            <a:rect b="b" l="l" r="r" t="t"/>
            <a:pathLst>
              <a:path extrusionOk="0" h="41064" w="54187">
                <a:moveTo>
                  <a:pt x="0" y="41064"/>
                </a:moveTo>
                <a:cubicBezTo>
                  <a:pt x="2963" y="36619"/>
                  <a:pt x="8749" y="21238"/>
                  <a:pt x="17780" y="14394"/>
                </a:cubicBezTo>
                <a:cubicBezTo>
                  <a:pt x="26811" y="7550"/>
                  <a:pt x="48119" y="2399"/>
                  <a:pt x="54187" y="0"/>
                </a:cubicBezTo>
              </a:path>
            </a:pathLst>
          </a:custGeom>
          <a:noFill/>
          <a:ln cap="flat" cmpd="sng" w="28575">
            <a:solidFill>
              <a:srgbClr val="FF0000"/>
            </a:solidFill>
            <a:prstDash val="dash"/>
            <a:round/>
            <a:headEnd len="med" w="med" type="none"/>
            <a:tailEnd len="med" w="med" type="none"/>
          </a:ln>
        </p:spPr>
      </p:sp>
      <p:pic>
        <p:nvPicPr>
          <p:cNvPr id="116" name="Google Shape;116;p20"/>
          <p:cNvPicPr preferRelativeResize="0"/>
          <p:nvPr/>
        </p:nvPicPr>
        <p:blipFill>
          <a:blip r:embed="rId4">
            <a:alphaModFix/>
          </a:blip>
          <a:stretch>
            <a:fillRect/>
          </a:stretch>
        </p:blipFill>
        <p:spPr>
          <a:xfrm>
            <a:off x="5396100" y="858575"/>
            <a:ext cx="3734324" cy="716550"/>
          </a:xfrm>
          <a:prstGeom prst="rect">
            <a:avLst/>
          </a:prstGeom>
          <a:noFill/>
          <a:ln>
            <a:noFill/>
          </a:ln>
        </p:spPr>
      </p:pic>
      <p:pic>
        <p:nvPicPr>
          <p:cNvPr id="117" name="Google Shape;117;p20"/>
          <p:cNvPicPr preferRelativeResize="0"/>
          <p:nvPr/>
        </p:nvPicPr>
        <p:blipFill>
          <a:blip r:embed="rId5">
            <a:alphaModFix/>
          </a:blip>
          <a:stretch>
            <a:fillRect/>
          </a:stretch>
        </p:blipFill>
        <p:spPr>
          <a:xfrm>
            <a:off x="5544763" y="1966374"/>
            <a:ext cx="3436975" cy="2538675"/>
          </a:xfrm>
          <a:prstGeom prst="rect">
            <a:avLst/>
          </a:prstGeom>
          <a:noFill/>
          <a:ln>
            <a:noFill/>
          </a:ln>
        </p:spPr>
      </p:pic>
      <p:pic>
        <p:nvPicPr>
          <p:cNvPr id="118" name="Google Shape;118;p20"/>
          <p:cNvPicPr preferRelativeResize="0"/>
          <p:nvPr/>
        </p:nvPicPr>
        <p:blipFill>
          <a:blip r:embed="rId6">
            <a:alphaModFix/>
          </a:blip>
          <a:stretch>
            <a:fillRect/>
          </a:stretch>
        </p:blipFill>
        <p:spPr>
          <a:xfrm>
            <a:off x="6531079" y="4505053"/>
            <a:ext cx="1464375" cy="416475"/>
          </a:xfrm>
          <a:prstGeom prst="rect">
            <a:avLst/>
          </a:prstGeom>
          <a:noFill/>
          <a:ln>
            <a:noFill/>
          </a:ln>
        </p:spPr>
      </p:pic>
      <p:sp>
        <p:nvSpPr>
          <p:cNvPr id="119" name="Google Shape;119;p20"/>
          <p:cNvSpPr txBox="1"/>
          <p:nvPr/>
        </p:nvSpPr>
        <p:spPr>
          <a:xfrm>
            <a:off x="6061050" y="392825"/>
            <a:ext cx="2025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u="sng">
                <a:solidFill>
                  <a:srgbClr val="FF0000"/>
                </a:solidFill>
              </a:rPr>
              <a:t>Inverse Kinematics:</a:t>
            </a:r>
            <a:endParaRPr b="1" i="1" u="sng">
              <a:solidFill>
                <a:srgbClr val="FF0000"/>
              </a:solidFill>
            </a:endParaRPr>
          </a:p>
          <a:p>
            <a:pPr indent="0" lvl="0" marL="0" rtl="0" algn="l">
              <a:spcBef>
                <a:spcPts val="0"/>
              </a:spcBef>
              <a:spcAft>
                <a:spcPts val="0"/>
              </a:spcAft>
              <a:buNone/>
            </a:pPr>
            <a:r>
              <a:t/>
            </a:r>
            <a:endParaRPr sz="1800">
              <a:solidFill>
                <a:schemeClr val="dk2"/>
              </a:solidFill>
            </a:endParaRPr>
          </a:p>
        </p:txBody>
      </p:sp>
      <p:sp>
        <p:nvSpPr>
          <p:cNvPr id="120" name="Google Shape;120;p20"/>
          <p:cNvSpPr txBox="1"/>
          <p:nvPr/>
        </p:nvSpPr>
        <p:spPr>
          <a:xfrm>
            <a:off x="5984100" y="1575125"/>
            <a:ext cx="3159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u="sng">
                <a:solidFill>
                  <a:srgbClr val="FF0000"/>
                </a:solidFill>
              </a:rPr>
              <a:t>Kinematic Trajectory Optimization:</a:t>
            </a:r>
            <a:endParaRPr b="1" i="1" u="sng">
              <a:solidFill>
                <a:srgbClr val="FF0000"/>
              </a:solidFill>
            </a:endParaRPr>
          </a:p>
          <a:p>
            <a:pPr indent="0" lvl="0" marL="0" rtl="0" algn="l">
              <a:spcBef>
                <a:spcPts val="0"/>
              </a:spcBef>
              <a:spcAft>
                <a:spcPts val="0"/>
              </a:spcAft>
              <a:buNone/>
            </a:pPr>
            <a:r>
              <a:t/>
            </a:r>
            <a:endParaRPr sz="1800">
              <a:solidFill>
                <a:schemeClr val="dk2"/>
              </a:solidFill>
            </a:endParaRPr>
          </a:p>
        </p:txBody>
      </p:sp>
      <p:sp>
        <p:nvSpPr>
          <p:cNvPr id="121" name="Google Shape;121;p20"/>
          <p:cNvSpPr txBox="1"/>
          <p:nvPr/>
        </p:nvSpPr>
        <p:spPr>
          <a:xfrm>
            <a:off x="4983025" y="2868750"/>
            <a:ext cx="1220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u="sng">
                <a:solidFill>
                  <a:srgbClr val="FF0000"/>
                </a:solidFill>
              </a:rPr>
              <a:t>Position Constraints</a:t>
            </a:r>
            <a:endParaRPr b="1" i="1" u="sng">
              <a:solidFill>
                <a:srgbClr val="FF0000"/>
              </a:solidFill>
            </a:endParaRPr>
          </a:p>
          <a:p>
            <a:pPr indent="0" lvl="0" marL="0" rtl="0" algn="l">
              <a:spcBef>
                <a:spcPts val="0"/>
              </a:spcBef>
              <a:spcAft>
                <a:spcPts val="0"/>
              </a:spcAft>
              <a:buNone/>
            </a:pPr>
            <a:r>
              <a:t/>
            </a:r>
            <a:endParaRPr sz="1800">
              <a:solidFill>
                <a:schemeClr val="dk2"/>
              </a:solidFill>
            </a:endParaRPr>
          </a:p>
        </p:txBody>
      </p:sp>
      <p:sp>
        <p:nvSpPr>
          <p:cNvPr id="122" name="Google Shape;122;p20"/>
          <p:cNvSpPr txBox="1"/>
          <p:nvPr/>
        </p:nvSpPr>
        <p:spPr>
          <a:xfrm>
            <a:off x="5086425" y="4505038"/>
            <a:ext cx="1464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u="sng">
                <a:solidFill>
                  <a:srgbClr val="FF0000"/>
                </a:solidFill>
              </a:rPr>
              <a:t>Velocity Constraints</a:t>
            </a:r>
            <a:endParaRPr b="1" i="1" u="sng">
              <a:solidFill>
                <a:srgbClr val="FF0000"/>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20"/>
              <a:t>Results</a:t>
            </a:r>
            <a:endParaRPr sz="3520"/>
          </a:p>
        </p:txBody>
      </p:sp>
      <p:pic>
        <p:nvPicPr>
          <p:cNvPr id="128" name="Google Shape;128;p21"/>
          <p:cNvPicPr preferRelativeResize="0"/>
          <p:nvPr/>
        </p:nvPicPr>
        <p:blipFill>
          <a:blip r:embed="rId3">
            <a:alphaModFix/>
          </a:blip>
          <a:stretch>
            <a:fillRect/>
          </a:stretch>
        </p:blipFill>
        <p:spPr>
          <a:xfrm>
            <a:off x="3513650" y="1017725"/>
            <a:ext cx="5392726" cy="3600725"/>
          </a:xfrm>
          <a:prstGeom prst="rect">
            <a:avLst/>
          </a:prstGeom>
          <a:noFill/>
          <a:ln>
            <a:noFill/>
          </a:ln>
        </p:spPr>
      </p:pic>
      <p:pic>
        <p:nvPicPr>
          <p:cNvPr id="129" name="Google Shape;129;p21"/>
          <p:cNvPicPr preferRelativeResize="0"/>
          <p:nvPr/>
        </p:nvPicPr>
        <p:blipFill>
          <a:blip r:embed="rId4">
            <a:alphaModFix/>
          </a:blip>
          <a:stretch>
            <a:fillRect/>
          </a:stretch>
        </p:blipFill>
        <p:spPr>
          <a:xfrm>
            <a:off x="311700" y="1244225"/>
            <a:ext cx="3208850" cy="3639156"/>
          </a:xfrm>
          <a:prstGeom prst="rect">
            <a:avLst/>
          </a:prstGeom>
          <a:noFill/>
          <a:ln>
            <a:noFill/>
          </a:ln>
        </p:spPr>
      </p:pic>
      <p:sp>
        <p:nvSpPr>
          <p:cNvPr id="130" name="Google Shape;130;p21"/>
          <p:cNvSpPr txBox="1"/>
          <p:nvPr/>
        </p:nvSpPr>
        <p:spPr>
          <a:xfrm>
            <a:off x="4213025" y="4618450"/>
            <a:ext cx="414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E06666"/>
                </a:solidFill>
              </a:rPr>
              <a:t>*As of this morning, Hit/Strike rate (up to 4m) is now 100% </a:t>
            </a:r>
            <a:endParaRPr i="1" sz="1200">
              <a:solidFill>
                <a:srgbClr val="E0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