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48" r:id="rId3"/>
    <p:sldId id="350" r:id="rId5"/>
    <p:sldId id="349" r:id="rId6"/>
    <p:sldId id="363" r:id="rId7"/>
    <p:sldId id="351" r:id="rId8"/>
    <p:sldId id="362" r:id="rId9"/>
    <p:sldId id="352" r:id="rId10"/>
    <p:sldId id="353" r:id="rId11"/>
    <p:sldId id="365" r:id="rId12"/>
    <p:sldId id="354" r:id="rId13"/>
    <p:sldId id="355" r:id="rId14"/>
    <p:sldId id="356" r:id="rId15"/>
    <p:sldId id="357" r:id="rId16"/>
    <p:sldId id="358" r:id="rId17"/>
    <p:sldId id="361" r:id="rId18"/>
    <p:sldId id="360" r:id="rId19"/>
    <p:sldId id="359" r:id="rId20"/>
    <p:sldId id="382" r:id="rId21"/>
    <p:sldId id="381" r:id="rId22"/>
    <p:sldId id="380" r:id="rId23"/>
    <p:sldId id="364" r:id="rId24"/>
    <p:sldId id="378" r:id="rId2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p>
            <a:fld id="{34DD8812-632B-44E3-B183-D20ADC793C3A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1" name="椭圆形 10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/>
          <p:cNvSpPr/>
          <p:nvPr userDrawn="true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true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true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21" name="组 20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9" name="椭圆形 28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4" name="图片占位符 3"/>
          <p:cNvSpPr>
            <a:spLocks noGrp="true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/>
          <p:cNvSpPr>
            <a:spLocks noGrp="true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/>
          <p:cNvSpPr>
            <a:spLocks noGrp="true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true"/>
          </p:cNvSpPr>
          <p:nvPr>
            <p:ph type="body" sz="half" idx="16" hasCustomPrompt="true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sp>
        <p:nvSpPr>
          <p:cNvPr id="25" name="文本占位符 3"/>
          <p:cNvSpPr>
            <a:spLocks noGrp="true"/>
          </p:cNvSpPr>
          <p:nvPr>
            <p:ph type="body" sz="half" idx="17" hasCustomPrompt="true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  <a:endParaRPr lang="zh-CN" altLang="en-US" noProof="0" dirty="0"/>
          </a:p>
        </p:txBody>
      </p:sp>
      <p:grpSp>
        <p:nvGrpSpPr>
          <p:cNvPr id="26" name="组 25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false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false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2" name="椭圆形 11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/>
          <p:cNvSpPr/>
          <p:nvPr userDrawn="true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/>
          <p:cNvSpPr/>
          <p:nvPr userDrawn="true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/>
          <p:cNvSpPr/>
          <p:nvPr userDrawn="true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/>
          <p:cNvGrpSpPr/>
          <p:nvPr userDrawn="true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/>
            <p:cNvSpPr/>
            <p:nvPr userDrawn="true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/>
            <p:cNvSpPr/>
            <p:nvPr userDrawn="true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1" name="组 10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19" name="椭圆形 18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1" name="页脚占位符 10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1" name="椭圆形 20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17" name="椭圆形 16"/>
          <p:cNvSpPr/>
          <p:nvPr userDrawn="true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true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true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/>
          <p:cNvSpPr/>
          <p:nvPr userDrawn="true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9" name="组 8"/>
          <p:cNvGrpSpPr/>
          <p:nvPr userDrawn="true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/>
            <p:cNvSpPr/>
            <p:nvPr userDrawn="true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true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 userDrawn="true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/>
            <p:cNvSpPr/>
            <p:nvPr userDrawn="true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true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true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/>
          <p:cNvSpPr>
            <a:spLocks noGrp="true"/>
          </p:cNvSpPr>
          <p:nvPr>
            <p:ph type="title" hasCustomPrompt="tru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  <a:endParaRPr lang="zh-CN" altLang="en-US" noProof="0" dirty="0"/>
          </a:p>
        </p:txBody>
      </p:sp>
      <p:sp>
        <p:nvSpPr>
          <p:cNvPr id="21" name="图片占位符 20"/>
          <p:cNvSpPr>
            <a:spLocks noGrp="true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true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/>
          <p:cNvSpPr>
            <a:spLocks noGrp="true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使用基础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dddd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428707"/>
            <a:ext cx="5147109" cy="4807284"/>
          </a:xfrm>
        </p:spPr>
      </p:pic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097280" y="1442720"/>
            <a:ext cx="10058400" cy="4542790"/>
          </a:xfrm>
        </p:spPr>
        <p:txBody>
          <a:bodyPr>
            <a:normAutofit lnSpcReduction="20000"/>
          </a:bodyPr>
          <a:lstStyle/>
          <a:p>
            <a:pPr lvl="1"/>
            <a:r>
              <a:rPr lang="en-US" altLang="zh-CN" dirty="0"/>
              <a:t>cd 		</a:t>
            </a:r>
            <a:r>
              <a:rPr lang="zh-CN" altLang="en-US" dirty="0"/>
              <a:t>改变当前目录</a:t>
            </a:r>
            <a:r>
              <a:rPr lang="en-US" altLang="zh-CN" dirty="0"/>
              <a:t> </a:t>
            </a:r>
            <a:r>
              <a:rPr lang="en-US" altLang="en-US" dirty="0"/>
              <a:t>(change directory)</a:t>
            </a:r>
            <a:endParaRPr lang="en-US" altLang="zh-CN" dirty="0"/>
          </a:p>
          <a:p>
            <a:pPr lvl="1"/>
            <a:r>
              <a:rPr lang="en-US" altLang="zh-CN" dirty="0"/>
              <a:t>ls		</a:t>
            </a:r>
            <a:r>
              <a:rPr lang="zh-CN" altLang="en-US" dirty="0"/>
              <a:t>显示当前目录下的文件</a:t>
            </a:r>
            <a:r>
              <a:rPr lang="en-US" altLang="zh-CN" dirty="0"/>
              <a:t> (list files)</a:t>
            </a:r>
            <a:endParaRPr lang="en-US" altLang="zh-CN" dirty="0"/>
          </a:p>
          <a:p>
            <a:pPr lvl="2"/>
            <a:r>
              <a:rPr lang="en-US" altLang="zh-CN" dirty="0"/>
              <a:t>ls [选项]... [文件]...</a:t>
            </a:r>
            <a:endParaRPr lang="en-US" altLang="zh-CN" dirty="0"/>
          </a:p>
          <a:p>
            <a:pPr lvl="2"/>
            <a:r>
              <a:rPr lang="zh-CN" altLang="en-US" sz="1400" dirty="0"/>
              <a:t>常用参数</a:t>
            </a:r>
            <a:r>
              <a:rPr lang="en-US" altLang="zh-CN" sz="1400" dirty="0"/>
              <a:t> </a:t>
            </a:r>
            <a:r>
              <a:rPr lang="en-US" altLang="en-US" sz="1400" dirty="0"/>
              <a:t>-l -a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en-US" dirty="0" err="1"/>
              <a:t> 	</a:t>
            </a:r>
            <a:r>
              <a:rPr lang="zh-CN" altLang="en-US" dirty="0" err="1"/>
              <a:t>创建文件夹</a:t>
            </a:r>
            <a:r>
              <a:rPr lang="en-US" altLang="zh-CN" dirty="0" err="1"/>
              <a:t>(make directory)</a:t>
            </a:r>
            <a:endParaRPr lang="en-US" altLang="zh-CN" dirty="0" err="1"/>
          </a:p>
          <a:p>
            <a:pPr lvl="2"/>
            <a:r>
              <a:rPr lang="en-US" altLang="zh-CN" dirty="0">
                <a:sym typeface="+mn-ea"/>
              </a:rPr>
              <a:t>mkdir [选项]... 目录...</a:t>
            </a:r>
            <a:endParaRPr lang="en-US" altLang="zh-CN" dirty="0" err="1"/>
          </a:p>
          <a:p>
            <a:pPr lvl="2"/>
            <a:r>
              <a:rPr lang="zh-CN" altLang="en-US" sz="1400" dirty="0" err="1"/>
              <a:t>常用参数</a:t>
            </a:r>
            <a:r>
              <a:rPr lang="en-US" altLang="zh-CN" sz="1400" dirty="0" err="1"/>
              <a:t> </a:t>
            </a:r>
            <a:r>
              <a:rPr lang="en-US" altLang="en-US" sz="1400" dirty="0" err="1"/>
              <a:t>-p</a:t>
            </a:r>
            <a:endParaRPr lang="en-US" altLang="zh-CN" dirty="0"/>
          </a:p>
          <a:p>
            <a:pPr lvl="1"/>
            <a:r>
              <a:rPr lang="en-US" altLang="zh-CN" dirty="0"/>
              <a:t>rm</a:t>
            </a:r>
            <a:r>
              <a:rPr lang="en-US" altLang="en-US" dirty="0"/>
              <a:t>		</a:t>
            </a:r>
            <a:r>
              <a:rPr lang="zh-CN" altLang="en-US" dirty="0"/>
              <a:t>删除文件</a:t>
            </a:r>
            <a:r>
              <a:rPr lang="en-US" altLang="zh-CN" dirty="0"/>
              <a:t> (remove)</a:t>
            </a:r>
            <a:endParaRPr lang="en-US" altLang="zh-CN" dirty="0"/>
          </a:p>
          <a:p>
            <a:pPr lvl="2"/>
            <a:r>
              <a:rPr lang="en-US" altLang="zh-CN" dirty="0"/>
              <a:t>rm [选项]... [文件]...</a:t>
            </a:r>
            <a:endParaRPr lang="en-US" altLang="zh-CN" dirty="0"/>
          </a:p>
          <a:p>
            <a:pPr lvl="2"/>
            <a:r>
              <a:rPr lang="zh-CN" altLang="en-US" sz="1400" dirty="0"/>
              <a:t>常用参数</a:t>
            </a:r>
            <a:r>
              <a:rPr lang="en-US" altLang="zh-CN" sz="1400" dirty="0"/>
              <a:t> </a:t>
            </a:r>
            <a:r>
              <a:rPr lang="en-US" altLang="en-US" sz="1400" dirty="0"/>
              <a:t>-r -f</a:t>
            </a:r>
            <a:endParaRPr lang="en-US" altLang="zh-CN" dirty="0"/>
          </a:p>
          <a:p>
            <a:pPr lvl="1"/>
            <a:r>
              <a:rPr lang="en-US" altLang="zh-CN" dirty="0"/>
              <a:t>cp</a:t>
            </a:r>
            <a:r>
              <a:rPr lang="en-US" altLang="en-US" dirty="0"/>
              <a:t>		</a:t>
            </a:r>
            <a:r>
              <a:rPr lang="zh-CN" altLang="en-US" dirty="0"/>
              <a:t>复制文件</a:t>
            </a:r>
            <a:r>
              <a:rPr lang="en-US" altLang="zh-CN" dirty="0"/>
              <a:t> (copy)</a:t>
            </a:r>
            <a:endParaRPr lang="en-US" altLang="zh-CN" dirty="0"/>
          </a:p>
          <a:p>
            <a:pPr lvl="2"/>
            <a:r>
              <a:rPr lang="en-US" altLang="zh-CN" dirty="0"/>
              <a:t>p [选项]... 源文件</a:t>
            </a:r>
            <a:r>
              <a:rPr lang="zh-CN" altLang="en-US" dirty="0"/>
              <a:t>或目录</a:t>
            </a:r>
            <a:r>
              <a:rPr lang="en-US" altLang="zh-CN" dirty="0"/>
              <a:t> 目标文件</a:t>
            </a:r>
            <a:r>
              <a:rPr lang="zh-CN" altLang="en-US" dirty="0"/>
              <a:t>或目录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en-US" dirty="0" err="1"/>
              <a:t>	</a:t>
            </a:r>
            <a:r>
              <a:rPr lang="zh-CN" altLang="en-US" dirty="0" err="1"/>
              <a:t>更改文件权限</a:t>
            </a:r>
            <a:r>
              <a:rPr lang="en-US" altLang="zh-CN" dirty="0" err="1"/>
              <a:t> (change mode)</a:t>
            </a:r>
            <a:endParaRPr lang="en-US" altLang="zh-CN" dirty="0" err="1"/>
          </a:p>
          <a:p>
            <a:pPr lvl="2"/>
            <a:r>
              <a:rPr lang="en-US" altLang="zh-CN" dirty="0" err="1"/>
              <a:t>chmod [选项]... 模式[,模式]... 文件... </a:t>
            </a:r>
            <a:r>
              <a:rPr lang="en-US" altLang="en-US" dirty="0" err="1"/>
              <a:t>(chmod +x filename)</a:t>
            </a:r>
            <a:endParaRPr lang="en-US" altLang="zh-CN" sz="1085" dirty="0" err="1"/>
          </a:p>
          <a:p>
            <a:pPr lvl="2"/>
            <a:r>
              <a:rPr lang="en-US" altLang="zh-CN" dirty="0"/>
              <a:t>chmod [选项]... 八进制模式 文件...</a:t>
            </a:r>
            <a:r>
              <a:rPr lang="en-US" altLang="en-US" dirty="0"/>
              <a:t> (chmod 755 filename)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  <a:endParaRPr lang="zh-CN" altLang="en-US" dirty="0"/>
          </a:p>
        </p:txBody>
      </p:sp>
      <p:pic>
        <p:nvPicPr>
          <p:cNvPr id="4" name="Picture 3" descr="file-permissions-rw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45360"/>
            <a:ext cx="4957445" cy="1646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066800" y="1548131"/>
            <a:ext cx="10058400" cy="3760891"/>
          </a:xfrm>
        </p:spPr>
        <p:txBody>
          <a:bodyPr/>
          <a:lstStyle/>
          <a:p>
            <a:r>
              <a:rPr lang="en-US" altLang="zh-CN" dirty="0"/>
              <a:t>-	</a:t>
            </a:r>
            <a:r>
              <a:rPr lang="zh-CN" altLang="en-US" dirty="0"/>
              <a:t>Ranger是具有VI键绑定的控制台文件管理器</a:t>
            </a:r>
            <a:endParaRPr lang="zh-CN" altLang="en-US" dirty="0"/>
          </a:p>
          <a:p>
            <a:r>
              <a:rPr lang="en-US" altLang="zh-CN" dirty="0"/>
              <a:t>-	</a:t>
            </a:r>
            <a:r>
              <a:rPr lang="zh-CN" altLang="en-US" dirty="0"/>
              <a:t>因为是控制台软件,所以可以在所有终端内都可以运行</a:t>
            </a:r>
            <a:endParaRPr lang="zh-CN" altLang="en-US" dirty="0"/>
          </a:p>
          <a:p>
            <a:r>
              <a:rPr lang="en-US" altLang="zh-CN" dirty="0"/>
              <a:t>-	</a:t>
            </a:r>
            <a:r>
              <a:rPr lang="zh-CN" altLang="en-US" dirty="0"/>
              <a:t>可以显示图片</a:t>
            </a:r>
            <a:r>
              <a:rPr lang="en-US" altLang="zh-CN" dirty="0"/>
              <a:t>(</a:t>
            </a:r>
            <a:r>
              <a:rPr lang="zh-CN" altLang="en-US" dirty="0"/>
              <a:t>需要</a:t>
            </a:r>
            <a:r>
              <a:rPr lang="en-US" altLang="zh-CN" dirty="0"/>
              <a:t>terminal</a:t>
            </a:r>
            <a:r>
              <a:rPr lang="zh-CN" altLang="en-US" dirty="0"/>
              <a:t>支持,并且要安装</a:t>
            </a:r>
            <a:r>
              <a:rPr lang="en-US" altLang="zh-CN" dirty="0"/>
              <a:t>w3m</a:t>
            </a:r>
            <a:r>
              <a:rPr lang="zh-CN" altLang="en-US" dirty="0"/>
              <a:t>等在终端渲染图片的软件,不能通过</a:t>
            </a:r>
            <a:r>
              <a:rPr lang="en-US" altLang="zh-CN" dirty="0"/>
              <a:t>ssh</a:t>
            </a:r>
            <a:r>
              <a:rPr lang="zh-CN" altLang="en-US" dirty="0"/>
              <a:t>显示图片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66800" y="527685"/>
            <a:ext cx="10058400" cy="979170"/>
          </a:xfrm>
        </p:spPr>
        <p:txBody>
          <a:bodyPr/>
          <a:lstStyle/>
          <a:p>
            <a:r>
              <a:rPr lang="en-US" altLang="zh-CN" dirty="0"/>
              <a:t>ranger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210" y="1253490"/>
            <a:ext cx="9316720" cy="538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097280" y="1432561"/>
            <a:ext cx="10058400" cy="3760891"/>
          </a:xfrm>
        </p:spPr>
        <p:txBody>
          <a:bodyPr/>
          <a:lstStyle/>
          <a:p>
            <a:r>
              <a:rPr lang="en-US" altLang="zh-CN"/>
              <a:t>-	Linux 管道使用竖线|连接多个命令,这被称为管道符。</a:t>
            </a:r>
            <a:endParaRPr lang="en-US" altLang="zh-CN"/>
          </a:p>
          <a:p>
            <a:r>
              <a:rPr lang="en-US" altLang="zh-CN"/>
              <a:t>-	command1 | command2 </a:t>
            </a:r>
            <a:r>
              <a:rPr lang="en-US" altLang="zh-CN">
                <a:sym typeface="+mn-ea"/>
              </a:rPr>
              <a:t>[| commandN... </a:t>
            </a:r>
            <a:r>
              <a:rPr lang="en-US" altLang="en-US">
                <a:sym typeface="+mn-ea"/>
              </a:rPr>
              <a:t>]</a:t>
            </a:r>
            <a:endParaRPr lang="en-US" altLang="en-US">
              <a:sym typeface="+mn-ea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</a:t>
            </a:r>
            <a:r>
              <a:rPr lang="en-US" altLang="zh-CN"/>
              <a:t>(</a:t>
            </a:r>
            <a:r>
              <a:rPr lang="zh-CN" altLang="en-US"/>
              <a:t>pipe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Picture 3" descr="12275317-f08758db656b340b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2865755"/>
            <a:ext cx="7058660" cy="1613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4673600"/>
            <a:ext cx="8554085" cy="1616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exit the vim editor?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493" y="837902"/>
            <a:ext cx="9081110" cy="45763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vim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6030" y="1442720"/>
            <a:ext cx="9199245" cy="5135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    从vi派生出来的Vim具有多种模式，这种独特的设计容易使初学者产生混淆。几乎所有的编辑器都会有插入和执行命令两种模式，并且大多数的编辑器使用了与Vim截然不同的方式：命令目录（鼠标或者键盘驱动），组合键（通常通过control键（CTRL）和alt键（ALT）组成）或者鼠标输入。Vim和vi一样，仅仅通过键盘来在这些模式之中切换。这就使得Vim可以不用进行菜单或者鼠标操作，并且最小化组合键的操作。对文字录入员或者程序员可以大大增强速度和效率。</a:t>
            </a:r>
            <a:endParaRPr lang="en-US"/>
          </a:p>
          <a:p>
            <a:endParaRPr lang="en-US"/>
          </a:p>
          <a:p>
            <a:r>
              <a:rPr lang="en-US"/>
              <a:t>Vim具有6种基本模式和5种派生模式。</a:t>
            </a:r>
            <a:endParaRPr lang="en-US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"/>
              <a:t>模式</a:t>
            </a:r>
            <a:endParaRPr lang="zh-CN" altLang="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49027" y="1776362"/>
            <a:ext cx="2991602" cy="3496678"/>
          </a:xfrm>
          <a:prstGeom prst="rect">
            <a:avLst/>
          </a:prstGeom>
        </p:spPr>
      </p:pic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2715628" y="2840164"/>
            <a:ext cx="10058400" cy="1369074"/>
          </a:xfrm>
        </p:spPr>
        <p:txBody>
          <a:bodyPr/>
          <a:lstStyle/>
          <a:p>
            <a:r>
              <a:rPr lang="zh-CN" altLang="en-US" dirty="0"/>
              <a:t>为什么要使用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true"/>
          </p:cNvSpPr>
          <p:nvPr>
            <p:ph idx="1"/>
          </p:nvPr>
        </p:nvSpPr>
        <p:spPr>
          <a:xfrm>
            <a:off x="1097280" y="1569085"/>
            <a:ext cx="10058400" cy="4257040"/>
          </a:xfrm>
        </p:spPr>
        <p:txBody>
          <a:bodyPr>
            <a:normAutofit lnSpcReduction="10000"/>
          </a:bodyPr>
          <a:p>
            <a:pPr lvl="1"/>
            <a:r>
              <a:rPr lang="" altLang="en-US"/>
              <a:t>普通模式</a:t>
            </a:r>
            <a:endParaRPr lang="" altLang="en-US"/>
          </a:p>
          <a:p>
            <a:pPr lvl="2"/>
            <a:r>
              <a:rPr lang="en-US" altLang="en-US">
                <a:sym typeface="+mn-ea"/>
              </a:rPr>
              <a:t>在普通模式中，用的编辑器命令，比如移动光标，删除文本等等。</a:t>
            </a:r>
            <a:endParaRPr lang="" altLang="en-US"/>
          </a:p>
          <a:p>
            <a:pPr lvl="1"/>
            <a:r>
              <a:rPr lang="" altLang="en-US"/>
              <a:t>插入模式</a:t>
            </a:r>
            <a:endParaRPr lang="" altLang="en-US"/>
          </a:p>
          <a:p>
            <a:pPr lvl="2"/>
            <a:r>
              <a:rPr lang="" altLang="en-US"/>
              <a:t>在这个模式中，大多数按键都会向文本缓冲区中插入文本。</a:t>
            </a:r>
            <a:endParaRPr lang="" altLang="en-US"/>
          </a:p>
          <a:p>
            <a:pPr lvl="1"/>
            <a:r>
              <a:rPr lang="" altLang="en-US"/>
              <a:t>可视模式</a:t>
            </a:r>
            <a:endParaRPr lang="" altLang="en-US"/>
          </a:p>
          <a:p>
            <a:pPr lvl="2"/>
            <a:r>
              <a:rPr lang="" altLang="en-US"/>
              <a:t>这个模式与普通模式比较相似。但是移动命令会扩大高亮的文本区域。</a:t>
            </a:r>
            <a:endParaRPr lang="" altLang="en-US"/>
          </a:p>
          <a:p>
            <a:pPr lvl="1"/>
            <a:r>
              <a:rPr lang="" altLang="en-US"/>
              <a:t>选择模式</a:t>
            </a:r>
            <a:endParaRPr lang="" altLang="en-US"/>
          </a:p>
          <a:p>
            <a:pPr lvl="2"/>
            <a:r>
              <a:rPr lang="" altLang="en-US"/>
              <a:t>这个模式中，可以用鼠标或者光标键高亮选择文本，不过输入任何字符的话，Vim会用这个字符替换选择的高亮文本块，并且自动进入插入模式。</a:t>
            </a:r>
            <a:endParaRPr lang="" altLang="en-US"/>
          </a:p>
          <a:p>
            <a:pPr lvl="1"/>
            <a:r>
              <a:rPr lang="" altLang="en-US"/>
              <a:t>命令行模式</a:t>
            </a:r>
            <a:endParaRPr lang="" altLang="en-US"/>
          </a:p>
          <a:p>
            <a:pPr lvl="2"/>
            <a:r>
              <a:rPr lang="" altLang="en-US"/>
              <a:t>在命令行模式中可以输入会被解释成并执行的文本。例如执行命令（":"键），搜索（"/"和"?"键）或者过滤命令（"!"键）。在命令执行之后，Vim返回到命令行模式之前的模式，通常是普通模式。</a:t>
            </a:r>
            <a:endParaRPr lang="" altLang="en-US"/>
          </a:p>
          <a:p>
            <a:pPr lvl="1"/>
            <a:r>
              <a:rPr lang="" altLang="en-US"/>
              <a:t>Ex模式</a:t>
            </a:r>
            <a:endParaRPr lang="" altLang="en-US"/>
          </a:p>
          <a:p>
            <a:pPr lvl="2"/>
            <a:r>
              <a:rPr lang="" altLang="en-US"/>
              <a:t>这和命令行模式比较相似，在使用":visual"命令离开Ex模式前，可以一次执行多条命令。</a:t>
            </a:r>
            <a:endParaRPr lang="" altLang="en-US"/>
          </a:p>
          <a:p>
            <a:pPr lvl="2"/>
            <a:endParaRPr lang="" altLang="en-US"/>
          </a:p>
          <a:p>
            <a:pPr lvl="2"/>
            <a:endParaRPr lang="" altLang="en-US"/>
          </a:p>
          <a:p>
            <a:pPr lvl="2"/>
            <a:endParaRPr lang="" altLang="en-US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模式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04900" y="261620"/>
            <a:ext cx="9063355" cy="64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Secure Shell</a:t>
            </a:r>
            <a:r>
              <a:rPr lang="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的作用：可以替代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Telnet</a:t>
            </a:r>
            <a:r>
              <a:rPr lang="" altLang="en-US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也可以为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FTP</a:t>
            </a:r>
            <a:r>
              <a:rPr lang="" altLang="en-US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Pop</a:t>
            </a:r>
            <a:r>
              <a:rPr lang="" altLang="en-US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甚至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PPP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提供安全的通道。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windows10 1809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或更高版本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80604020202020204" pitchFamily="34" charset="0"/>
              </a:rPr>
              <a:t>都提供了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80604020202020204" pitchFamily="34" charset="0"/>
              </a:rPr>
              <a:t>SSH</a:t>
            </a:r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78" y="4429931"/>
            <a:ext cx="4001058" cy="514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78" y="3587655"/>
            <a:ext cx="5706271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true"/>
          <p:nvPr/>
        </p:nvSpPr>
        <p:spPr>
          <a:xfrm>
            <a:off x="1097280" y="2193928"/>
            <a:ext cx="10160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usage: </a:t>
            </a:r>
            <a:r>
              <a:rPr lang="en-US" altLang="zh-CN" dirty="0" err="1">
                <a:latin typeface="+mn-ea"/>
              </a:rPr>
              <a:t>ssh</a:t>
            </a:r>
            <a:r>
              <a:rPr lang="en-US" altLang="zh-CN" dirty="0">
                <a:latin typeface="+mn-ea"/>
              </a:rPr>
              <a:t> [-46AaCfGgKkMNnqsTtVvXxYy] [-b </a:t>
            </a:r>
            <a:r>
              <a:rPr lang="en-US" altLang="zh-CN" dirty="0" err="1">
                <a:latin typeface="+mn-ea"/>
              </a:rPr>
              <a:t>bind_address</a:t>
            </a:r>
            <a:r>
              <a:rPr lang="en-US" altLang="zh-CN" dirty="0">
                <a:latin typeface="+mn-ea"/>
              </a:rPr>
              <a:t>] [-c </a:t>
            </a:r>
            <a:r>
              <a:rPr lang="en-US" altLang="zh-CN" dirty="0" err="1">
                <a:latin typeface="+mn-ea"/>
              </a:rPr>
              <a:t>cipher_spec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[-D [</a:t>
            </a:r>
            <a:r>
              <a:rPr lang="en-US" altLang="zh-CN" dirty="0" err="1">
                <a:latin typeface="+mn-ea"/>
              </a:rPr>
              <a:t>bind_address</a:t>
            </a:r>
            <a:r>
              <a:rPr lang="en-US" altLang="zh-CN" dirty="0">
                <a:latin typeface="+mn-ea"/>
              </a:rPr>
              <a:t>:]port] [-E </a:t>
            </a:r>
            <a:r>
              <a:rPr lang="en-US" altLang="zh-CN" dirty="0" err="1">
                <a:latin typeface="+mn-ea"/>
              </a:rPr>
              <a:t>log_file</a:t>
            </a:r>
            <a:r>
              <a:rPr lang="en-US" altLang="zh-CN" dirty="0">
                <a:latin typeface="+mn-ea"/>
              </a:rPr>
              <a:t>] [-e </a:t>
            </a:r>
            <a:r>
              <a:rPr lang="en-US" altLang="zh-CN" dirty="0" err="1">
                <a:latin typeface="+mn-ea"/>
              </a:rPr>
              <a:t>escape_char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[-F </a:t>
            </a:r>
            <a:r>
              <a:rPr lang="en-US" altLang="zh-CN" dirty="0" err="1">
                <a:latin typeface="+mn-ea"/>
              </a:rPr>
              <a:t>configfile</a:t>
            </a:r>
            <a:r>
              <a:rPr lang="en-US" altLang="zh-CN" dirty="0">
                <a:latin typeface="+mn-ea"/>
              </a:rPr>
              <a:t>] [-I pkcs11] [-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identity_file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[-J [user@]host[:port]] [-L address] [-l </a:t>
            </a:r>
            <a:r>
              <a:rPr lang="en-US" altLang="zh-CN" dirty="0" err="1">
                <a:latin typeface="+mn-ea"/>
              </a:rPr>
              <a:t>login_name</a:t>
            </a:r>
            <a:r>
              <a:rPr lang="en-US" altLang="zh-CN" dirty="0">
                <a:latin typeface="+mn-ea"/>
              </a:rPr>
              <a:t>] [-m </a:t>
            </a:r>
            <a:r>
              <a:rPr lang="en-US" altLang="zh-CN" dirty="0" err="1">
                <a:latin typeface="+mn-ea"/>
              </a:rPr>
              <a:t>mac_spec</a:t>
            </a:r>
            <a:r>
              <a:rPr lang="en-US" altLang="zh-CN" dirty="0">
                <a:latin typeface="+mn-ea"/>
              </a:rPr>
              <a:t>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[-O </a:t>
            </a:r>
            <a:r>
              <a:rPr lang="en-US" altLang="zh-CN" dirty="0" err="1">
                <a:latin typeface="+mn-ea"/>
              </a:rPr>
              <a:t>ctl_cmd</a:t>
            </a:r>
            <a:r>
              <a:rPr lang="en-US" altLang="zh-CN" dirty="0">
                <a:latin typeface="+mn-ea"/>
              </a:rPr>
              <a:t>] [-o option] [-p port] [-Q </a:t>
            </a:r>
            <a:r>
              <a:rPr lang="en-US" altLang="zh-CN" dirty="0" err="1">
                <a:latin typeface="+mn-ea"/>
              </a:rPr>
              <a:t>query_option</a:t>
            </a:r>
            <a:r>
              <a:rPr lang="en-US" altLang="zh-CN" dirty="0">
                <a:latin typeface="+mn-ea"/>
              </a:rPr>
              <a:t>] [-R address]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[-S </a:t>
            </a:r>
            <a:r>
              <a:rPr lang="en-US" altLang="zh-CN" dirty="0" err="1">
                <a:latin typeface="+mn-ea"/>
              </a:rPr>
              <a:t>ctl_path</a:t>
            </a:r>
            <a:r>
              <a:rPr lang="en-US" altLang="zh-CN" dirty="0">
                <a:latin typeface="+mn-ea"/>
              </a:rPr>
              <a:t>] [-W </a:t>
            </a:r>
            <a:r>
              <a:rPr lang="en-US" altLang="zh-CN" dirty="0" err="1">
                <a:latin typeface="+mn-ea"/>
              </a:rPr>
              <a:t>host:port</a:t>
            </a:r>
            <a:r>
              <a:rPr lang="en-US" altLang="zh-CN" dirty="0">
                <a:latin typeface="+mn-ea"/>
              </a:rPr>
              <a:t>] [-w </a:t>
            </a:r>
            <a:r>
              <a:rPr lang="en-US" altLang="zh-CN" dirty="0" err="1">
                <a:latin typeface="+mn-ea"/>
              </a:rPr>
              <a:t>local_tun</a:t>
            </a:r>
            <a:r>
              <a:rPr lang="en-US" altLang="zh-CN" dirty="0">
                <a:latin typeface="+mn-ea"/>
              </a:rPr>
              <a:t>[:</a:t>
            </a:r>
            <a:r>
              <a:rPr lang="en-US" altLang="zh-CN" dirty="0" err="1">
                <a:latin typeface="+mn-ea"/>
              </a:rPr>
              <a:t>remote_tun</a:t>
            </a:r>
            <a:r>
              <a:rPr lang="en-US" altLang="zh-CN" dirty="0">
                <a:latin typeface="+mn-ea"/>
              </a:rPr>
              <a:t>]]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    [user@]hostname [command]</a:t>
            </a:r>
            <a:endParaRPr lang="zh-CN" altLang="en-US" dirty="0">
              <a:latin typeface="+mn-ea"/>
            </a:endParaRPr>
          </a:p>
        </p:txBody>
      </p:sp>
      <p:sp>
        <p:nvSpPr>
          <p:cNvPr id="6" name="标题 2"/>
          <p:cNvSpPr>
            <a:spLocks noGrp="true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4395470"/>
            <a:ext cx="9121775" cy="433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提供两种认证方式：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 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 password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认证：客户端向服务器发出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password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认证请求</a:t>
            </a:r>
            <a:r>
              <a:rPr lang="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将用户名和密码加密后发送给服务器</a:t>
            </a:r>
            <a:r>
              <a:rPr lang="zh-CN" altLang="en-US" dirty="0">
                <a:solidFill>
                  <a:srgbClr val="4D4D4D"/>
                </a:solidFill>
                <a:effectLst/>
                <a:latin typeface="-apple-system"/>
                <a:sym typeface="+mn-ea"/>
              </a:rPr>
              <a:t>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服务器将该信息解密后得到用户名和密码的明文</a:t>
            </a:r>
            <a:r>
              <a:rPr lang="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与设备上保存的用户名和密码进行比较</a:t>
            </a:r>
            <a:r>
              <a:rPr lang="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并返回认证成功或失败的消息。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 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publickey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认证：采用数字签名的方法来认证客户端。目前,设备上可以利用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两种公共密钥算法实现数字签名。客户端发送包含用户名、公共密钥和公共密钥算法的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publickey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认证请求给服务器端。服务器对公钥进行合法性检查,如果不合法,则直接发送失败消息；否则,服务器利用数字签名对客户端进行认证,并返回认证成功或失败的消息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认证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	sftp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是作为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ssh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的一个子服务工作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8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80604020202020204" pitchFamily="34" charset="0"/>
              </a:rPr>
              <a:t>-	</a:t>
            </a:r>
            <a:r>
              <a:rPr lang="zh-CN" altLang="en-US" dirty="0">
                <a:solidFill>
                  <a:srgbClr val="333333"/>
                </a:solidFill>
                <a:latin typeface="Arial" panose="02080604020202020204" pitchFamily="34" charset="0"/>
              </a:rPr>
              <a:t>能用</a:t>
            </a:r>
            <a:r>
              <a:rPr lang="en-US" altLang="zh-CN" dirty="0" err="1">
                <a:solidFill>
                  <a:srgbClr val="333333"/>
                </a:solidFill>
                <a:latin typeface="Arial" panose="02080604020202020204" pitchFamily="34" charset="0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Arial" panose="02080604020202020204" pitchFamily="34" charset="0"/>
              </a:rPr>
              <a:t>的环境下就可用</a:t>
            </a:r>
            <a:r>
              <a:rPr lang="en-US" altLang="zh-CN" dirty="0">
                <a:solidFill>
                  <a:srgbClr val="333333"/>
                </a:solidFill>
                <a:latin typeface="Arial" panose="02080604020202020204" pitchFamily="34" charset="0"/>
              </a:rPr>
              <a:t>sftp</a:t>
            </a:r>
            <a:r>
              <a:rPr lang="zh-CN" altLang="en-US" dirty="0">
                <a:solidFill>
                  <a:srgbClr val="333333"/>
                </a:solidFill>
                <a:latin typeface="Arial" panose="02080604020202020204" pitchFamily="34" charset="0"/>
              </a:rPr>
              <a:t>来管理文件</a:t>
            </a:r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与</a:t>
            </a:r>
            <a:r>
              <a:rPr lang="en-US" altLang="zh-CN" dirty="0"/>
              <a:t>sftp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792" y="3243391"/>
            <a:ext cx="7544853" cy="1914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与</a:t>
            </a:r>
            <a:r>
              <a:rPr lang="en-US" altLang="zh-CN" dirty="0"/>
              <a:t>x Window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713470" y="1790891"/>
            <a:ext cx="23812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2"/>
          <p:cNvSpPr txBox="true"/>
          <p:nvPr/>
        </p:nvSpPr>
        <p:spPr>
          <a:xfrm>
            <a:off x="1036320" y="1378046"/>
            <a:ext cx="735625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关于</a:t>
            </a:r>
            <a:r>
              <a:rPr lang="en-US" altLang="zh-CN" b="1" dirty="0"/>
              <a:t>X window</a:t>
            </a:r>
            <a:endParaRPr lang="zh-CN" altLang="en-US" b="1" dirty="0"/>
          </a:p>
        </p:txBody>
      </p:sp>
      <p:sp>
        <p:nvSpPr>
          <p:cNvPr id="5" name="内容占位符 1"/>
          <p:cNvSpPr>
            <a:spLocks noGrp="true"/>
          </p:cNvSpPr>
          <p:nvPr>
            <p:ph idx="1"/>
          </p:nvPr>
        </p:nvSpPr>
        <p:spPr>
          <a:xfrm>
            <a:off x="1097280" y="2108201"/>
            <a:ext cx="7555230" cy="3760891"/>
          </a:xfrm>
        </p:spPr>
        <p:txBody>
          <a:bodyPr>
            <a:normAutofit lnSpcReduction="10000"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不同,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本身没有图形界面,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现在的图形界面的实现只是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下的应用程序实现的。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是一个协议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C/S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架构,并且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服务器和客户端之间的通信协议的运作对计算机网络是透明的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的服务端和客户端可以不运行在同一台机器上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ssh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协议可以转发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X11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数据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从而达到使用远程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gui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程序的功能</a:t>
            </a:r>
            <a:endParaRPr lang="zh-CN" altLang="en-US" b="1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windows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下也有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 server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的实现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109345"/>
            <a:ext cx="8735695" cy="3531235"/>
          </a:xfrm>
          <a:prstGeom prst="rect">
            <a:avLst/>
          </a:prstGeom>
        </p:spPr>
      </p:pic>
      <p:sp>
        <p:nvSpPr>
          <p:cNvPr id="4" name="文本占位符 2"/>
          <p:cNvSpPr txBox="true"/>
          <p:nvPr/>
        </p:nvSpPr>
        <p:spPr>
          <a:xfrm>
            <a:off x="4202430" y="4900930"/>
            <a:ext cx="3154045" cy="591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通过</a:t>
            </a:r>
            <a:r>
              <a:rPr lang="en-US" altLang="zh-CN" b="1" dirty="0"/>
              <a:t>-X</a:t>
            </a:r>
            <a:r>
              <a:rPr lang="zh-CN" altLang="en-US" b="1" dirty="0"/>
              <a:t>参数开启</a:t>
            </a:r>
            <a:r>
              <a:rPr lang="en-US" altLang="zh-CN" b="1" dirty="0"/>
              <a:t>ssh</a:t>
            </a:r>
            <a:r>
              <a:rPr lang="zh-CN" altLang="en-US" b="1" dirty="0"/>
              <a:t>的</a:t>
            </a:r>
            <a:r>
              <a:rPr lang="en-US" altLang="zh-CN" b="1" dirty="0"/>
              <a:t>X</a:t>
            </a:r>
            <a:r>
              <a:rPr lang="zh-CN" altLang="en-US" b="1" dirty="0"/>
              <a:t>转发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true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true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0</TotalTime>
  <Words>2322</Words>
  <Application>WPS Presentation</Application>
  <PresentationFormat>宽屏</PresentationFormat>
  <Paragraphs>118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Microsoft YaHei UI</vt:lpstr>
      <vt:lpstr>Noto Sans Mono CJK HK</vt:lpstr>
      <vt:lpstr>Calibri</vt:lpstr>
      <vt:lpstr>微软雅黑</vt:lpstr>
      <vt:lpstr>-apple-system</vt:lpstr>
      <vt:lpstr>Anonymous Pro for Powerline</vt:lpstr>
      <vt:lpstr>DejaVu Sans</vt:lpstr>
      <vt:lpstr>PingFang SC</vt:lpstr>
      <vt:lpstr>宋体</vt:lpstr>
      <vt:lpstr>Arial Unicode MS</vt:lpstr>
      <vt:lpstr>IBM 3270</vt:lpstr>
      <vt:lpstr>RetrospectVTI</vt:lpstr>
      <vt:lpstr>Linux使用基础</vt:lpstr>
      <vt:lpstr>为什么要使用</vt:lpstr>
      <vt:lpstr>连接Linux</vt:lpstr>
      <vt:lpstr>Ssh协议</vt:lpstr>
      <vt:lpstr>Ssh用法</vt:lpstr>
      <vt:lpstr>Ssh认证</vt:lpstr>
      <vt:lpstr>Ssh与sftp</vt:lpstr>
      <vt:lpstr>Ssh与x Window</vt:lpstr>
      <vt:lpstr>PowerPoint 演示文稿</vt:lpstr>
      <vt:lpstr>Linux文件管理</vt:lpstr>
      <vt:lpstr>Linux文件目录</vt:lpstr>
      <vt:lpstr>常用命令</vt:lpstr>
      <vt:lpstr>ranger</vt:lpstr>
      <vt:lpstr>管道</vt:lpstr>
      <vt:lpstr>管道(pipe)</vt:lpstr>
      <vt:lpstr>VIM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Linux使用基础</dc:title>
  <dc:creator>浩然</dc:creator>
  <cp:lastModifiedBy>manjaro</cp:lastModifiedBy>
  <cp:revision>16</cp:revision>
  <dcterms:created xsi:type="dcterms:W3CDTF">2020-11-14T08:25:59Z</dcterms:created>
  <dcterms:modified xsi:type="dcterms:W3CDTF">2020-11-14T08:25:59Z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1033-11.1.0.9719</vt:lpwstr>
  </property>
</Properties>
</file>