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48" r:id="rId3"/>
    <p:sldId id="350" r:id="rId5"/>
    <p:sldId id="349" r:id="rId6"/>
    <p:sldId id="363" r:id="rId7"/>
    <p:sldId id="351" r:id="rId8"/>
    <p:sldId id="362" r:id="rId9"/>
    <p:sldId id="352" r:id="rId10"/>
    <p:sldId id="353" r:id="rId11"/>
    <p:sldId id="365" r:id="rId12"/>
    <p:sldId id="354" r:id="rId13"/>
    <p:sldId id="355" r:id="rId14"/>
    <p:sldId id="356" r:id="rId15"/>
    <p:sldId id="357" r:id="rId16"/>
    <p:sldId id="358" r:id="rId17"/>
    <p:sldId id="361" r:id="rId18"/>
    <p:sldId id="360" r:id="rId19"/>
    <p:sldId id="359" r:id="rId20"/>
    <p:sldId id="364" r:id="rId2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34" autoAdjust="0"/>
  </p:normalViewPr>
  <p:slideViewPr>
    <p:cSldViewPr snapToGrid="0">
      <p:cViewPr varScale="1">
        <p:scale>
          <a:sx n="80" d="100"/>
          <a:sy n="80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BD0F57-F4C1-4FB1-864D-380FCFCB29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A018B7-25C7-40E8-838D-A07AF4F1048E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DD8812-632B-44E3-B183-D20ADC793C3A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1A404CF-1042-4ADE-846A-A8B97ED9DD5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1" name="椭圆形 10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椭圆形 11"/>
          <p:cNvSpPr/>
          <p:nvPr userDrawn="true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/>
          <p:cNvSpPr/>
          <p:nvPr userDrawn="true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/>
          <p:cNvSpPr/>
          <p:nvPr userDrawn="true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48E6F1B-E46E-42C2-BE93-17F8DED77868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21" name="组 20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椭圆形 21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椭圆形 22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椭圆形 24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椭圆形 25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椭圆形 26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8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29" name="椭圆形 28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椭圆形 30"/>
          <p:cNvSpPr/>
          <p:nvPr userDrawn="true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true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BEA2895-AE5A-47E7-8245-ABA8B7B9FDF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4" name="图片占位符 3"/>
          <p:cNvSpPr>
            <a:spLocks noGrp="true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/>
          <p:cNvSpPr>
            <a:spLocks noGrp="true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图片占位符 3"/>
          <p:cNvSpPr>
            <a:spLocks noGrp="true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3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true"/>
          </p:cNvSpPr>
          <p:nvPr>
            <p:ph type="body" sz="half" idx="16" hasCustomPrompt="true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  <a:endParaRPr lang="zh-CN" altLang="en-US" noProof="0" dirty="0"/>
          </a:p>
        </p:txBody>
      </p:sp>
      <p:sp>
        <p:nvSpPr>
          <p:cNvPr id="25" name="文本占位符 3"/>
          <p:cNvSpPr>
            <a:spLocks noGrp="true"/>
          </p:cNvSpPr>
          <p:nvPr>
            <p:ph type="body" sz="half" idx="17" hasCustomPrompt="true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  <a:endParaRPr lang="zh-CN" altLang="en-US" noProof="0" dirty="0"/>
          </a:p>
        </p:txBody>
      </p:sp>
      <p:grpSp>
        <p:nvGrpSpPr>
          <p:cNvPr id="26" name="组 25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椭圆形 26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椭圆形 27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椭圆形 28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椭圆形 29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椭圆形 30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false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false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32DD6-3745-450D-9639-BC1248F9864D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10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2" name="椭圆形 11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/>
          <p:cNvSpPr/>
          <p:nvPr userDrawn="true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/>
          <p:cNvSpPr/>
          <p:nvPr userDrawn="true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形 15"/>
          <p:cNvSpPr/>
          <p:nvPr userDrawn="true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9" name="组 38"/>
          <p:cNvGrpSpPr/>
          <p:nvPr userDrawn="true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任意多边形(F) 32"/>
            <p:cNvSpPr/>
            <p:nvPr userDrawn="true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/>
            <p:cNvSpPr/>
            <p:nvPr userDrawn="true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8CBB31-C1FB-4BF0-BD73-96607DE45D6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0" name="幻灯片编号占位符 9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1" name="组 10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椭圆形 11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19" name="椭圆形 18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/>
          <p:cNvSpPr/>
          <p:nvPr userDrawn="true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/>
          <p:cNvSpPr/>
          <p:nvPr userDrawn="true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808204-4C90-47FF-B97A-FA4581BED22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1" name="页脚占位符 10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3" name="组 12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椭圆形 13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形 18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21" name="椭圆形 20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/>
          <p:cNvSpPr/>
          <p:nvPr userDrawn="true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/>
          <p:cNvSpPr/>
          <p:nvPr userDrawn="true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BCAA829-9DFB-4173-9978-E3CA70991D5D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9" name="组 8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17" name="椭圆形 16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/>
          <p:cNvSpPr/>
          <p:nvPr userDrawn="true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/>
          <p:cNvSpPr/>
          <p:nvPr userDrawn="true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43D53C-1806-4A83-A211-8671989BB35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9" name="组 8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21" name="图片占位符 20"/>
          <p:cNvSpPr>
            <a:spLocks noGrp="true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true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内容占位符 2"/>
          <p:cNvSpPr>
            <a:spLocks noGrp="true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4ACC5-A778-46B8-BCD4-0E4BAAD40D7F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6A4FBD-32D7-4F41-8EDC-A34B0FECF96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使用基础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实际上是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传教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1428707"/>
            <a:ext cx="5147109" cy="4807284"/>
          </a:xfrm>
        </p:spPr>
      </p:pic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097280" y="1442720"/>
            <a:ext cx="10058400" cy="4542790"/>
          </a:xfrm>
        </p:spPr>
        <p:txBody>
          <a:bodyPr>
            <a:normAutofit lnSpcReduction="20000"/>
          </a:bodyPr>
          <a:lstStyle/>
          <a:p>
            <a:pPr lvl="1"/>
            <a:r>
              <a:rPr lang="en-US" altLang="zh-CN" dirty="0"/>
              <a:t>cd 		</a:t>
            </a:r>
            <a:r>
              <a:rPr lang="zh-CN" altLang="en-US" dirty="0"/>
              <a:t>改变当前目录</a:t>
            </a:r>
            <a:r>
              <a:rPr lang="en-US" altLang="zh-CN" dirty="0"/>
              <a:t> </a:t>
            </a:r>
            <a:r>
              <a:rPr lang="en-US" altLang="en-US" dirty="0"/>
              <a:t>(change directory)</a:t>
            </a:r>
            <a:endParaRPr lang="en-US" altLang="zh-CN" dirty="0"/>
          </a:p>
          <a:p>
            <a:pPr lvl="1"/>
            <a:r>
              <a:rPr lang="en-US" altLang="zh-CN" dirty="0"/>
              <a:t>ls		</a:t>
            </a:r>
            <a:r>
              <a:rPr lang="zh-CN" altLang="en-US" dirty="0"/>
              <a:t>显示当前目录下的文件</a:t>
            </a:r>
            <a:r>
              <a:rPr lang="en-US" altLang="zh-CN" dirty="0"/>
              <a:t> (list files)</a:t>
            </a:r>
            <a:endParaRPr lang="en-US" altLang="zh-CN" dirty="0"/>
          </a:p>
          <a:p>
            <a:pPr lvl="2"/>
            <a:r>
              <a:rPr lang="en-US" altLang="zh-CN" dirty="0"/>
              <a:t>ls [选项]... [文件]...</a:t>
            </a:r>
            <a:endParaRPr lang="en-US" altLang="zh-CN" dirty="0"/>
          </a:p>
          <a:p>
            <a:pPr lvl="2"/>
            <a:r>
              <a:rPr lang="zh-CN" altLang="en-US" sz="1400" dirty="0"/>
              <a:t>常用参数</a:t>
            </a:r>
            <a:r>
              <a:rPr lang="en-US" altLang="zh-CN" sz="1400" dirty="0"/>
              <a:t> </a:t>
            </a:r>
            <a:r>
              <a:rPr lang="en-US" altLang="en-US" sz="1400" dirty="0"/>
              <a:t>-l -a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en-US" dirty="0" err="1"/>
              <a:t> 	</a:t>
            </a:r>
            <a:r>
              <a:rPr lang="zh-CN" altLang="en-US" dirty="0" err="1"/>
              <a:t>创建文件夹</a:t>
            </a:r>
            <a:r>
              <a:rPr lang="en-US" altLang="zh-CN" dirty="0" err="1"/>
              <a:t>(make directory)</a:t>
            </a:r>
            <a:endParaRPr lang="en-US" altLang="zh-CN" dirty="0" err="1"/>
          </a:p>
          <a:p>
            <a:pPr lvl="2"/>
            <a:r>
              <a:rPr lang="en-US" altLang="zh-CN" dirty="0">
                <a:sym typeface="+mn-ea"/>
              </a:rPr>
              <a:t>mkdir [选项]... 目录...</a:t>
            </a:r>
            <a:endParaRPr lang="en-US" altLang="zh-CN" dirty="0" err="1"/>
          </a:p>
          <a:p>
            <a:pPr lvl="2"/>
            <a:r>
              <a:rPr lang="zh-CN" altLang="en-US" sz="1400" dirty="0" err="1"/>
              <a:t>常用参数</a:t>
            </a:r>
            <a:r>
              <a:rPr lang="en-US" altLang="zh-CN" sz="1400" dirty="0" err="1"/>
              <a:t> </a:t>
            </a:r>
            <a:r>
              <a:rPr lang="en-US" altLang="en-US" sz="1400" dirty="0" err="1"/>
              <a:t>-p</a:t>
            </a:r>
            <a:endParaRPr lang="en-US" altLang="zh-CN" dirty="0"/>
          </a:p>
          <a:p>
            <a:pPr lvl="1"/>
            <a:r>
              <a:rPr lang="en-US" altLang="zh-CN" dirty="0"/>
              <a:t>rm</a:t>
            </a:r>
            <a:r>
              <a:rPr lang="en-US" altLang="en-US" dirty="0"/>
              <a:t>		</a:t>
            </a:r>
            <a:r>
              <a:rPr lang="zh-CN" altLang="en-US" dirty="0"/>
              <a:t>删除文件</a:t>
            </a:r>
            <a:r>
              <a:rPr lang="en-US" altLang="zh-CN" dirty="0"/>
              <a:t> (remove)</a:t>
            </a:r>
            <a:endParaRPr lang="en-US" altLang="zh-CN" dirty="0"/>
          </a:p>
          <a:p>
            <a:pPr lvl="2"/>
            <a:r>
              <a:rPr lang="en-US" altLang="zh-CN" dirty="0"/>
              <a:t>rm [选项]... [文件]...</a:t>
            </a:r>
            <a:endParaRPr lang="en-US" altLang="zh-CN" dirty="0"/>
          </a:p>
          <a:p>
            <a:pPr lvl="2"/>
            <a:r>
              <a:rPr lang="zh-CN" altLang="en-US" sz="1400" dirty="0"/>
              <a:t>常用参数</a:t>
            </a:r>
            <a:r>
              <a:rPr lang="en-US" altLang="zh-CN" sz="1400" dirty="0"/>
              <a:t> </a:t>
            </a:r>
            <a:r>
              <a:rPr lang="en-US" altLang="en-US" sz="1400" dirty="0"/>
              <a:t>-r -f</a:t>
            </a:r>
            <a:endParaRPr lang="en-US" altLang="zh-CN" dirty="0"/>
          </a:p>
          <a:p>
            <a:pPr lvl="1"/>
            <a:r>
              <a:rPr lang="en-US" altLang="zh-CN" dirty="0"/>
              <a:t>cp</a:t>
            </a:r>
            <a:r>
              <a:rPr lang="en-US" altLang="en-US" dirty="0"/>
              <a:t>		</a:t>
            </a:r>
            <a:r>
              <a:rPr lang="zh-CN" altLang="en-US" dirty="0"/>
              <a:t>复制文件</a:t>
            </a:r>
            <a:r>
              <a:rPr lang="en-US" altLang="zh-CN" dirty="0"/>
              <a:t> (copy)</a:t>
            </a:r>
            <a:endParaRPr lang="en-US" altLang="zh-CN" dirty="0"/>
          </a:p>
          <a:p>
            <a:pPr lvl="2"/>
            <a:r>
              <a:rPr lang="en-US" altLang="zh-CN" dirty="0"/>
              <a:t>p [选项]... 源文件</a:t>
            </a:r>
            <a:r>
              <a:rPr lang="zh-CN" altLang="en-US" dirty="0"/>
              <a:t>或目录</a:t>
            </a:r>
            <a:r>
              <a:rPr lang="en-US" altLang="zh-CN" dirty="0"/>
              <a:t> 目标文件</a:t>
            </a:r>
            <a:r>
              <a:rPr lang="zh-CN" altLang="en-US" dirty="0"/>
              <a:t>或目录</a:t>
            </a:r>
            <a:endParaRPr lang="en-US" altLang="zh-CN" dirty="0"/>
          </a:p>
          <a:p>
            <a:pPr lvl="1"/>
            <a:r>
              <a:rPr lang="en-US" altLang="zh-CN" dirty="0" err="1"/>
              <a:t>chmod</a:t>
            </a:r>
            <a:r>
              <a:rPr lang="en-US" altLang="en-US" dirty="0" err="1"/>
              <a:t>	</a:t>
            </a:r>
            <a:r>
              <a:rPr lang="zh-CN" altLang="en-US" dirty="0" err="1"/>
              <a:t>更改文件权限</a:t>
            </a:r>
            <a:r>
              <a:rPr lang="en-US" altLang="zh-CN" dirty="0" err="1"/>
              <a:t> (change mode)</a:t>
            </a:r>
            <a:endParaRPr lang="en-US" altLang="zh-CN" dirty="0" err="1"/>
          </a:p>
          <a:p>
            <a:pPr lvl="2"/>
            <a:r>
              <a:rPr lang="en-US" altLang="zh-CN" dirty="0" err="1"/>
              <a:t>chmod [选项]... 模式[,模式]... 文件... </a:t>
            </a:r>
            <a:r>
              <a:rPr lang="en-US" altLang="en-US" dirty="0" err="1"/>
              <a:t>(chmod +x filename)</a:t>
            </a:r>
            <a:endParaRPr lang="en-US" altLang="zh-CN" sz="1085" dirty="0" err="1"/>
          </a:p>
          <a:p>
            <a:pPr lvl="2"/>
            <a:r>
              <a:rPr lang="en-US" altLang="zh-CN" dirty="0"/>
              <a:t>chmod [选项]... 八进制模式 文件...</a:t>
            </a:r>
            <a:r>
              <a:rPr lang="en-US" altLang="en-US" dirty="0"/>
              <a:t> (chmod 755 filename)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  <a:endParaRPr lang="zh-CN" altLang="en-US" dirty="0"/>
          </a:p>
        </p:txBody>
      </p:sp>
      <p:pic>
        <p:nvPicPr>
          <p:cNvPr id="4" name="Picture 3" descr="file-permissions-rwx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2245360"/>
            <a:ext cx="4957445" cy="16465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066800" y="1548131"/>
            <a:ext cx="10058400" cy="3760891"/>
          </a:xfrm>
        </p:spPr>
        <p:txBody>
          <a:bodyPr/>
          <a:lstStyle/>
          <a:p>
            <a:r>
              <a:rPr lang="en-US" altLang="zh-CN" dirty="0"/>
              <a:t>-	</a:t>
            </a:r>
            <a:r>
              <a:rPr lang="zh-CN" altLang="en-US" dirty="0"/>
              <a:t>Ranger是具有VI键绑定的控制台文件管理器</a:t>
            </a:r>
            <a:endParaRPr lang="zh-CN" altLang="en-US" dirty="0"/>
          </a:p>
          <a:p>
            <a:r>
              <a:rPr lang="en-US" altLang="zh-CN" dirty="0"/>
              <a:t>-	</a:t>
            </a:r>
            <a:r>
              <a:rPr lang="zh-CN" altLang="en-US" dirty="0"/>
              <a:t>因为是控制台软件，所以可以在所有终端内都可以运行</a:t>
            </a:r>
            <a:endParaRPr lang="zh-CN" altLang="en-US" dirty="0"/>
          </a:p>
          <a:p>
            <a:r>
              <a:rPr lang="en-US" altLang="zh-CN" dirty="0"/>
              <a:t>-	</a:t>
            </a:r>
            <a:r>
              <a:rPr lang="zh-CN" altLang="en-US" dirty="0"/>
              <a:t>可以显示图片</a:t>
            </a:r>
            <a:r>
              <a:rPr lang="en-US" altLang="zh-CN" dirty="0"/>
              <a:t>(</a:t>
            </a:r>
            <a:r>
              <a:rPr lang="zh-CN" altLang="en-US" dirty="0"/>
              <a:t>需要</a:t>
            </a:r>
            <a:r>
              <a:rPr lang="en-US" altLang="zh-CN" dirty="0"/>
              <a:t>terminal</a:t>
            </a:r>
            <a:r>
              <a:rPr lang="zh-CN" altLang="en-US" dirty="0"/>
              <a:t>支持，并且要安装</a:t>
            </a:r>
            <a:r>
              <a:rPr lang="en-US" altLang="zh-CN" dirty="0"/>
              <a:t>w3m</a:t>
            </a:r>
            <a:r>
              <a:rPr lang="zh-CN" altLang="en-US" dirty="0"/>
              <a:t>等在终端渲染图片的软件，不能通过</a:t>
            </a:r>
            <a:r>
              <a:rPr lang="en-US" altLang="zh-CN" dirty="0"/>
              <a:t>ssh</a:t>
            </a:r>
            <a:r>
              <a:rPr lang="zh-CN" altLang="en-US" dirty="0"/>
              <a:t>显示图片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66800" y="527685"/>
            <a:ext cx="10058400" cy="979170"/>
          </a:xfrm>
        </p:spPr>
        <p:txBody>
          <a:bodyPr/>
          <a:lstStyle/>
          <a:p>
            <a:r>
              <a:rPr lang="en-US" altLang="zh-CN" dirty="0"/>
              <a:t>ranger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210" y="1253490"/>
            <a:ext cx="9316720" cy="5389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" altLang="zh-CN"/>
              <a:t>-	Linux 管道使用竖线|连接多个命令，这被称为管道符。</a:t>
            </a:r>
            <a:endParaRPr lang="" altLang="zh-CN"/>
          </a:p>
          <a:p>
            <a:r>
              <a:rPr lang="" altLang="zh-CN"/>
              <a:t>-	command1 | command2 </a:t>
            </a:r>
            <a:r>
              <a:rPr lang="en-US" altLang="zh-CN">
                <a:sym typeface="+mn-ea"/>
              </a:rPr>
              <a:t>[| commandN... </a:t>
            </a:r>
            <a:r>
              <a:rPr lang="" altLang="en-US">
                <a:sym typeface="+mn-ea"/>
              </a:rPr>
              <a:t>]</a:t>
            </a:r>
            <a:endParaRPr lang="" altLang="en-US">
              <a:sym typeface="+mn-ea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管道</a:t>
            </a:r>
            <a:r>
              <a:rPr lang="" altLang="zh-CN"/>
              <a:t>(</a:t>
            </a:r>
            <a:r>
              <a:rPr lang="zh-CN" altLang="en-US"/>
              <a:t>pipe</a:t>
            </a:r>
            <a:r>
              <a:rPr lang="" altLang="zh-CN"/>
              <a:t>)</a:t>
            </a:r>
            <a:endParaRPr lang="" altLang="zh-CN"/>
          </a:p>
        </p:txBody>
      </p:sp>
      <p:pic>
        <p:nvPicPr>
          <p:cNvPr id="4" name="Picture 3" descr="12275317-f08758db656b340b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280" y="3541395"/>
            <a:ext cx="7058660" cy="1613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" dirty="0"/>
              <a:t>how do i exit the vim editor?</a:t>
            </a:r>
            <a:endParaRPr lang="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493" y="837902"/>
            <a:ext cx="9081110" cy="45763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04900" y="261620"/>
            <a:ext cx="9063355" cy="640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49027" y="1776362"/>
            <a:ext cx="2991602" cy="3496678"/>
          </a:xfrm>
          <a:prstGeom prst="rect">
            <a:avLst/>
          </a:prstGeom>
        </p:spPr>
      </p:pic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2715628" y="2840164"/>
            <a:ext cx="10058400" cy="1369074"/>
          </a:xfrm>
        </p:spPr>
        <p:txBody>
          <a:bodyPr/>
          <a:lstStyle/>
          <a:p>
            <a:r>
              <a:rPr lang="zh-CN" altLang="en-US" dirty="0"/>
              <a:t>为什么要使用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Ssh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Secure Shell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缩写，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ssh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的作用：可以替代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Telnet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，也可以为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FTP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，甚至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PPP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提供安全的通道。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linux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windows10 1809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或更高版本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80604020202020204" pitchFamily="34" charset="0"/>
              </a:rPr>
              <a:t>都提供了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80604020202020204" pitchFamily="34" charset="0"/>
              </a:rPr>
              <a:t>SSH</a:t>
            </a:r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578" y="4429931"/>
            <a:ext cx="4001058" cy="5144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78" y="3587655"/>
            <a:ext cx="5706271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true"/>
          <p:nvPr/>
        </p:nvSpPr>
        <p:spPr>
          <a:xfrm>
            <a:off x="1097280" y="2193928"/>
            <a:ext cx="101603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usage: </a:t>
            </a:r>
            <a:r>
              <a:rPr lang="en-US" altLang="zh-CN" dirty="0" err="1">
                <a:latin typeface="+mn-ea"/>
              </a:rPr>
              <a:t>ssh</a:t>
            </a:r>
            <a:r>
              <a:rPr lang="en-US" altLang="zh-CN" dirty="0">
                <a:latin typeface="+mn-ea"/>
              </a:rPr>
              <a:t> [-46AaCfGgKkMNnqsTtVvXxYy] [-b </a:t>
            </a:r>
            <a:r>
              <a:rPr lang="en-US" altLang="zh-CN" dirty="0" err="1">
                <a:latin typeface="+mn-ea"/>
              </a:rPr>
              <a:t>bind_address</a:t>
            </a:r>
            <a:r>
              <a:rPr lang="en-US" altLang="zh-CN" dirty="0">
                <a:latin typeface="+mn-ea"/>
              </a:rPr>
              <a:t>] [-c </a:t>
            </a:r>
            <a:r>
              <a:rPr lang="en-US" altLang="zh-CN" dirty="0" err="1">
                <a:latin typeface="+mn-ea"/>
              </a:rPr>
              <a:t>cipher_spec</a:t>
            </a:r>
            <a:r>
              <a:rPr lang="en-US" altLang="zh-CN" dirty="0">
                <a:latin typeface="+mn-ea"/>
              </a:rPr>
              <a:t>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[-D [</a:t>
            </a:r>
            <a:r>
              <a:rPr lang="en-US" altLang="zh-CN" dirty="0" err="1">
                <a:latin typeface="+mn-ea"/>
              </a:rPr>
              <a:t>bind_address</a:t>
            </a:r>
            <a:r>
              <a:rPr lang="en-US" altLang="zh-CN" dirty="0">
                <a:latin typeface="+mn-ea"/>
              </a:rPr>
              <a:t>:]port] [-E </a:t>
            </a:r>
            <a:r>
              <a:rPr lang="en-US" altLang="zh-CN" dirty="0" err="1">
                <a:latin typeface="+mn-ea"/>
              </a:rPr>
              <a:t>log_file</a:t>
            </a:r>
            <a:r>
              <a:rPr lang="en-US" altLang="zh-CN" dirty="0">
                <a:latin typeface="+mn-ea"/>
              </a:rPr>
              <a:t>] [-e </a:t>
            </a:r>
            <a:r>
              <a:rPr lang="en-US" altLang="zh-CN" dirty="0" err="1">
                <a:latin typeface="+mn-ea"/>
              </a:rPr>
              <a:t>escape_char</a:t>
            </a:r>
            <a:r>
              <a:rPr lang="en-US" altLang="zh-CN" dirty="0">
                <a:latin typeface="+mn-ea"/>
              </a:rPr>
              <a:t>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[-F </a:t>
            </a:r>
            <a:r>
              <a:rPr lang="en-US" altLang="zh-CN" dirty="0" err="1">
                <a:latin typeface="+mn-ea"/>
              </a:rPr>
              <a:t>configfile</a:t>
            </a:r>
            <a:r>
              <a:rPr lang="en-US" altLang="zh-CN" dirty="0">
                <a:latin typeface="+mn-ea"/>
              </a:rPr>
              <a:t>] [-I pkcs11] [-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identity_file</a:t>
            </a:r>
            <a:r>
              <a:rPr lang="en-US" altLang="zh-CN" dirty="0">
                <a:latin typeface="+mn-ea"/>
              </a:rPr>
              <a:t>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[-J [user@]host[:port]] [-L address] [-l </a:t>
            </a:r>
            <a:r>
              <a:rPr lang="en-US" altLang="zh-CN" dirty="0" err="1">
                <a:latin typeface="+mn-ea"/>
              </a:rPr>
              <a:t>login_name</a:t>
            </a:r>
            <a:r>
              <a:rPr lang="en-US" altLang="zh-CN" dirty="0">
                <a:latin typeface="+mn-ea"/>
              </a:rPr>
              <a:t>] [-m </a:t>
            </a:r>
            <a:r>
              <a:rPr lang="en-US" altLang="zh-CN" dirty="0" err="1">
                <a:latin typeface="+mn-ea"/>
              </a:rPr>
              <a:t>mac_spec</a:t>
            </a:r>
            <a:r>
              <a:rPr lang="en-US" altLang="zh-CN" dirty="0">
                <a:latin typeface="+mn-ea"/>
              </a:rPr>
              <a:t>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[-O </a:t>
            </a:r>
            <a:r>
              <a:rPr lang="en-US" altLang="zh-CN" dirty="0" err="1">
                <a:latin typeface="+mn-ea"/>
              </a:rPr>
              <a:t>ctl_cmd</a:t>
            </a:r>
            <a:r>
              <a:rPr lang="en-US" altLang="zh-CN" dirty="0">
                <a:latin typeface="+mn-ea"/>
              </a:rPr>
              <a:t>] [-o option] [-p port] [-Q </a:t>
            </a:r>
            <a:r>
              <a:rPr lang="en-US" altLang="zh-CN" dirty="0" err="1">
                <a:latin typeface="+mn-ea"/>
              </a:rPr>
              <a:t>query_option</a:t>
            </a:r>
            <a:r>
              <a:rPr lang="en-US" altLang="zh-CN" dirty="0">
                <a:latin typeface="+mn-ea"/>
              </a:rPr>
              <a:t>] [-R address]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[-S </a:t>
            </a:r>
            <a:r>
              <a:rPr lang="en-US" altLang="zh-CN" dirty="0" err="1">
                <a:latin typeface="+mn-ea"/>
              </a:rPr>
              <a:t>ctl_path</a:t>
            </a:r>
            <a:r>
              <a:rPr lang="en-US" altLang="zh-CN" dirty="0">
                <a:latin typeface="+mn-ea"/>
              </a:rPr>
              <a:t>] [-W </a:t>
            </a:r>
            <a:r>
              <a:rPr lang="en-US" altLang="zh-CN" dirty="0" err="1">
                <a:latin typeface="+mn-ea"/>
              </a:rPr>
              <a:t>host:port</a:t>
            </a:r>
            <a:r>
              <a:rPr lang="en-US" altLang="zh-CN" dirty="0">
                <a:latin typeface="+mn-ea"/>
              </a:rPr>
              <a:t>] [-w </a:t>
            </a:r>
            <a:r>
              <a:rPr lang="en-US" altLang="zh-CN" dirty="0" err="1">
                <a:latin typeface="+mn-ea"/>
              </a:rPr>
              <a:t>local_tun</a:t>
            </a:r>
            <a:r>
              <a:rPr lang="en-US" altLang="zh-CN" dirty="0">
                <a:latin typeface="+mn-ea"/>
              </a:rPr>
              <a:t>[:</a:t>
            </a:r>
            <a:r>
              <a:rPr lang="en-US" altLang="zh-CN" dirty="0" err="1">
                <a:latin typeface="+mn-ea"/>
              </a:rPr>
              <a:t>remote_tun</a:t>
            </a:r>
            <a:r>
              <a:rPr lang="en-US" altLang="zh-CN" dirty="0">
                <a:latin typeface="+mn-ea"/>
              </a:rPr>
              <a:t>]]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[user@]hostname [command]</a:t>
            </a:r>
            <a:endParaRPr lang="zh-CN" altLang="en-US" dirty="0">
              <a:latin typeface="+mn-ea"/>
            </a:endParaRPr>
          </a:p>
        </p:txBody>
      </p:sp>
      <p:sp>
        <p:nvSpPr>
          <p:cNvPr id="6" name="标题 2"/>
          <p:cNvSpPr>
            <a:spLocks noGrp="true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用法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SSH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提供两种认证方式：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 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1. password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认证：客户端向服务器发出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password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认证请求，将用户名和密码加密后发送给服务器；服务器将该信息解密后得到用户名和密码的明文，与设备上保存的用户名和密码进行比较，并返回认证成功或失败的消息。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 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2.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publickey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认证：采用数字签名的方法来认证客户端。目前，设备上可以利用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DSA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两种公共密钥算法实现数字签名。客户端发送包含用户名、公共密钥和公共密钥算法的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publickey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认证请求给服务器端。服务器对公钥进行合法性检查，如果不合法，则直接发送失败消息；否则，服务器利用数字签名对客户端进行认证，并返回认证成功或失败的消息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认证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	sftp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是作为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ssh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的一个子服务工作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8060402020202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80604020202020204" pitchFamily="34" charset="0"/>
              </a:rPr>
              <a:t>-	</a:t>
            </a:r>
            <a:r>
              <a:rPr lang="zh-CN" altLang="en-US" dirty="0">
                <a:solidFill>
                  <a:srgbClr val="333333"/>
                </a:solidFill>
                <a:latin typeface="Arial" panose="02080604020202020204" pitchFamily="34" charset="0"/>
              </a:rPr>
              <a:t>能用</a:t>
            </a:r>
            <a:r>
              <a:rPr lang="en-US" altLang="zh-CN" dirty="0" err="1">
                <a:solidFill>
                  <a:srgbClr val="333333"/>
                </a:solidFill>
                <a:latin typeface="Arial" panose="02080604020202020204" pitchFamily="34" charset="0"/>
              </a:rPr>
              <a:t>ssh</a:t>
            </a:r>
            <a:r>
              <a:rPr lang="zh-CN" altLang="en-US" dirty="0">
                <a:solidFill>
                  <a:srgbClr val="333333"/>
                </a:solidFill>
                <a:latin typeface="Arial" panose="02080604020202020204" pitchFamily="34" charset="0"/>
              </a:rPr>
              <a:t>的环境下就可用</a:t>
            </a:r>
            <a:r>
              <a:rPr lang="en-US" altLang="zh-CN" dirty="0">
                <a:solidFill>
                  <a:srgbClr val="333333"/>
                </a:solidFill>
                <a:latin typeface="Arial" panose="02080604020202020204" pitchFamily="34" charset="0"/>
              </a:rPr>
              <a:t>sftp</a:t>
            </a:r>
            <a:r>
              <a:rPr lang="zh-CN" altLang="en-US" dirty="0">
                <a:solidFill>
                  <a:srgbClr val="333333"/>
                </a:solidFill>
                <a:latin typeface="Arial" panose="02080604020202020204" pitchFamily="34" charset="0"/>
              </a:rPr>
              <a:t>来管理文件</a:t>
            </a:r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与</a:t>
            </a:r>
            <a:r>
              <a:rPr lang="en-US" altLang="zh-CN" dirty="0"/>
              <a:t>sftp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792" y="3243391"/>
            <a:ext cx="7544853" cy="1914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与</a:t>
            </a:r>
            <a:r>
              <a:rPr lang="en-US" altLang="zh-CN" dirty="0"/>
              <a:t>x Window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713470" y="1790891"/>
            <a:ext cx="23812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2"/>
          <p:cNvSpPr txBox="true"/>
          <p:nvPr/>
        </p:nvSpPr>
        <p:spPr>
          <a:xfrm>
            <a:off x="1036320" y="1378046"/>
            <a:ext cx="735625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关于</a:t>
            </a:r>
            <a:r>
              <a:rPr lang="en-US" altLang="zh-CN" b="1" dirty="0"/>
              <a:t>X window</a:t>
            </a:r>
            <a:endParaRPr lang="zh-CN" altLang="en-US" b="1" dirty="0"/>
          </a:p>
        </p:txBody>
      </p:sp>
      <p:sp>
        <p:nvSpPr>
          <p:cNvPr id="5" name="内容占位符 1"/>
          <p:cNvSpPr>
            <a:spLocks noGrp="true"/>
          </p:cNvSpPr>
          <p:nvPr>
            <p:ph idx="1"/>
          </p:nvPr>
        </p:nvSpPr>
        <p:spPr>
          <a:xfrm>
            <a:off x="1097280" y="2108201"/>
            <a:ext cx="7555230" cy="3760891"/>
          </a:xfrm>
        </p:spPr>
        <p:txBody>
          <a:bodyPr>
            <a:normAutofit lnSpcReduction="10000"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windows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不同，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本身没有图形界面，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现在的图形界面的实现只是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下的应用程序实现的。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是一个协议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使用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C/S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架构，并且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服务器和客户端之间的通信协议的运作对计算机网络是透明的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的服务端和客户端可以不运行在同一台机器上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ssh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协议可以转发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X11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数据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,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从而达到使用远程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gui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程序的功能</a:t>
            </a:r>
            <a:endParaRPr lang="zh-CN" altLang="en-US" b="1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windows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下也有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X server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的实现</a:t>
            </a:r>
            <a:endParaRPr lang="zh-CN" altLang="en-US" dirty="0">
              <a:solidFill>
                <a:srgbClr val="4D4D4D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605" y="1109345"/>
            <a:ext cx="8735695" cy="3531235"/>
          </a:xfrm>
          <a:prstGeom prst="rect">
            <a:avLst/>
          </a:prstGeom>
        </p:spPr>
      </p:pic>
      <p:sp>
        <p:nvSpPr>
          <p:cNvPr id="4" name="文本占位符 2"/>
          <p:cNvSpPr txBox="true"/>
          <p:nvPr/>
        </p:nvSpPr>
        <p:spPr>
          <a:xfrm>
            <a:off x="4202430" y="4900930"/>
            <a:ext cx="3154045" cy="5918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通过</a:t>
            </a:r>
            <a:r>
              <a:rPr lang="en-US" altLang="zh-CN" b="1" dirty="0"/>
              <a:t>-X</a:t>
            </a:r>
            <a:r>
              <a:rPr lang="zh-CN" altLang="en-US" b="1" dirty="0"/>
              <a:t>参数开启</a:t>
            </a:r>
            <a:r>
              <a:rPr lang="en-US" altLang="zh-CN" b="1" dirty="0"/>
              <a:t>ssh</a:t>
            </a:r>
            <a:r>
              <a:rPr lang="zh-CN" altLang="en-US" b="1" dirty="0"/>
              <a:t>的</a:t>
            </a:r>
            <a:r>
              <a:rPr lang="en-US" altLang="zh-CN" b="1" dirty="0"/>
              <a:t>X</a:t>
            </a:r>
            <a:r>
              <a:rPr lang="zh-CN" altLang="en-US" b="1" dirty="0"/>
              <a:t>转发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true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true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true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轻快推销宣传演示</Template>
  <TotalTime>0</TotalTime>
  <Words>1760</Words>
  <Application>WPS Presentation</Application>
  <PresentationFormat>宽屏</PresentationFormat>
  <Paragraphs>90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Microsoft YaHei UI</vt:lpstr>
      <vt:lpstr>Noto Sans Mono CJK HK</vt:lpstr>
      <vt:lpstr>Calibri</vt:lpstr>
      <vt:lpstr>微软雅黑</vt:lpstr>
      <vt:lpstr>-apple-system</vt:lpstr>
      <vt:lpstr>Anonymous Pro for Powerline</vt:lpstr>
      <vt:lpstr>DejaVu Sans</vt:lpstr>
      <vt:lpstr>PingFang SC</vt:lpstr>
      <vt:lpstr>宋体</vt:lpstr>
      <vt:lpstr>Arial Unicode MS</vt:lpstr>
      <vt:lpstr>IBM 3270</vt:lpstr>
      <vt:lpstr>RetrospectVTI</vt:lpstr>
      <vt:lpstr>Linux使用基础</vt:lpstr>
      <vt:lpstr>为什么要使用</vt:lpstr>
      <vt:lpstr>连接Linux</vt:lpstr>
      <vt:lpstr>Ssh协议</vt:lpstr>
      <vt:lpstr>Ssh用法</vt:lpstr>
      <vt:lpstr>Ssh认证</vt:lpstr>
      <vt:lpstr>Ssh与sftp</vt:lpstr>
      <vt:lpstr>Ssh与x Window</vt:lpstr>
      <vt:lpstr>PowerPoint 演示文稿</vt:lpstr>
      <vt:lpstr>Linux文件管理</vt:lpstr>
      <vt:lpstr>Linux文件目录</vt:lpstr>
      <vt:lpstr>常用命令</vt:lpstr>
      <vt:lpstr>ranger</vt:lpstr>
      <vt:lpstr>管道</vt:lpstr>
      <vt:lpstr>PowerPoint 演示文稿</vt:lpstr>
      <vt:lpstr>VIM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Linux使用基础</dc:title>
  <dc:creator>浩然</dc:creator>
  <cp:lastModifiedBy>manjaro</cp:lastModifiedBy>
  <cp:revision>13</cp:revision>
  <dcterms:created xsi:type="dcterms:W3CDTF">2020-11-12T14:03:37Z</dcterms:created>
  <dcterms:modified xsi:type="dcterms:W3CDTF">2020-11-12T14:03:37Z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1033-11.1.0.9719</vt:lpwstr>
  </property>
</Properties>
</file>