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6" r:id="rId5"/>
    <p:sldId id="265" r:id="rId6"/>
    <p:sldId id="276" r:id="rId7"/>
    <p:sldId id="278" r:id="rId8"/>
    <p:sldId id="279" r:id="rId9"/>
    <p:sldId id="280" r:id="rId10"/>
    <p:sldId id="281" r:id="rId11"/>
    <p:sldId id="283" r:id="rId12"/>
    <p:sldId id="284" r:id="rId13"/>
    <p:sldId id="285" r:id="rId14"/>
    <p:sldId id="282" r:id="rId15"/>
  </p:sldIdLst>
  <p:sldSz cx="12192000" cy="6858000"/>
  <p:notesSz cx="6858000" cy="9144000"/>
  <p:defaultTextStyle>
    <a:defPPr rtl="0"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86" d="100"/>
          <a:sy n="86" d="100"/>
        </p:scale>
        <p:origin x="562" y="6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0" d="100"/>
          <a:sy n="90" d="100"/>
        </p:scale>
        <p:origin x="377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日期預留位置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03EBF6C4-1851-41E8-A6CD-3B404E8156F3}" type="datetime1">
              <a:rPr lang="zh-TW" altLang="en-US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2021/3/7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45ACAF8E-318A-4EFE-8633-D9E72ABCE0ED}" type="slidenum">
              <a:rPr lang="en-US" altLang="zh-TW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pPr algn="r" rtl="0"/>
              <a:t>‹#›</a:t>
            </a:fld>
            <a:endParaRPr lang="en-US" altLang="zh-TW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3" name="日期預留位置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089EC957-4C6E-45B0-922D-7CA55589380A}" type="datetime1">
              <a:rPr lang="zh-TW" altLang="en-US" smtClean="0"/>
              <a:pPr/>
              <a:t>2021/3/7</a:t>
            </a:fld>
            <a:endParaRPr lang="zh-TW" altLang="en-US" dirty="0"/>
          </a:p>
        </p:txBody>
      </p:sp>
      <p:sp>
        <p:nvSpPr>
          <p:cNvPr id="4" name="投影片圖像預留位置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noProof="0" dirty="0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 noProof="0" dirty="0"/>
              <a:t>按一下以編輯母片文字樣式</a:t>
            </a:r>
          </a:p>
          <a:p>
            <a:pPr lvl="1" rtl="0"/>
            <a:r>
              <a:rPr lang="zh-TW" altLang="en-US" noProof="0" dirty="0"/>
              <a:t>第二層</a:t>
            </a:r>
          </a:p>
          <a:p>
            <a:pPr lvl="2" rtl="0"/>
            <a:r>
              <a:rPr lang="zh-TW" altLang="en-US" noProof="0" dirty="0"/>
              <a:t>第三層</a:t>
            </a:r>
          </a:p>
          <a:p>
            <a:pPr lvl="3" rtl="0"/>
            <a:r>
              <a:rPr lang="zh-TW" altLang="en-US" noProof="0" dirty="0"/>
              <a:t>第四層</a:t>
            </a:r>
          </a:p>
          <a:p>
            <a:pPr lvl="4" rtl="0"/>
            <a:r>
              <a:rPr lang="zh-TW" altLang="en-US" noProof="0" dirty="0"/>
              <a:t>第五層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5EE2CF44-2B13-41B4-A334-1CDF534EEBBF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7" name="矩形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54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zh-TW" altLang="en-US" noProof="0"/>
              <a:t>按一下以編輯母片子標題樣式</a:t>
            </a:r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  <a:endParaRPr lang="zh-TW" altLang="en-US" noProof="0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C2B2A80-7230-43D8-9CB1-0F0CAC34BD7F}" type="datetime1">
              <a:rPr lang="zh-TW" altLang="en-US" smtClean="0"/>
              <a:pPr/>
              <a:t>2021/3/7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TW" noProof="0" smtClean="0"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 rtlCol="0"/>
          <a:lstStyle/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 rtlCol="0"/>
          <a:lstStyle/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  <a:endParaRPr lang="zh-TW" altLang="en-US" noProof="0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D2C51BE-0E77-4F3A-8913-F76B25DFEC0A}" type="datetime1">
              <a:rPr lang="zh-TW" altLang="en-US" smtClean="0"/>
              <a:pPr/>
              <a:t>2021/3/7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TW" noProof="0" smtClean="0"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algn="l" rtl="0"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  <a:endParaRPr lang="zh-TW" altLang="en-US" noProof="0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1DB31222-0B1A-47A1-81BF-B86ACBE9B9A6}" type="datetime1">
              <a:rPr lang="zh-TW" altLang="en-US" smtClean="0"/>
              <a:pPr/>
              <a:t>2021/3/7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E31375A4-56A4-47D6-9801-1991572033F7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rtlCol="0" anchor="b">
            <a:normAutofit/>
          </a:bodyPr>
          <a:lstStyle>
            <a:lvl1pPr algn="l" rtl="0">
              <a:defRPr sz="54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 algn="l" rtl="0">
              <a:buNone/>
              <a:defRPr sz="2000"/>
            </a:lvl2pPr>
            <a:lvl3pPr marL="914400" indent="0" algn="l" rtl="0">
              <a:buNone/>
              <a:defRPr sz="1800"/>
            </a:lvl3pPr>
            <a:lvl4pPr marL="1371600" indent="0" algn="l" rtl="0">
              <a:buNone/>
              <a:defRPr sz="1600"/>
            </a:lvl4pPr>
            <a:lvl5pPr marL="1828800" indent="0" algn="l" rtl="0">
              <a:buNone/>
              <a:defRPr sz="1600"/>
            </a:lvl5pPr>
            <a:lvl6pPr marL="2286000" indent="0" algn="l" rtl="0">
              <a:buNone/>
              <a:defRPr sz="1600"/>
            </a:lvl6pPr>
            <a:lvl7pPr marL="2743200" indent="0" algn="l" rtl="0">
              <a:buNone/>
              <a:defRPr sz="1600"/>
            </a:lvl7pPr>
            <a:lvl8pPr marL="3200400" indent="0" algn="l" rtl="0">
              <a:buNone/>
              <a:defRPr sz="1600"/>
            </a:lvl8pPr>
            <a:lvl9pPr marL="3657600" indent="0" algn="l" rtl="0">
              <a:buNone/>
              <a:defRPr sz="16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 rtlCol="0">
            <a:normAutofit/>
          </a:bodyPr>
          <a:lstStyle>
            <a:lvl1pPr algn="l" rtl="0"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algn="l" rtl="0"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algn="l" rtl="0"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algn="l" rtl="0"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algn="l" rtl="0"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  <a:endParaRPr lang="zh-TW" altLang="en-US" noProof="0" dirty="0"/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 rtlCol="0">
            <a:normAutofit/>
          </a:bodyPr>
          <a:lstStyle>
            <a:lvl1pPr algn="l" rtl="0"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algn="l" rtl="0"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algn="l" rtl="0"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algn="l" rtl="0"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algn="l" rtl="0"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  <a:endParaRPr lang="zh-TW" altLang="en-US" noProof="0" dirty="0"/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E001FBFB-8A79-4EE3-A37D-2DF6EB7797BC}" type="datetime1">
              <a:rPr lang="zh-TW" altLang="en-US" smtClean="0"/>
              <a:pPr/>
              <a:t>2021/3/7</a:t>
            </a:fld>
            <a:endParaRPr lang="zh-TW" alt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E31375A4-56A4-47D6-9801-1991572033F7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  <a:endParaRPr lang="zh-TW" altLang="en-US" noProof="0" dirty="0"/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  <a:endParaRPr lang="zh-TW" altLang="en-US" noProof="0" dirty="0"/>
          </a:p>
        </p:txBody>
      </p:sp>
      <p:sp>
        <p:nvSpPr>
          <p:cNvPr id="7" name="日期預留位置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EABB203-527F-46EE-8203-BDFB05878065}" type="datetime1">
              <a:rPr lang="zh-TW" altLang="en-US" smtClean="0"/>
              <a:pPr/>
              <a:t>2021/3/7</a:t>
            </a:fld>
            <a:endParaRPr lang="zh-TW" altLang="en-US" dirty="0"/>
          </a:p>
        </p:txBody>
      </p:sp>
      <p:sp>
        <p:nvSpPr>
          <p:cNvPr id="8" name="頁尾預留位置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9" name="投影片編號預留位置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TW" noProof="0" smtClean="0"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日期預留位置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D06E1E0-FA4C-4124-8ECA-EE8B26177861}" type="datetime1">
              <a:rPr lang="zh-TW" altLang="en-US" smtClean="0"/>
              <a:pPr/>
              <a:t>2021/3/7</a:t>
            </a:fld>
            <a:endParaRPr lang="zh-TW" altLang="en-US" dirty="0"/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TW" noProof="0" smtClean="0"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預留位置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1DB054C-BA51-48C2-A4A7-1C8EEBBBDC57}" type="datetime1">
              <a:rPr lang="zh-TW" altLang="en-US" smtClean="0"/>
              <a:pPr/>
              <a:t>2021/3/7</a:t>
            </a:fld>
            <a:endParaRPr lang="zh-TW" altLang="en-US" dirty="0"/>
          </a:p>
        </p:txBody>
      </p:sp>
      <p:sp>
        <p:nvSpPr>
          <p:cNvPr id="3" name="頁尾預留位置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TW" noProof="0" smtClean="0"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rtlCol="0" anchor="b">
            <a:normAutofit/>
          </a:bodyPr>
          <a:lstStyle>
            <a:lvl1pPr algn="l" rtl="0">
              <a:defRPr sz="3400"/>
            </a:lvl1pPr>
          </a:lstStyle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  <a:endParaRPr lang="zh-TW" altLang="en-US" noProof="0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232E5F5-CAC3-417E-8791-C723087DB7DE}" type="datetime1">
              <a:rPr lang="zh-TW" altLang="en-US" smtClean="0"/>
              <a:pPr/>
              <a:t>2021/3/7</a:t>
            </a:fld>
            <a:endParaRPr lang="zh-TW" alt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TW" noProof="0" smtClean="0"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sz="1600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rtlCol="0" anchor="b">
            <a:normAutofit/>
          </a:bodyPr>
          <a:lstStyle>
            <a:lvl1pPr algn="l" rtl="0">
              <a:defRPr sz="3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圖片預留位置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 rtlCol="0">
            <a:normAutofit/>
          </a:bodyPr>
          <a:lstStyle>
            <a:lvl1pPr marL="0" indent="0" algn="ctr" rtl="0">
              <a:buNone/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zh-TW" altLang="en-US" noProof="0"/>
              <a:t>按一下圖示以新增圖片</a:t>
            </a:r>
            <a:endParaRPr lang="zh-TW" altLang="en-US" noProof="0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095C52DE-0BFC-4018-9682-B8A996EDF637}" type="datetime1">
              <a:rPr lang="zh-TW" altLang="en-US" smtClean="0"/>
              <a:pPr/>
              <a:t>2021/3/7</a:t>
            </a:fld>
            <a:endParaRPr lang="zh-TW" alt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E31375A4-56A4-47D6-9801-1991572033F7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預留位置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TW" altLang="en-US" noProof="0" dirty="0"/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TW" altLang="en-US" noProof="0" dirty="0"/>
              <a:t>按一下以編輯母片文字樣式</a:t>
            </a:r>
          </a:p>
          <a:p>
            <a:pPr lvl="1" rtl="0"/>
            <a:r>
              <a:rPr lang="zh-TW" altLang="en-US" noProof="0" dirty="0"/>
              <a:t>第二層</a:t>
            </a:r>
          </a:p>
          <a:p>
            <a:pPr lvl="2" rtl="0"/>
            <a:r>
              <a:rPr lang="zh-TW" altLang="en-US" noProof="0" dirty="0"/>
              <a:t>第三層</a:t>
            </a:r>
          </a:p>
          <a:p>
            <a:pPr lvl="3" rtl="0"/>
            <a:r>
              <a:rPr lang="zh-TW" altLang="en-US" noProof="0" dirty="0"/>
              <a:t>第四層</a:t>
            </a:r>
          </a:p>
          <a:p>
            <a:pPr lvl="4" rtl="0"/>
            <a:r>
              <a:rPr lang="zh-TW" altLang="en-US" noProof="0" dirty="0"/>
              <a:t>第五層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800">
                <a:solidFill>
                  <a:schemeClr val="tx1">
                    <a:lumMod val="8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0D742896-0FCD-44B4-B448-DD813322AFA3}" type="datetime1">
              <a:rPr lang="zh-TW" altLang="en-US" smtClean="0"/>
              <a:pPr/>
              <a:t>2021/3/7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800">
                <a:solidFill>
                  <a:schemeClr val="tx1">
                    <a:lumMod val="8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800">
                <a:solidFill>
                  <a:schemeClr val="tx1">
                    <a:lumMod val="8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E31375A4-56A4-47D6-9801-1991572033F7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標題版面配置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副標題</a:t>
            </a:r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標題 12"/>
          <p:cNvSpPr>
            <a:spLocks noGrp="1"/>
          </p:cNvSpPr>
          <p:nvPr>
            <p:ph type="title"/>
          </p:nvPr>
        </p:nvSpPr>
        <p:spPr>
          <a:xfrm>
            <a:off x="1524000" y="154949"/>
            <a:ext cx="9144000" cy="697664"/>
          </a:xfrm>
        </p:spPr>
        <p:txBody>
          <a:bodyPr rtlCol="0">
            <a:normAutofit/>
          </a:bodyPr>
          <a:lstStyle/>
          <a:p>
            <a:pPr rtl="0"/>
            <a:r>
              <a:rPr lang="en-US" altLang="zh-TW" sz="3600" b="1" dirty="0">
                <a:solidFill>
                  <a:srgbClr val="002060"/>
                </a:solidFill>
              </a:rPr>
              <a:t>Automation</a:t>
            </a:r>
            <a:endParaRPr lang="zh-TW" altLang="en-US" sz="3600" b="1" dirty="0">
              <a:solidFill>
                <a:srgbClr val="002060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8EB4D7E-906A-4FB5-95BA-B717EFFFA631}"/>
              </a:ext>
            </a:extLst>
          </p:cNvPr>
          <p:cNvSpPr txBox="1"/>
          <p:nvPr/>
        </p:nvSpPr>
        <p:spPr>
          <a:xfrm>
            <a:off x="479376" y="1189201"/>
            <a:ext cx="113772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marR="0" lvl="0" indent="-7429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zh-TW" alt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ndara"/>
                <a:ea typeface="微軟正黑體" panose="020B0604030504040204" pitchFamily="34" charset="-120"/>
                <a:cs typeface="+mn-cs"/>
              </a:rPr>
              <a:t>減少 </a:t>
            </a:r>
            <a:r>
              <a:rPr kumimoji="0" lang="en-US" altLang="zh-TW" sz="3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ndara"/>
                <a:ea typeface="微軟正黑體" panose="020B0604030504040204" pitchFamily="34" charset="-120"/>
                <a:cs typeface="+mn-cs"/>
              </a:rPr>
              <a:t>MO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3755B070-2245-4AAC-91D8-A247A04E3C84}"/>
              </a:ext>
            </a:extLst>
          </p:cNvPr>
          <p:cNvSpPr txBox="1"/>
          <p:nvPr/>
        </p:nvSpPr>
        <p:spPr>
          <a:xfrm>
            <a:off x="1199456" y="2852936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>
                <a:solidFill>
                  <a:srgbClr val="002060"/>
                </a:solidFill>
                <a:latin typeface="Candara"/>
                <a:ea typeface="微軟正黑體" panose="020B0604030504040204" pitchFamily="34" charset="-120"/>
              </a:rPr>
              <a:t>Puppet, Ansible, </a:t>
            </a:r>
            <a:r>
              <a:rPr lang="en-US" altLang="zh-TW" dirty="0" err="1">
                <a:solidFill>
                  <a:srgbClr val="002060"/>
                </a:solidFill>
                <a:latin typeface="Candara"/>
                <a:ea typeface="微軟正黑體" panose="020B0604030504040204" pitchFamily="34" charset="-120"/>
              </a:rPr>
              <a:t>Rundeck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ndara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76014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標題 12"/>
          <p:cNvSpPr>
            <a:spLocks noGrp="1"/>
          </p:cNvSpPr>
          <p:nvPr>
            <p:ph type="title"/>
          </p:nvPr>
        </p:nvSpPr>
        <p:spPr>
          <a:xfrm>
            <a:off x="1524000" y="154949"/>
            <a:ext cx="9144000" cy="697664"/>
          </a:xfrm>
        </p:spPr>
        <p:txBody>
          <a:bodyPr rtlCol="0">
            <a:normAutofit/>
          </a:bodyPr>
          <a:lstStyle/>
          <a:p>
            <a:pPr rtl="0"/>
            <a:r>
              <a:rPr lang="en-US" altLang="zh-TW" sz="3600" b="1" dirty="0">
                <a:solidFill>
                  <a:srgbClr val="002060"/>
                </a:solidFill>
              </a:rPr>
              <a:t>DevOps</a:t>
            </a:r>
            <a:r>
              <a:rPr lang="zh-TW" altLang="en-US" sz="3600" b="1" dirty="0">
                <a:solidFill>
                  <a:srgbClr val="002060"/>
                </a:solidFill>
              </a:rPr>
              <a:t> 的文化</a:t>
            </a:r>
            <a:endParaRPr lang="zh-TW" altLang="en-US" sz="3600" b="1" dirty="0">
              <a:solidFill>
                <a:srgbClr val="002060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8EB4D7E-906A-4FB5-95BA-B717EFFFA631}"/>
              </a:ext>
            </a:extLst>
          </p:cNvPr>
          <p:cNvSpPr txBox="1"/>
          <p:nvPr/>
        </p:nvSpPr>
        <p:spPr>
          <a:xfrm>
            <a:off x="479376" y="1412776"/>
            <a:ext cx="1137726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ndara"/>
                <a:ea typeface="微軟正黑體" panose="020B0604030504040204" pitchFamily="34" charset="-120"/>
                <a:cs typeface="+mn-cs"/>
              </a:rPr>
              <a:t>敏捷開發 </a:t>
            </a:r>
            <a:r>
              <a:rPr kumimoji="0" lang="en-US" altLang="zh-TW" sz="3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ndara"/>
                <a:ea typeface="微軟正黑體" panose="020B0604030504040204" pitchFamily="34" charset="-120"/>
                <a:cs typeface="+mn-cs"/>
              </a:rPr>
              <a:t>(Agile development, SCRUM)</a:t>
            </a:r>
          </a:p>
          <a:p>
            <a:pPr marL="971550" lvl="1" indent="-514350">
              <a:buFont typeface="+mj-lt"/>
              <a:buAutoNum type="arabicPeriod"/>
            </a:pPr>
            <a:r>
              <a:rPr lang="zh-TW" altLang="en-US" sz="3000" dirty="0">
                <a:solidFill>
                  <a:srgbClr val="002060"/>
                </a:solidFill>
                <a:latin typeface="Candara"/>
                <a:ea typeface="微軟正黑體" panose="020B0604030504040204" pitchFamily="34" charset="-120"/>
              </a:rPr>
              <a:t>迭代式開發 </a:t>
            </a:r>
            <a:r>
              <a:rPr lang="en-US" altLang="zh-TW" sz="3000" dirty="0">
                <a:solidFill>
                  <a:srgbClr val="002060"/>
                </a:solidFill>
                <a:latin typeface="Candara"/>
                <a:ea typeface="微軟正黑體" panose="020B0604030504040204" pitchFamily="34" charset="-120"/>
              </a:rPr>
              <a:t>(Incremental Development)</a:t>
            </a:r>
          </a:p>
          <a:p>
            <a:pPr marL="971550" lvl="1" indent="-514350">
              <a:buFont typeface="+mj-lt"/>
              <a:buAutoNum type="arabicPeriod"/>
            </a:pPr>
            <a:r>
              <a:rPr lang="zh-TW" altLang="en-US" sz="3000" dirty="0">
                <a:solidFill>
                  <a:srgbClr val="002060"/>
                </a:solidFill>
                <a:latin typeface="Candara"/>
                <a:ea typeface="微軟正黑體" panose="020B0604030504040204" pitchFamily="34" charset="-120"/>
              </a:rPr>
              <a:t>衝刺期 </a:t>
            </a:r>
            <a:r>
              <a:rPr lang="en-US" altLang="zh-TW" sz="3000" dirty="0">
                <a:solidFill>
                  <a:srgbClr val="002060"/>
                </a:solidFill>
                <a:latin typeface="Candara"/>
                <a:ea typeface="微軟正黑體" panose="020B0604030504040204" pitchFamily="34" charset="-120"/>
              </a:rPr>
              <a:t>(Sprint)</a:t>
            </a:r>
          </a:p>
          <a:p>
            <a:pPr marL="971550" lvl="1" indent="-514350">
              <a:buFont typeface="+mj-lt"/>
              <a:buAutoNum type="arabicPeriod"/>
            </a:pPr>
            <a:r>
              <a:rPr lang="zh-TW" altLang="en-US" sz="3000" dirty="0">
                <a:solidFill>
                  <a:srgbClr val="002060"/>
                </a:solidFill>
                <a:latin typeface="Candara"/>
                <a:ea typeface="微軟正黑體" panose="020B0604030504040204" pitchFamily="34" charset="-120"/>
              </a:rPr>
              <a:t>產品待辦清單 </a:t>
            </a:r>
            <a:r>
              <a:rPr lang="en-US" altLang="zh-TW" sz="3000" dirty="0">
                <a:solidFill>
                  <a:srgbClr val="002060"/>
                </a:solidFill>
                <a:latin typeface="Candara"/>
                <a:ea typeface="微軟正黑體" panose="020B0604030504040204" pitchFamily="34" charset="-120"/>
              </a:rPr>
              <a:t>(Product Backlog)</a:t>
            </a:r>
          </a:p>
          <a:p>
            <a:pPr marL="971550" lvl="1" indent="-514350">
              <a:buFont typeface="+mj-lt"/>
              <a:buAutoNum type="arabicPeriod"/>
            </a:pPr>
            <a:r>
              <a:rPr lang="zh-TW" altLang="en-US" sz="3000" dirty="0">
                <a:solidFill>
                  <a:srgbClr val="002060"/>
                </a:solidFill>
                <a:latin typeface="Candara"/>
                <a:ea typeface="微軟正黑體" panose="020B0604030504040204" pitchFamily="34" charset="-120"/>
              </a:rPr>
              <a:t>站會 </a:t>
            </a:r>
            <a:r>
              <a:rPr lang="en-US" altLang="zh-TW" sz="3000" dirty="0">
                <a:solidFill>
                  <a:srgbClr val="002060"/>
                </a:solidFill>
                <a:latin typeface="Candara"/>
                <a:ea typeface="微軟正黑體" panose="020B0604030504040204" pitchFamily="34" charset="-120"/>
              </a:rPr>
              <a:t>(Standup Meeting)</a:t>
            </a:r>
          </a:p>
        </p:txBody>
      </p:sp>
    </p:spTree>
    <p:extLst>
      <p:ext uri="{BB962C8B-B14F-4D97-AF65-F5344CB8AC3E}">
        <p14:creationId xmlns:p14="http://schemas.microsoft.com/office/powerpoint/2010/main" val="1858004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箭號: 迴轉箭號 17">
            <a:extLst>
              <a:ext uri="{FF2B5EF4-FFF2-40B4-BE49-F238E27FC236}">
                <a16:creationId xmlns:a16="http://schemas.microsoft.com/office/drawing/2014/main" id="{3769BF3B-4139-4A4C-B8B1-124BF7ABCEC6}"/>
              </a:ext>
            </a:extLst>
          </p:cNvPr>
          <p:cNvSpPr/>
          <p:nvPr/>
        </p:nvSpPr>
        <p:spPr>
          <a:xfrm rot="11485324">
            <a:off x="3447937" y="1519322"/>
            <a:ext cx="4996714" cy="2845323"/>
          </a:xfrm>
          <a:prstGeom prst="uturnArrow">
            <a:avLst>
              <a:gd name="adj1" fmla="val 30044"/>
              <a:gd name="adj2" fmla="val 25000"/>
              <a:gd name="adj3" fmla="val 25000"/>
              <a:gd name="adj4" fmla="val 69360"/>
              <a:gd name="adj5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3" name="標題 12"/>
          <p:cNvSpPr>
            <a:spLocks noGrp="1"/>
          </p:cNvSpPr>
          <p:nvPr>
            <p:ph type="title"/>
          </p:nvPr>
        </p:nvSpPr>
        <p:spPr>
          <a:xfrm>
            <a:off x="1524000" y="154949"/>
            <a:ext cx="9144000" cy="697664"/>
          </a:xfrm>
        </p:spPr>
        <p:txBody>
          <a:bodyPr rtlCol="0">
            <a:normAutofit/>
          </a:bodyPr>
          <a:lstStyle/>
          <a:p>
            <a:pPr rtl="0"/>
            <a:r>
              <a:rPr lang="zh-TW" altLang="en-US" sz="3600" b="1" dirty="0">
                <a:solidFill>
                  <a:srgbClr val="00206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軟體生命週期</a:t>
            </a:r>
          </a:p>
        </p:txBody>
      </p:sp>
      <p:sp>
        <p:nvSpPr>
          <p:cNvPr id="14" name="內容預留位置 13"/>
          <p:cNvSpPr>
            <a:spLocks noGrp="1"/>
          </p:cNvSpPr>
          <p:nvPr>
            <p:ph idx="1"/>
          </p:nvPr>
        </p:nvSpPr>
        <p:spPr>
          <a:xfrm>
            <a:off x="7161411" y="2132856"/>
            <a:ext cx="1656184" cy="614180"/>
          </a:xfrm>
          <a:ln w="412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 anchorCtr="0">
            <a:normAutofit/>
          </a:bodyPr>
          <a:lstStyle/>
          <a:p>
            <a:pPr marL="0" indent="0" algn="ctr" rtl="0">
              <a:buNone/>
            </a:pPr>
            <a:r>
              <a:rPr lang="zh-TW" altLang="en-US" sz="3600" b="1" dirty="0">
                <a:solidFill>
                  <a:srgbClr val="7030A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設計</a:t>
            </a: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940A5DA7-EE0F-4C81-BFF7-2A280401BEAA}"/>
              </a:ext>
            </a:extLst>
          </p:cNvPr>
          <p:cNvGrpSpPr/>
          <p:nvPr/>
        </p:nvGrpSpPr>
        <p:grpSpPr>
          <a:xfrm>
            <a:off x="9505000" y="1593780"/>
            <a:ext cx="1547664" cy="2105384"/>
            <a:chOff x="839416" y="1768592"/>
            <a:chExt cx="1547664" cy="2105384"/>
          </a:xfrm>
        </p:grpSpPr>
        <p:pic>
          <p:nvPicPr>
            <p:cNvPr id="3" name="圖片 2">
              <a:extLst>
                <a:ext uri="{FF2B5EF4-FFF2-40B4-BE49-F238E27FC236}">
                  <a16:creationId xmlns:a16="http://schemas.microsoft.com/office/drawing/2014/main" id="{44605868-D028-4324-B147-258FC9CACB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9416" y="1768592"/>
              <a:ext cx="1547664" cy="1660408"/>
            </a:xfrm>
            <a:prstGeom prst="rect">
              <a:avLst/>
            </a:prstGeom>
          </p:spPr>
        </p:pic>
        <p:sp>
          <p:nvSpPr>
            <p:cNvPr id="4" name="文字方塊 3">
              <a:extLst>
                <a:ext uri="{FF2B5EF4-FFF2-40B4-BE49-F238E27FC236}">
                  <a16:creationId xmlns:a16="http://schemas.microsoft.com/office/drawing/2014/main" id="{C68E4B5E-C3C6-4355-B2B2-D48FBA0A91B6}"/>
                </a:ext>
              </a:extLst>
            </p:cNvPr>
            <p:cNvSpPr txBox="1"/>
            <p:nvPr/>
          </p:nvSpPr>
          <p:spPr>
            <a:xfrm>
              <a:off x="946920" y="3443089"/>
              <a:ext cx="144016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200" b="1" dirty="0">
                  <a:solidFill>
                    <a:schemeClr val="bg1"/>
                  </a:solidFill>
                </a:rPr>
                <a:t>Developer</a:t>
              </a:r>
              <a:endParaRPr lang="zh-TW" altLang="en-US" sz="2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群組 7">
            <a:extLst>
              <a:ext uri="{FF2B5EF4-FFF2-40B4-BE49-F238E27FC236}">
                <a16:creationId xmlns:a16="http://schemas.microsoft.com/office/drawing/2014/main" id="{E2A436F8-F6CE-48DC-99B6-49E4BFA383CC}"/>
              </a:ext>
            </a:extLst>
          </p:cNvPr>
          <p:cNvGrpSpPr/>
          <p:nvPr/>
        </p:nvGrpSpPr>
        <p:grpSpPr>
          <a:xfrm>
            <a:off x="825732" y="1774218"/>
            <a:ext cx="1579162" cy="1930302"/>
            <a:chOff x="9117413" y="1828800"/>
            <a:chExt cx="1579162" cy="1930302"/>
          </a:xfrm>
        </p:grpSpPr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9B204512-E440-47C6-A707-0753104428C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117413" y="1828800"/>
              <a:ext cx="1550587" cy="1524744"/>
            </a:xfrm>
            <a:prstGeom prst="rect">
              <a:avLst/>
            </a:prstGeom>
          </p:spPr>
        </p:pic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CD4DED80-DCEF-435D-93E0-05622E70A48C}"/>
                </a:ext>
              </a:extLst>
            </p:cNvPr>
            <p:cNvSpPr txBox="1"/>
            <p:nvPr/>
          </p:nvSpPr>
          <p:spPr>
            <a:xfrm>
              <a:off x="9256415" y="3328215"/>
              <a:ext cx="144016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200" b="1" dirty="0">
                  <a:solidFill>
                    <a:schemeClr val="bg1"/>
                  </a:solidFill>
                </a:rPr>
                <a:t>Operator</a:t>
              </a:r>
              <a:endParaRPr lang="zh-TW" altLang="en-US" sz="22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0" name="內容預留位置 13">
            <a:extLst>
              <a:ext uri="{FF2B5EF4-FFF2-40B4-BE49-F238E27FC236}">
                <a16:creationId xmlns:a16="http://schemas.microsoft.com/office/drawing/2014/main" id="{DF49C6CD-55A1-459A-A5FB-A64FB0DC35D7}"/>
              </a:ext>
            </a:extLst>
          </p:cNvPr>
          <p:cNvSpPr txBox="1">
            <a:spLocks/>
          </p:cNvSpPr>
          <p:nvPr/>
        </p:nvSpPr>
        <p:spPr>
          <a:xfrm>
            <a:off x="7161411" y="3084984"/>
            <a:ext cx="1656184" cy="614180"/>
          </a:xfrm>
          <a:prstGeom prst="rect">
            <a:avLst/>
          </a:prstGeom>
          <a:ln w="41275" cap="flat" cmpd="sng" algn="ctr">
            <a:solidFill>
              <a:schemeClr val="accent4"/>
            </a:solidFill>
            <a:prstDash val="solid"/>
            <a:miter lim="800000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 anchor="ctr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dk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dk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dk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dk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zh-TW" altLang="en-US" sz="3600" b="1" dirty="0">
                <a:solidFill>
                  <a:srgbClr val="7030A0"/>
                </a:solidFill>
              </a:rPr>
              <a:t>開發</a:t>
            </a:r>
          </a:p>
        </p:txBody>
      </p:sp>
      <p:sp>
        <p:nvSpPr>
          <p:cNvPr id="11" name="內容預留位置 13">
            <a:extLst>
              <a:ext uri="{FF2B5EF4-FFF2-40B4-BE49-F238E27FC236}">
                <a16:creationId xmlns:a16="http://schemas.microsoft.com/office/drawing/2014/main" id="{3C4AED28-07AA-4528-A2B0-547C9718E018}"/>
              </a:ext>
            </a:extLst>
          </p:cNvPr>
          <p:cNvSpPr txBox="1">
            <a:spLocks/>
          </p:cNvSpPr>
          <p:nvPr/>
        </p:nvSpPr>
        <p:spPr>
          <a:xfrm>
            <a:off x="5289203" y="3838956"/>
            <a:ext cx="1656184" cy="614180"/>
          </a:xfrm>
          <a:prstGeom prst="rect">
            <a:avLst/>
          </a:prstGeom>
          <a:ln w="41275" cap="flat" cmpd="sng" algn="ctr">
            <a:solidFill>
              <a:schemeClr val="accent4"/>
            </a:solidFill>
            <a:prstDash val="solid"/>
            <a:miter lim="800000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 anchor="ctr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dk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dk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dk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dk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zh-TW" altLang="en-US" sz="3600" b="1" dirty="0">
                <a:solidFill>
                  <a:srgbClr val="7030A0"/>
                </a:solidFill>
              </a:rPr>
              <a:t>測試</a:t>
            </a:r>
          </a:p>
        </p:txBody>
      </p:sp>
      <p:sp>
        <p:nvSpPr>
          <p:cNvPr id="12" name="內容預留位置 13">
            <a:extLst>
              <a:ext uri="{FF2B5EF4-FFF2-40B4-BE49-F238E27FC236}">
                <a16:creationId xmlns:a16="http://schemas.microsoft.com/office/drawing/2014/main" id="{FEE3A4EC-AC76-45BD-AC30-8E545037BCBB}"/>
              </a:ext>
            </a:extLst>
          </p:cNvPr>
          <p:cNvSpPr txBox="1">
            <a:spLocks/>
          </p:cNvSpPr>
          <p:nvPr/>
        </p:nvSpPr>
        <p:spPr>
          <a:xfrm>
            <a:off x="5249210" y="1412776"/>
            <a:ext cx="1656184" cy="614180"/>
          </a:xfrm>
          <a:prstGeom prst="rect">
            <a:avLst/>
          </a:prstGeom>
          <a:ln w="41275" cap="flat" cmpd="sng" algn="ctr">
            <a:solidFill>
              <a:schemeClr val="accent4"/>
            </a:solidFill>
            <a:prstDash val="solid"/>
            <a:miter lim="800000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 anchor="ctr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dk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dk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dk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dk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zh-TW" altLang="en-US" sz="3600" b="1" dirty="0">
                <a:solidFill>
                  <a:srgbClr val="7030A0"/>
                </a:solidFill>
              </a:rPr>
              <a:t>需求</a:t>
            </a:r>
          </a:p>
        </p:txBody>
      </p:sp>
      <p:sp>
        <p:nvSpPr>
          <p:cNvPr id="15" name="內容預留位置 13">
            <a:extLst>
              <a:ext uri="{FF2B5EF4-FFF2-40B4-BE49-F238E27FC236}">
                <a16:creationId xmlns:a16="http://schemas.microsoft.com/office/drawing/2014/main" id="{0CE0D611-D199-42D1-AABA-60351039F61F}"/>
              </a:ext>
            </a:extLst>
          </p:cNvPr>
          <p:cNvSpPr txBox="1">
            <a:spLocks/>
          </p:cNvSpPr>
          <p:nvPr/>
        </p:nvSpPr>
        <p:spPr>
          <a:xfrm>
            <a:off x="3344987" y="3118763"/>
            <a:ext cx="1656184" cy="614180"/>
          </a:xfrm>
          <a:prstGeom prst="rect">
            <a:avLst/>
          </a:prstGeom>
          <a:ln w="41275" cap="flat" cmpd="sng" algn="ctr">
            <a:solidFill>
              <a:schemeClr val="accent4"/>
            </a:solidFill>
            <a:prstDash val="solid"/>
            <a:miter lim="800000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 anchor="ctr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dk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dk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dk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dk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zh-TW" altLang="en-US" sz="3600" b="1" dirty="0">
                <a:solidFill>
                  <a:srgbClr val="7030A0"/>
                </a:solidFill>
              </a:rPr>
              <a:t>佈署</a:t>
            </a:r>
          </a:p>
        </p:txBody>
      </p:sp>
      <p:sp>
        <p:nvSpPr>
          <p:cNvPr id="16" name="內容預留位置 13">
            <a:extLst>
              <a:ext uri="{FF2B5EF4-FFF2-40B4-BE49-F238E27FC236}">
                <a16:creationId xmlns:a16="http://schemas.microsoft.com/office/drawing/2014/main" id="{0F4074E4-5B44-4719-AE3E-9A0A41921024}"/>
              </a:ext>
            </a:extLst>
          </p:cNvPr>
          <p:cNvSpPr txBox="1">
            <a:spLocks/>
          </p:cNvSpPr>
          <p:nvPr/>
        </p:nvSpPr>
        <p:spPr>
          <a:xfrm>
            <a:off x="3342738" y="2130050"/>
            <a:ext cx="1656184" cy="614180"/>
          </a:xfrm>
          <a:prstGeom prst="rect">
            <a:avLst/>
          </a:prstGeom>
          <a:ln w="41275" cap="flat" cmpd="sng" algn="ctr">
            <a:solidFill>
              <a:schemeClr val="accent4"/>
            </a:solidFill>
            <a:prstDash val="solid"/>
            <a:miter lim="800000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 anchor="ctr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dk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dk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dk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dk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zh-TW" altLang="en-US" sz="3600" b="1" dirty="0">
                <a:solidFill>
                  <a:srgbClr val="7030A0"/>
                </a:solidFill>
              </a:rPr>
              <a:t>維護</a:t>
            </a:r>
          </a:p>
        </p:txBody>
      </p: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A714CCB9-45F4-4367-8B65-733875FA1C30}"/>
              </a:ext>
            </a:extLst>
          </p:cNvPr>
          <p:cNvGrpSpPr/>
          <p:nvPr/>
        </p:nvGrpSpPr>
        <p:grpSpPr>
          <a:xfrm>
            <a:off x="2387588" y="4118631"/>
            <a:ext cx="1656184" cy="2018042"/>
            <a:chOff x="2254952" y="4426838"/>
            <a:chExt cx="1656184" cy="2018042"/>
          </a:xfrm>
        </p:grpSpPr>
        <p:pic>
          <p:nvPicPr>
            <p:cNvPr id="20" name="圖片 19">
              <a:extLst>
                <a:ext uri="{FF2B5EF4-FFF2-40B4-BE49-F238E27FC236}">
                  <a16:creationId xmlns:a16="http://schemas.microsoft.com/office/drawing/2014/main" id="{5ABF2111-F8B2-4159-A3BF-1C2E8EACD83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254952" y="4426838"/>
              <a:ext cx="1656184" cy="1632354"/>
            </a:xfrm>
            <a:prstGeom prst="rect">
              <a:avLst/>
            </a:prstGeom>
          </p:spPr>
        </p:pic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968217E8-679F-4208-8B23-7EC398304C28}"/>
                </a:ext>
              </a:extLst>
            </p:cNvPr>
            <p:cNvSpPr txBox="1"/>
            <p:nvPr/>
          </p:nvSpPr>
          <p:spPr>
            <a:xfrm>
              <a:off x="2343549" y="6013993"/>
              <a:ext cx="144016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200" b="1" dirty="0">
                  <a:solidFill>
                    <a:schemeClr val="bg1"/>
                  </a:solidFill>
                </a:rPr>
                <a:t>QA</a:t>
              </a:r>
              <a:r>
                <a:rPr lang="zh-TW" altLang="en-US" sz="2200" b="1" dirty="0">
                  <a:solidFill>
                    <a:schemeClr val="bg1"/>
                  </a:solidFill>
                </a:rPr>
                <a:t> </a:t>
              </a:r>
              <a:r>
                <a:rPr lang="en-US" altLang="zh-TW" sz="2200" b="1" dirty="0">
                  <a:solidFill>
                    <a:schemeClr val="bg1"/>
                  </a:solidFill>
                </a:rPr>
                <a:t>Tester</a:t>
              </a:r>
              <a:endParaRPr lang="zh-TW" altLang="en-US" sz="2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群組 28">
            <a:extLst>
              <a:ext uri="{FF2B5EF4-FFF2-40B4-BE49-F238E27FC236}">
                <a16:creationId xmlns:a16="http://schemas.microsoft.com/office/drawing/2014/main" id="{4B68B8C6-1D31-448E-B282-FFE0708D8E81}"/>
              </a:ext>
            </a:extLst>
          </p:cNvPr>
          <p:cNvGrpSpPr/>
          <p:nvPr/>
        </p:nvGrpSpPr>
        <p:grpSpPr>
          <a:xfrm>
            <a:off x="9018910" y="4172436"/>
            <a:ext cx="1551731" cy="1985916"/>
            <a:chOff x="8886274" y="4480643"/>
            <a:chExt cx="1551731" cy="1985916"/>
          </a:xfrm>
        </p:grpSpPr>
        <p:pic>
          <p:nvPicPr>
            <p:cNvPr id="27" name="圖片 26">
              <a:extLst>
                <a:ext uri="{FF2B5EF4-FFF2-40B4-BE49-F238E27FC236}">
                  <a16:creationId xmlns:a16="http://schemas.microsoft.com/office/drawing/2014/main" id="{36543C57-DEDA-4243-8EFA-0BE62145290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886274" y="4480643"/>
              <a:ext cx="1551731" cy="1524744"/>
            </a:xfrm>
            <a:prstGeom prst="rect">
              <a:avLst/>
            </a:prstGeom>
          </p:spPr>
        </p:pic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04A4B07A-136F-4483-B115-FCF49C5AB95E}"/>
                </a:ext>
              </a:extLst>
            </p:cNvPr>
            <p:cNvSpPr txBox="1"/>
            <p:nvPr/>
          </p:nvSpPr>
          <p:spPr>
            <a:xfrm>
              <a:off x="9336360" y="6035672"/>
              <a:ext cx="93610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200" b="1" dirty="0">
                  <a:solidFill>
                    <a:schemeClr val="bg1"/>
                  </a:solidFill>
                </a:rPr>
                <a:t>User</a:t>
              </a:r>
              <a:endParaRPr lang="zh-TW" altLang="en-US" sz="2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3" name="群組 32">
            <a:extLst>
              <a:ext uri="{FF2B5EF4-FFF2-40B4-BE49-F238E27FC236}">
                <a16:creationId xmlns:a16="http://schemas.microsoft.com/office/drawing/2014/main" id="{12F173AF-4BDF-496A-97B7-0A046AABDE5B}"/>
              </a:ext>
            </a:extLst>
          </p:cNvPr>
          <p:cNvGrpSpPr/>
          <p:nvPr/>
        </p:nvGrpSpPr>
        <p:grpSpPr>
          <a:xfrm>
            <a:off x="5289203" y="4773686"/>
            <a:ext cx="2174949" cy="1949335"/>
            <a:chOff x="5289203" y="4668156"/>
            <a:chExt cx="2174949" cy="1949335"/>
          </a:xfrm>
        </p:grpSpPr>
        <p:pic>
          <p:nvPicPr>
            <p:cNvPr id="31" name="圖片 30">
              <a:extLst>
                <a:ext uri="{FF2B5EF4-FFF2-40B4-BE49-F238E27FC236}">
                  <a16:creationId xmlns:a16="http://schemas.microsoft.com/office/drawing/2014/main" id="{006490D5-6F59-494B-8AA1-D9B95E42F75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364540" y="4668156"/>
              <a:ext cx="2016224" cy="1540971"/>
            </a:xfrm>
            <a:prstGeom prst="rect">
              <a:avLst/>
            </a:prstGeom>
          </p:spPr>
        </p:pic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D3BE5225-B0D1-4F1C-84E3-CF432BEB004B}"/>
                </a:ext>
              </a:extLst>
            </p:cNvPr>
            <p:cNvSpPr txBox="1"/>
            <p:nvPr/>
          </p:nvSpPr>
          <p:spPr>
            <a:xfrm>
              <a:off x="5289203" y="6186604"/>
              <a:ext cx="217494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200" b="1" dirty="0">
                  <a:solidFill>
                    <a:schemeClr val="bg1"/>
                  </a:solidFill>
                </a:rPr>
                <a:t>Project Manager</a:t>
              </a:r>
              <a:endParaRPr lang="zh-TW" altLang="en-US" sz="22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標題 12"/>
          <p:cNvSpPr>
            <a:spLocks noGrp="1"/>
          </p:cNvSpPr>
          <p:nvPr>
            <p:ph type="title"/>
          </p:nvPr>
        </p:nvSpPr>
        <p:spPr>
          <a:xfrm>
            <a:off x="1524000" y="154949"/>
            <a:ext cx="9144000" cy="697664"/>
          </a:xfrm>
        </p:spPr>
        <p:txBody>
          <a:bodyPr rtlCol="0">
            <a:normAutofit/>
          </a:bodyPr>
          <a:lstStyle/>
          <a:p>
            <a:pPr rtl="0"/>
            <a:r>
              <a:rPr lang="zh-TW" altLang="en-US" sz="3600" b="1" dirty="0">
                <a:solidFill>
                  <a:srgbClr val="002060"/>
                </a:solidFill>
              </a:rPr>
              <a:t>開發和維運的日常生活</a:t>
            </a:r>
            <a:endParaRPr lang="zh-TW" altLang="en-US" sz="3600" b="1" dirty="0">
              <a:solidFill>
                <a:srgbClr val="002060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940A5DA7-EE0F-4C81-BFF7-2A280401BEAA}"/>
              </a:ext>
            </a:extLst>
          </p:cNvPr>
          <p:cNvGrpSpPr/>
          <p:nvPr/>
        </p:nvGrpSpPr>
        <p:grpSpPr>
          <a:xfrm>
            <a:off x="10560496" y="2376308"/>
            <a:ext cx="1547664" cy="2105384"/>
            <a:chOff x="839416" y="1768592"/>
            <a:chExt cx="1547664" cy="2105384"/>
          </a:xfrm>
        </p:grpSpPr>
        <p:pic>
          <p:nvPicPr>
            <p:cNvPr id="3" name="圖片 2">
              <a:extLst>
                <a:ext uri="{FF2B5EF4-FFF2-40B4-BE49-F238E27FC236}">
                  <a16:creationId xmlns:a16="http://schemas.microsoft.com/office/drawing/2014/main" id="{44605868-D028-4324-B147-258FC9CACB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9416" y="1768592"/>
              <a:ext cx="1547664" cy="1660408"/>
            </a:xfrm>
            <a:prstGeom prst="rect">
              <a:avLst/>
            </a:prstGeom>
          </p:spPr>
        </p:pic>
        <p:sp>
          <p:nvSpPr>
            <p:cNvPr id="4" name="文字方塊 3">
              <a:extLst>
                <a:ext uri="{FF2B5EF4-FFF2-40B4-BE49-F238E27FC236}">
                  <a16:creationId xmlns:a16="http://schemas.microsoft.com/office/drawing/2014/main" id="{C68E4B5E-C3C6-4355-B2B2-D48FBA0A91B6}"/>
                </a:ext>
              </a:extLst>
            </p:cNvPr>
            <p:cNvSpPr txBox="1"/>
            <p:nvPr/>
          </p:nvSpPr>
          <p:spPr>
            <a:xfrm>
              <a:off x="946920" y="3443089"/>
              <a:ext cx="144016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ndara"/>
                  <a:ea typeface="微軟正黑體" panose="020B0604030504040204" pitchFamily="34" charset="-120"/>
                  <a:cs typeface="+mn-cs"/>
                </a:rPr>
                <a:t>Developer</a:t>
              </a:r>
              <a:endParaRPr kumimoji="0" lang="zh-TW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ndara"/>
                <a:ea typeface="微軟正黑體" panose="020B0604030504040204" pitchFamily="34" charset="-120"/>
                <a:cs typeface="+mn-cs"/>
              </a:endParaRPr>
            </a:p>
          </p:txBody>
        </p:sp>
      </p:grpSp>
      <p:grpSp>
        <p:nvGrpSpPr>
          <p:cNvPr id="8" name="群組 7">
            <a:extLst>
              <a:ext uri="{FF2B5EF4-FFF2-40B4-BE49-F238E27FC236}">
                <a16:creationId xmlns:a16="http://schemas.microsoft.com/office/drawing/2014/main" id="{E2A436F8-F6CE-48DC-99B6-49E4BFA383CC}"/>
              </a:ext>
            </a:extLst>
          </p:cNvPr>
          <p:cNvGrpSpPr/>
          <p:nvPr/>
        </p:nvGrpSpPr>
        <p:grpSpPr>
          <a:xfrm>
            <a:off x="124350" y="2551390"/>
            <a:ext cx="1579162" cy="1930302"/>
            <a:chOff x="9117413" y="1828800"/>
            <a:chExt cx="1579162" cy="1930302"/>
          </a:xfrm>
        </p:grpSpPr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9B204512-E440-47C6-A707-0753104428C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117413" y="1828800"/>
              <a:ext cx="1550587" cy="1524744"/>
            </a:xfrm>
            <a:prstGeom prst="rect">
              <a:avLst/>
            </a:prstGeom>
          </p:spPr>
        </p:pic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CD4DED80-DCEF-435D-93E0-05622E70A48C}"/>
                </a:ext>
              </a:extLst>
            </p:cNvPr>
            <p:cNvSpPr txBox="1"/>
            <p:nvPr/>
          </p:nvSpPr>
          <p:spPr>
            <a:xfrm>
              <a:off x="9256415" y="3328215"/>
              <a:ext cx="144016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ndara"/>
                  <a:ea typeface="微軟正黑體" panose="020B0604030504040204" pitchFamily="34" charset="-120"/>
                  <a:cs typeface="+mn-cs"/>
                </a:rPr>
                <a:t>Operator</a:t>
              </a:r>
              <a:endParaRPr kumimoji="0" lang="zh-TW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ndara"/>
                <a:ea typeface="微軟正黑體" panose="020B0604030504040204" pitchFamily="34" charset="-120"/>
                <a:cs typeface="+mn-cs"/>
              </a:endParaRPr>
            </a:p>
          </p:txBody>
        </p:sp>
      </p:grpSp>
      <p:sp>
        <p:nvSpPr>
          <p:cNvPr id="17" name="語音泡泡: 矩形 16">
            <a:extLst>
              <a:ext uri="{FF2B5EF4-FFF2-40B4-BE49-F238E27FC236}">
                <a16:creationId xmlns:a16="http://schemas.microsoft.com/office/drawing/2014/main" id="{4C5E882E-8597-4CCB-BD79-C38FBBE0DC26}"/>
              </a:ext>
            </a:extLst>
          </p:cNvPr>
          <p:cNvSpPr/>
          <p:nvPr/>
        </p:nvSpPr>
        <p:spPr>
          <a:xfrm>
            <a:off x="1955779" y="1261704"/>
            <a:ext cx="8208912" cy="531303"/>
          </a:xfrm>
          <a:prstGeom prst="wedgeRectCallout">
            <a:avLst>
              <a:gd name="adj1" fmla="val -55721"/>
              <a:gd name="adj2" fmla="val -36107"/>
            </a:avLst>
          </a:prstGeom>
          <a:noFill/>
          <a:ln w="412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dirty="0">
                <a:solidFill>
                  <a:srgbClr val="002060"/>
                </a:solidFill>
              </a:rPr>
              <a:t>某個部門的部經理打電話來說，他使用這個功能一直卡住，</a:t>
            </a:r>
            <a:r>
              <a:rPr lang="en-US" altLang="zh-TW" dirty="0">
                <a:solidFill>
                  <a:srgbClr val="002060"/>
                </a:solidFill>
              </a:rPr>
              <a:t>performance </a:t>
            </a:r>
            <a:r>
              <a:rPr lang="zh-TW" altLang="en-US" dirty="0">
                <a:solidFill>
                  <a:srgbClr val="002060"/>
                </a:solidFill>
              </a:rPr>
              <a:t>很差</a:t>
            </a:r>
            <a:r>
              <a:rPr lang="en-US" altLang="zh-TW" dirty="0">
                <a:solidFill>
                  <a:srgbClr val="002060"/>
                </a:solidFill>
              </a:rPr>
              <a:t>....</a:t>
            </a:r>
            <a:endParaRPr lang="zh-TW" altLang="en-US" dirty="0">
              <a:solidFill>
                <a:srgbClr val="002060"/>
              </a:solidFill>
            </a:endParaRPr>
          </a:p>
        </p:txBody>
      </p:sp>
      <p:sp>
        <p:nvSpPr>
          <p:cNvPr id="30" name="語音泡泡: 矩形 29">
            <a:extLst>
              <a:ext uri="{FF2B5EF4-FFF2-40B4-BE49-F238E27FC236}">
                <a16:creationId xmlns:a16="http://schemas.microsoft.com/office/drawing/2014/main" id="{A8F6F96B-1763-4DE6-8940-FAF48CD74973}"/>
              </a:ext>
            </a:extLst>
          </p:cNvPr>
          <p:cNvSpPr/>
          <p:nvPr/>
        </p:nvSpPr>
        <p:spPr>
          <a:xfrm>
            <a:off x="1955778" y="1984027"/>
            <a:ext cx="8177683" cy="567363"/>
          </a:xfrm>
          <a:prstGeom prst="wedgeRectCallout">
            <a:avLst>
              <a:gd name="adj1" fmla="val 57045"/>
              <a:gd name="adj2" fmla="val -46930"/>
            </a:avLst>
          </a:prstGeom>
          <a:noFill/>
          <a:ln w="412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dirty="0">
                <a:solidFill>
                  <a:srgbClr val="002060"/>
                </a:solidFill>
              </a:rPr>
              <a:t>測試環境測都很正常啊？你的環境是不是跟我們的不一樣？</a:t>
            </a:r>
            <a:r>
              <a:rPr lang="en-US" altLang="zh-TW" dirty="0">
                <a:solidFill>
                  <a:srgbClr val="002060"/>
                </a:solidFill>
              </a:rPr>
              <a:t>CPU memory </a:t>
            </a:r>
            <a:r>
              <a:rPr lang="zh-TW" altLang="en-US" dirty="0">
                <a:solidFill>
                  <a:srgbClr val="002060"/>
                </a:solidFill>
              </a:rPr>
              <a:t>多少？</a:t>
            </a:r>
          </a:p>
        </p:txBody>
      </p:sp>
      <p:sp>
        <p:nvSpPr>
          <p:cNvPr id="35" name="語音泡泡: 矩形 34">
            <a:extLst>
              <a:ext uri="{FF2B5EF4-FFF2-40B4-BE49-F238E27FC236}">
                <a16:creationId xmlns:a16="http://schemas.microsoft.com/office/drawing/2014/main" id="{72E8DB1C-2FC9-497A-B897-6528F41FB2C8}"/>
              </a:ext>
            </a:extLst>
          </p:cNvPr>
          <p:cNvSpPr/>
          <p:nvPr/>
        </p:nvSpPr>
        <p:spPr>
          <a:xfrm>
            <a:off x="1955779" y="2740314"/>
            <a:ext cx="8208912" cy="531303"/>
          </a:xfrm>
          <a:prstGeom prst="wedgeRectCallout">
            <a:avLst>
              <a:gd name="adj1" fmla="val -55721"/>
              <a:gd name="adj2" fmla="val -36107"/>
            </a:avLst>
          </a:prstGeom>
          <a:noFill/>
          <a:ln w="412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>
                <a:solidFill>
                  <a:srgbClr val="002060"/>
                </a:solidFill>
              </a:rPr>
              <a:t>VM spec </a:t>
            </a:r>
            <a:r>
              <a:rPr lang="zh-TW" altLang="en-US" dirty="0">
                <a:solidFill>
                  <a:srgbClr val="002060"/>
                </a:solidFill>
              </a:rPr>
              <a:t>很好了啊，</a:t>
            </a:r>
            <a:r>
              <a:rPr lang="en-US" altLang="zh-TW" dirty="0">
                <a:solidFill>
                  <a:srgbClr val="002060"/>
                </a:solidFill>
              </a:rPr>
              <a:t>monitor </a:t>
            </a:r>
            <a:r>
              <a:rPr lang="zh-TW" altLang="en-US" dirty="0">
                <a:solidFill>
                  <a:srgbClr val="002060"/>
                </a:solidFill>
              </a:rPr>
              <a:t>報表也沒問題，是不是你程式寫不好、跑太慢了啊？</a:t>
            </a:r>
            <a:endParaRPr lang="en-US" altLang="zh-TW" dirty="0">
              <a:solidFill>
                <a:srgbClr val="002060"/>
              </a:solidFill>
            </a:endParaRPr>
          </a:p>
        </p:txBody>
      </p:sp>
      <p:sp>
        <p:nvSpPr>
          <p:cNvPr id="36" name="語音泡泡: 矩形 35">
            <a:extLst>
              <a:ext uri="{FF2B5EF4-FFF2-40B4-BE49-F238E27FC236}">
                <a16:creationId xmlns:a16="http://schemas.microsoft.com/office/drawing/2014/main" id="{AAB12C84-ADBC-4DD8-B543-AA0A5BB888C0}"/>
              </a:ext>
            </a:extLst>
          </p:cNvPr>
          <p:cNvSpPr/>
          <p:nvPr/>
        </p:nvSpPr>
        <p:spPr>
          <a:xfrm>
            <a:off x="1948931" y="3429000"/>
            <a:ext cx="8208911" cy="792088"/>
          </a:xfrm>
          <a:prstGeom prst="wedgeRectCallout">
            <a:avLst>
              <a:gd name="adj1" fmla="val 57045"/>
              <a:gd name="adj2" fmla="val -46930"/>
            </a:avLst>
          </a:prstGeom>
          <a:noFill/>
          <a:ln w="412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dirty="0">
                <a:solidFill>
                  <a:srgbClr val="002060"/>
                </a:solidFill>
              </a:rPr>
              <a:t>你們是上哪個版本的程式？</a:t>
            </a:r>
            <a:r>
              <a:rPr lang="en-US" altLang="zh-TW" dirty="0">
                <a:solidFill>
                  <a:srgbClr val="002060"/>
                </a:solidFill>
              </a:rPr>
              <a:t>Config </a:t>
            </a:r>
            <a:r>
              <a:rPr lang="zh-TW" altLang="en-US" dirty="0">
                <a:solidFill>
                  <a:srgbClr val="002060"/>
                </a:solidFill>
              </a:rPr>
              <a:t>有照 </a:t>
            </a:r>
            <a:r>
              <a:rPr lang="en-US" altLang="zh-TW" dirty="0">
                <a:solidFill>
                  <a:srgbClr val="002060"/>
                </a:solidFill>
              </a:rPr>
              <a:t>SOP </a:t>
            </a:r>
            <a:r>
              <a:rPr lang="zh-TW" altLang="en-US" dirty="0">
                <a:solidFill>
                  <a:srgbClr val="002060"/>
                </a:solidFill>
              </a:rPr>
              <a:t>設定好嗎？這個功能我們才剛改寫過，不可能卡住！</a:t>
            </a:r>
          </a:p>
        </p:txBody>
      </p:sp>
      <p:sp>
        <p:nvSpPr>
          <p:cNvPr id="37" name="語音泡泡: 矩形 36">
            <a:extLst>
              <a:ext uri="{FF2B5EF4-FFF2-40B4-BE49-F238E27FC236}">
                <a16:creationId xmlns:a16="http://schemas.microsoft.com/office/drawing/2014/main" id="{0F0BA011-4CDF-486A-9C9D-7196E0EB967E}"/>
              </a:ext>
            </a:extLst>
          </p:cNvPr>
          <p:cNvSpPr/>
          <p:nvPr/>
        </p:nvSpPr>
        <p:spPr>
          <a:xfrm>
            <a:off x="1955777" y="4378471"/>
            <a:ext cx="8177683" cy="529139"/>
          </a:xfrm>
          <a:prstGeom prst="wedgeRectCallout">
            <a:avLst>
              <a:gd name="adj1" fmla="val -55721"/>
              <a:gd name="adj2" fmla="val -36107"/>
            </a:avLst>
          </a:prstGeom>
          <a:noFill/>
          <a:ln w="412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dirty="0">
                <a:solidFill>
                  <a:srgbClr val="002060"/>
                </a:solidFill>
              </a:rPr>
              <a:t>還是把 </a:t>
            </a:r>
            <a:r>
              <a:rPr lang="en-US" altLang="zh-TW" dirty="0">
                <a:solidFill>
                  <a:srgbClr val="002060"/>
                </a:solidFill>
              </a:rPr>
              <a:t>log </a:t>
            </a:r>
            <a:r>
              <a:rPr lang="zh-TW" altLang="en-US" dirty="0">
                <a:solidFill>
                  <a:srgbClr val="002060"/>
                </a:solidFill>
              </a:rPr>
              <a:t>寄給你們看一下？這一段呼叫的時間看起來就很長啊？</a:t>
            </a:r>
            <a:endParaRPr lang="en-US" altLang="zh-TW" dirty="0">
              <a:solidFill>
                <a:srgbClr val="002060"/>
              </a:solidFill>
            </a:endParaRPr>
          </a:p>
        </p:txBody>
      </p:sp>
      <p:sp>
        <p:nvSpPr>
          <p:cNvPr id="38" name="語音泡泡: 矩形 37">
            <a:extLst>
              <a:ext uri="{FF2B5EF4-FFF2-40B4-BE49-F238E27FC236}">
                <a16:creationId xmlns:a16="http://schemas.microsoft.com/office/drawing/2014/main" id="{7AE60205-EE7F-424D-9DA0-46EC2679D4D2}"/>
              </a:ext>
            </a:extLst>
          </p:cNvPr>
          <p:cNvSpPr/>
          <p:nvPr/>
        </p:nvSpPr>
        <p:spPr>
          <a:xfrm>
            <a:off x="1938265" y="5078128"/>
            <a:ext cx="8177682" cy="511112"/>
          </a:xfrm>
          <a:prstGeom prst="wedgeRectCallout">
            <a:avLst>
              <a:gd name="adj1" fmla="val 57045"/>
              <a:gd name="adj2" fmla="val -46930"/>
            </a:avLst>
          </a:prstGeom>
          <a:noFill/>
          <a:ln w="412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dirty="0">
                <a:solidFill>
                  <a:srgbClr val="002060"/>
                </a:solidFill>
              </a:rPr>
              <a:t>你們作業系統是哪個版本？還是 </a:t>
            </a:r>
            <a:r>
              <a:rPr lang="en-US" altLang="zh-TW" dirty="0">
                <a:solidFill>
                  <a:srgbClr val="002060"/>
                </a:solidFill>
              </a:rPr>
              <a:t>Java</a:t>
            </a:r>
            <a:r>
              <a:rPr lang="zh-TW" altLang="en-US" dirty="0">
                <a:solidFill>
                  <a:srgbClr val="002060"/>
                </a:solidFill>
              </a:rPr>
              <a:t> 太舊了？我們用最新版的不會有這個問題。</a:t>
            </a:r>
          </a:p>
        </p:txBody>
      </p:sp>
      <p:sp>
        <p:nvSpPr>
          <p:cNvPr id="39" name="語音泡泡: 矩形 38">
            <a:extLst>
              <a:ext uri="{FF2B5EF4-FFF2-40B4-BE49-F238E27FC236}">
                <a16:creationId xmlns:a16="http://schemas.microsoft.com/office/drawing/2014/main" id="{4D075301-A4B1-4663-B58F-A3DB8FA02B69}"/>
              </a:ext>
            </a:extLst>
          </p:cNvPr>
          <p:cNvSpPr/>
          <p:nvPr/>
        </p:nvSpPr>
        <p:spPr>
          <a:xfrm>
            <a:off x="1919536" y="5733256"/>
            <a:ext cx="8177683" cy="529139"/>
          </a:xfrm>
          <a:prstGeom prst="wedgeRectCallout">
            <a:avLst>
              <a:gd name="adj1" fmla="val -55721"/>
              <a:gd name="adj2" fmla="val -36107"/>
            </a:avLst>
          </a:prstGeom>
          <a:noFill/>
          <a:ln w="412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dirty="0">
                <a:solidFill>
                  <a:srgbClr val="002060"/>
                </a:solidFill>
              </a:rPr>
              <a:t>我這邊看到那個時候網路好像比較卡，還是我先去問問看網路課</a:t>
            </a:r>
            <a:r>
              <a:rPr lang="en-US" altLang="zh-TW" dirty="0">
                <a:solidFill>
                  <a:srgbClr val="00206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000845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標題 12"/>
          <p:cNvSpPr>
            <a:spLocks noGrp="1"/>
          </p:cNvSpPr>
          <p:nvPr>
            <p:ph type="title"/>
          </p:nvPr>
        </p:nvSpPr>
        <p:spPr>
          <a:xfrm>
            <a:off x="1524000" y="154949"/>
            <a:ext cx="9144000" cy="697664"/>
          </a:xfrm>
        </p:spPr>
        <p:txBody>
          <a:bodyPr rtlCol="0">
            <a:normAutofit/>
          </a:bodyPr>
          <a:lstStyle/>
          <a:p>
            <a:pPr rtl="0"/>
            <a:r>
              <a:rPr lang="zh-TW" altLang="en-US" sz="3600" b="1" dirty="0">
                <a:solidFill>
                  <a:srgbClr val="002060"/>
                </a:solidFill>
              </a:rPr>
              <a:t>解決衝突的辦法</a:t>
            </a:r>
            <a:endParaRPr lang="zh-TW" altLang="en-US" sz="3600" b="1" dirty="0">
              <a:solidFill>
                <a:srgbClr val="002060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1E17AB39-E5E1-46A3-9C28-8A7CED1238FC}"/>
              </a:ext>
            </a:extLst>
          </p:cNvPr>
          <p:cNvSpPr txBox="1"/>
          <p:nvPr/>
        </p:nvSpPr>
        <p:spPr>
          <a:xfrm>
            <a:off x="2999656" y="1311151"/>
            <a:ext cx="633670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800" b="1" dirty="0">
                <a:solidFill>
                  <a:schemeClr val="accent1">
                    <a:lumMod val="50000"/>
                  </a:schemeClr>
                </a:solidFill>
              </a:rPr>
              <a:t>DevOps</a:t>
            </a:r>
            <a:endParaRPr lang="zh-TW" altLang="en-US" sz="128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51D745AB-385A-4D64-9C24-1DDAC5B68244}"/>
              </a:ext>
            </a:extLst>
          </p:cNvPr>
          <p:cNvSpPr txBox="1"/>
          <p:nvPr/>
        </p:nvSpPr>
        <p:spPr>
          <a:xfrm>
            <a:off x="2927648" y="3255367"/>
            <a:ext cx="29523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>
                <a:solidFill>
                  <a:srgbClr val="002060"/>
                </a:solidFill>
              </a:rPr>
              <a:t>Development</a:t>
            </a:r>
            <a:endParaRPr lang="zh-TW" altLang="en-US" sz="3200" b="1" dirty="0">
              <a:solidFill>
                <a:srgbClr val="002060"/>
              </a:solidFill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867C0928-7BAF-4B2E-BBC8-A8B76CEF4530}"/>
              </a:ext>
            </a:extLst>
          </p:cNvPr>
          <p:cNvSpPr txBox="1"/>
          <p:nvPr/>
        </p:nvSpPr>
        <p:spPr>
          <a:xfrm>
            <a:off x="6188724" y="3255367"/>
            <a:ext cx="29523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>
                <a:solidFill>
                  <a:srgbClr val="002060"/>
                </a:solidFill>
              </a:rPr>
              <a:t>Operation</a:t>
            </a:r>
            <a:endParaRPr lang="zh-TW" altLang="en-US" sz="3200" b="1" dirty="0">
              <a:solidFill>
                <a:srgbClr val="002060"/>
              </a:solidFill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C303A8C9-2047-4B3E-A8DC-1DFFCE1497F1}"/>
              </a:ext>
            </a:extLst>
          </p:cNvPr>
          <p:cNvSpPr txBox="1"/>
          <p:nvPr/>
        </p:nvSpPr>
        <p:spPr>
          <a:xfrm>
            <a:off x="5565841" y="3255367"/>
            <a:ext cx="5272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>
                <a:solidFill>
                  <a:srgbClr val="002060"/>
                </a:solidFill>
              </a:rPr>
              <a:t>+</a:t>
            </a:r>
            <a:endParaRPr lang="zh-TW" altLang="en-US" sz="3200" b="1" dirty="0">
              <a:solidFill>
                <a:srgbClr val="002060"/>
              </a:solidFill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48F1E77C-C370-4C88-A470-C75C8A2B2291}"/>
              </a:ext>
            </a:extLst>
          </p:cNvPr>
          <p:cNvSpPr txBox="1"/>
          <p:nvPr/>
        </p:nvSpPr>
        <p:spPr>
          <a:xfrm>
            <a:off x="1703512" y="4648780"/>
            <a:ext cx="85689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002060"/>
                </a:solidFill>
              </a:rPr>
              <a:t>一種新的工作模式，將開發和維運的工作集於一身，使用最新的軟體開發工具輔助，工程師同時會開發又會維運。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B50D642-6CA1-4D7C-AF8D-AC57E9EA79B0}"/>
              </a:ext>
            </a:extLst>
          </p:cNvPr>
          <p:cNvSpPr/>
          <p:nvPr/>
        </p:nvSpPr>
        <p:spPr>
          <a:xfrm rot="800063">
            <a:off x="2015689" y="5182095"/>
            <a:ext cx="7668662" cy="18616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7F2706AF-9202-494B-A39D-97C25EFA7803}"/>
              </a:ext>
            </a:extLst>
          </p:cNvPr>
          <p:cNvSpPr/>
          <p:nvPr/>
        </p:nvSpPr>
        <p:spPr>
          <a:xfrm rot="20895342">
            <a:off x="1995109" y="5224386"/>
            <a:ext cx="7668662" cy="18616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123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標題 12"/>
          <p:cNvSpPr>
            <a:spLocks noGrp="1"/>
          </p:cNvSpPr>
          <p:nvPr>
            <p:ph type="title"/>
          </p:nvPr>
        </p:nvSpPr>
        <p:spPr>
          <a:xfrm>
            <a:off x="1524000" y="154949"/>
            <a:ext cx="9144000" cy="697664"/>
          </a:xfrm>
        </p:spPr>
        <p:txBody>
          <a:bodyPr rtlCol="0">
            <a:normAutofit/>
          </a:bodyPr>
          <a:lstStyle/>
          <a:p>
            <a:pPr rtl="0"/>
            <a:r>
              <a:rPr lang="zh-TW" altLang="en-US" sz="3600" b="1" dirty="0">
                <a:solidFill>
                  <a:srgbClr val="002060"/>
                </a:solidFill>
              </a:rPr>
              <a:t>解決衝突的辦法</a:t>
            </a:r>
            <a:endParaRPr lang="zh-TW" altLang="en-US" sz="3600" b="1" dirty="0">
              <a:solidFill>
                <a:srgbClr val="002060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1E17AB39-E5E1-46A3-9C28-8A7CED1238FC}"/>
              </a:ext>
            </a:extLst>
          </p:cNvPr>
          <p:cNvSpPr txBox="1"/>
          <p:nvPr/>
        </p:nvSpPr>
        <p:spPr>
          <a:xfrm>
            <a:off x="2999656" y="1311151"/>
            <a:ext cx="633670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800" b="1" i="0" u="none" strike="noStrike" kern="1200" cap="none" spc="0" normalizeH="0" baseline="0" noProof="0" dirty="0">
                <a:ln>
                  <a:noFill/>
                </a:ln>
                <a:solidFill>
                  <a:srgbClr val="92D050">
                    <a:lumMod val="50000"/>
                  </a:srgbClr>
                </a:solidFill>
                <a:effectLst/>
                <a:uLnTx/>
                <a:uFillTx/>
                <a:latin typeface="Candara"/>
                <a:ea typeface="微軟正黑體" panose="020B0604030504040204" pitchFamily="34" charset="-120"/>
                <a:cs typeface="+mn-cs"/>
              </a:rPr>
              <a:t>DevOps</a:t>
            </a:r>
            <a:endParaRPr kumimoji="0" lang="zh-TW" altLang="en-US" sz="12800" b="1" i="0" u="none" strike="noStrike" kern="1200" cap="none" spc="0" normalizeH="0" baseline="0" noProof="0" dirty="0">
              <a:ln>
                <a:noFill/>
              </a:ln>
              <a:solidFill>
                <a:srgbClr val="92D050">
                  <a:lumMod val="50000"/>
                </a:srgbClr>
              </a:solidFill>
              <a:effectLst/>
              <a:uLnTx/>
              <a:uFillTx/>
              <a:latin typeface="Candara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51D745AB-385A-4D64-9C24-1DDAC5B68244}"/>
              </a:ext>
            </a:extLst>
          </p:cNvPr>
          <p:cNvSpPr txBox="1"/>
          <p:nvPr/>
        </p:nvSpPr>
        <p:spPr>
          <a:xfrm>
            <a:off x="2927648" y="3255367"/>
            <a:ext cx="29523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ndara"/>
                <a:ea typeface="微軟正黑體" panose="020B0604030504040204" pitchFamily="34" charset="-120"/>
                <a:cs typeface="+mn-cs"/>
              </a:rPr>
              <a:t>Development</a:t>
            </a:r>
            <a:endParaRPr kumimoji="0" lang="zh-TW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ndara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867C0928-7BAF-4B2E-BBC8-A8B76CEF4530}"/>
              </a:ext>
            </a:extLst>
          </p:cNvPr>
          <p:cNvSpPr txBox="1"/>
          <p:nvPr/>
        </p:nvSpPr>
        <p:spPr>
          <a:xfrm>
            <a:off x="6188724" y="3255367"/>
            <a:ext cx="29523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ndara"/>
                <a:ea typeface="微軟正黑體" panose="020B0604030504040204" pitchFamily="34" charset="-120"/>
                <a:cs typeface="+mn-cs"/>
              </a:rPr>
              <a:t>Operation</a:t>
            </a:r>
            <a:endParaRPr kumimoji="0" lang="zh-TW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ndara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C303A8C9-2047-4B3E-A8DC-1DFFCE1497F1}"/>
              </a:ext>
            </a:extLst>
          </p:cNvPr>
          <p:cNvSpPr txBox="1"/>
          <p:nvPr/>
        </p:nvSpPr>
        <p:spPr>
          <a:xfrm>
            <a:off x="5565841" y="3255367"/>
            <a:ext cx="5272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ndara"/>
                <a:ea typeface="微軟正黑體" panose="020B0604030504040204" pitchFamily="34" charset="-120"/>
                <a:cs typeface="+mn-cs"/>
              </a:rPr>
              <a:t>+</a:t>
            </a:r>
            <a:endParaRPr kumimoji="0" lang="zh-TW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ndara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48F1E77C-C370-4C88-A470-C75C8A2B2291}"/>
              </a:ext>
            </a:extLst>
          </p:cNvPr>
          <p:cNvSpPr txBox="1"/>
          <p:nvPr/>
        </p:nvSpPr>
        <p:spPr>
          <a:xfrm>
            <a:off x="1703512" y="4648780"/>
            <a:ext cx="85689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ndara"/>
                <a:ea typeface="微軟正黑體" panose="020B0604030504040204" pitchFamily="34" charset="-120"/>
                <a:cs typeface="+mn-cs"/>
              </a:rPr>
              <a:t>讓開發者和維運者之間能夠溝通合作的文化、慣例或工具，使得構建、測試、發布軟體能夠更加地快捷、頻繁和可靠。</a:t>
            </a:r>
          </a:p>
        </p:txBody>
      </p:sp>
    </p:spTree>
    <p:extLst>
      <p:ext uri="{BB962C8B-B14F-4D97-AF65-F5344CB8AC3E}">
        <p14:creationId xmlns:p14="http://schemas.microsoft.com/office/powerpoint/2010/main" val="905477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標題 12"/>
          <p:cNvSpPr>
            <a:spLocks noGrp="1"/>
          </p:cNvSpPr>
          <p:nvPr>
            <p:ph type="title"/>
          </p:nvPr>
        </p:nvSpPr>
        <p:spPr>
          <a:xfrm>
            <a:off x="1524000" y="154949"/>
            <a:ext cx="9144000" cy="697664"/>
          </a:xfrm>
        </p:spPr>
        <p:txBody>
          <a:bodyPr rtlCol="0">
            <a:normAutofit/>
          </a:bodyPr>
          <a:lstStyle/>
          <a:p>
            <a:pPr rtl="0"/>
            <a:r>
              <a:rPr lang="zh-TW" altLang="en-US" sz="3600" b="1" dirty="0">
                <a:solidFill>
                  <a:srgbClr val="002060"/>
                </a:solidFill>
              </a:rPr>
              <a:t>開發和維運之間的鴻溝</a:t>
            </a:r>
            <a:endParaRPr lang="zh-TW" altLang="en-US" sz="3600" b="1" dirty="0">
              <a:solidFill>
                <a:srgbClr val="002060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940A5DA7-EE0F-4C81-BFF7-2A280401BEAA}"/>
              </a:ext>
            </a:extLst>
          </p:cNvPr>
          <p:cNvGrpSpPr/>
          <p:nvPr/>
        </p:nvGrpSpPr>
        <p:grpSpPr>
          <a:xfrm>
            <a:off x="10560496" y="2376308"/>
            <a:ext cx="1547664" cy="2105384"/>
            <a:chOff x="839416" y="1768592"/>
            <a:chExt cx="1547664" cy="2105384"/>
          </a:xfrm>
        </p:grpSpPr>
        <p:pic>
          <p:nvPicPr>
            <p:cNvPr id="3" name="圖片 2">
              <a:extLst>
                <a:ext uri="{FF2B5EF4-FFF2-40B4-BE49-F238E27FC236}">
                  <a16:creationId xmlns:a16="http://schemas.microsoft.com/office/drawing/2014/main" id="{44605868-D028-4324-B147-258FC9CACB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9416" y="1768592"/>
              <a:ext cx="1547664" cy="1660408"/>
            </a:xfrm>
            <a:prstGeom prst="rect">
              <a:avLst/>
            </a:prstGeom>
          </p:spPr>
        </p:pic>
        <p:sp>
          <p:nvSpPr>
            <p:cNvPr id="4" name="文字方塊 3">
              <a:extLst>
                <a:ext uri="{FF2B5EF4-FFF2-40B4-BE49-F238E27FC236}">
                  <a16:creationId xmlns:a16="http://schemas.microsoft.com/office/drawing/2014/main" id="{C68E4B5E-C3C6-4355-B2B2-D48FBA0A91B6}"/>
                </a:ext>
              </a:extLst>
            </p:cNvPr>
            <p:cNvSpPr txBox="1"/>
            <p:nvPr/>
          </p:nvSpPr>
          <p:spPr>
            <a:xfrm>
              <a:off x="946920" y="3443089"/>
              <a:ext cx="144016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ndara"/>
                  <a:ea typeface="微軟正黑體" panose="020B0604030504040204" pitchFamily="34" charset="-120"/>
                  <a:cs typeface="+mn-cs"/>
                </a:rPr>
                <a:t>Developer</a:t>
              </a:r>
              <a:endParaRPr kumimoji="0" lang="zh-TW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ndara"/>
                <a:ea typeface="微軟正黑體" panose="020B0604030504040204" pitchFamily="34" charset="-120"/>
                <a:cs typeface="+mn-cs"/>
              </a:endParaRPr>
            </a:p>
          </p:txBody>
        </p:sp>
      </p:grpSp>
      <p:grpSp>
        <p:nvGrpSpPr>
          <p:cNvPr id="8" name="群組 7">
            <a:extLst>
              <a:ext uri="{FF2B5EF4-FFF2-40B4-BE49-F238E27FC236}">
                <a16:creationId xmlns:a16="http://schemas.microsoft.com/office/drawing/2014/main" id="{E2A436F8-F6CE-48DC-99B6-49E4BFA383CC}"/>
              </a:ext>
            </a:extLst>
          </p:cNvPr>
          <p:cNvGrpSpPr/>
          <p:nvPr/>
        </p:nvGrpSpPr>
        <p:grpSpPr>
          <a:xfrm>
            <a:off x="124350" y="2551390"/>
            <a:ext cx="1579162" cy="1930302"/>
            <a:chOff x="9117413" y="1828800"/>
            <a:chExt cx="1579162" cy="1930302"/>
          </a:xfrm>
        </p:grpSpPr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9B204512-E440-47C6-A707-0753104428C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117413" y="1828800"/>
              <a:ext cx="1550587" cy="1524744"/>
            </a:xfrm>
            <a:prstGeom prst="rect">
              <a:avLst/>
            </a:prstGeom>
          </p:spPr>
        </p:pic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CD4DED80-DCEF-435D-93E0-05622E70A48C}"/>
                </a:ext>
              </a:extLst>
            </p:cNvPr>
            <p:cNvSpPr txBox="1"/>
            <p:nvPr/>
          </p:nvSpPr>
          <p:spPr>
            <a:xfrm>
              <a:off x="9256415" y="3328215"/>
              <a:ext cx="144016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ndara"/>
                  <a:ea typeface="微軟正黑體" panose="020B0604030504040204" pitchFamily="34" charset="-120"/>
                  <a:cs typeface="+mn-cs"/>
                </a:rPr>
                <a:t>Operator</a:t>
              </a:r>
              <a:endParaRPr kumimoji="0" lang="zh-TW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ndara"/>
                <a:ea typeface="微軟正黑體" panose="020B0604030504040204" pitchFamily="34" charset="-120"/>
                <a:cs typeface="+mn-cs"/>
              </a:endParaRPr>
            </a:p>
          </p:txBody>
        </p:sp>
      </p:grpSp>
      <p:graphicFrame>
        <p:nvGraphicFramePr>
          <p:cNvPr id="2" name="表格 4">
            <a:extLst>
              <a:ext uri="{FF2B5EF4-FFF2-40B4-BE49-F238E27FC236}">
                <a16:creationId xmlns:a16="http://schemas.microsoft.com/office/drawing/2014/main" id="{52C47C80-8AC6-4961-8BD8-AA407B1AE4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5124394"/>
              </p:ext>
            </p:extLst>
          </p:nvPr>
        </p:nvGraphicFramePr>
        <p:xfrm>
          <a:off x="1788289" y="1802707"/>
          <a:ext cx="8552272" cy="303658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276136">
                  <a:extLst>
                    <a:ext uri="{9D8B030D-6E8A-4147-A177-3AD203B41FA5}">
                      <a16:colId xmlns:a16="http://schemas.microsoft.com/office/drawing/2014/main" val="824588725"/>
                    </a:ext>
                  </a:extLst>
                </a:gridCol>
                <a:gridCol w="4276136">
                  <a:extLst>
                    <a:ext uri="{9D8B030D-6E8A-4147-A177-3AD203B41FA5}">
                      <a16:colId xmlns:a16="http://schemas.microsoft.com/office/drawing/2014/main" val="3224411660"/>
                    </a:ext>
                  </a:extLst>
                </a:gridCol>
              </a:tblGrid>
              <a:tr h="503685">
                <a:tc>
                  <a:txBody>
                    <a:bodyPr/>
                    <a:lstStyle/>
                    <a:p>
                      <a:r>
                        <a:rPr lang="zh-TW" altLang="en-US" sz="2800" dirty="0"/>
                        <a:t>維運者的訴求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800" dirty="0"/>
                        <a:t>開發者的訴求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3177975"/>
                  </a:ext>
                </a:extLst>
              </a:tr>
              <a:tr h="503685">
                <a:tc>
                  <a:txBody>
                    <a:bodyPr/>
                    <a:lstStyle/>
                    <a:p>
                      <a:r>
                        <a:rPr lang="zh-TW" altLang="en-US" sz="2400" dirty="0"/>
                        <a:t>需求來自於減少問題和錯誤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400" dirty="0"/>
                        <a:t>需求來自於新增功能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4150321"/>
                  </a:ext>
                </a:extLst>
              </a:tr>
              <a:tr h="503685">
                <a:tc>
                  <a:txBody>
                    <a:bodyPr/>
                    <a:lstStyle/>
                    <a:p>
                      <a:r>
                        <a:rPr lang="zh-TW" altLang="en-US" sz="2400" dirty="0"/>
                        <a:t>系統跑在許多不同的環境上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400" dirty="0"/>
                        <a:t>系統跑在自己的測試環境上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4592898"/>
                  </a:ext>
                </a:extLst>
              </a:tr>
              <a:tr h="503685">
                <a:tc>
                  <a:txBody>
                    <a:bodyPr/>
                    <a:lstStyle/>
                    <a:p>
                      <a:r>
                        <a:rPr lang="zh-TW" altLang="en-US" sz="2400" dirty="0"/>
                        <a:t>重視系統的穩定性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400" dirty="0"/>
                        <a:t>重視系統的靈活性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7024616"/>
                  </a:ext>
                </a:extLst>
              </a:tr>
              <a:tr h="503685">
                <a:tc>
                  <a:txBody>
                    <a:bodyPr/>
                    <a:lstStyle/>
                    <a:p>
                      <a:r>
                        <a:rPr lang="zh-TW" altLang="en-US" sz="2400" dirty="0"/>
                        <a:t>能不改就不要改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400" dirty="0"/>
                        <a:t>改得越快越方便越好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6281149"/>
                  </a:ext>
                </a:extLst>
              </a:tr>
              <a:tr h="503685">
                <a:tc>
                  <a:txBody>
                    <a:bodyPr/>
                    <a:lstStyle/>
                    <a:p>
                      <a:r>
                        <a:rPr lang="zh-TW" altLang="en-US" sz="2400" dirty="0"/>
                        <a:t>對系統程式不了解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400" dirty="0"/>
                        <a:t>對執行環境不了解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66780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2843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標題 12"/>
          <p:cNvSpPr>
            <a:spLocks noGrp="1"/>
          </p:cNvSpPr>
          <p:nvPr>
            <p:ph type="title"/>
          </p:nvPr>
        </p:nvSpPr>
        <p:spPr>
          <a:xfrm>
            <a:off x="1524000" y="154949"/>
            <a:ext cx="9144000" cy="697664"/>
          </a:xfrm>
        </p:spPr>
        <p:txBody>
          <a:bodyPr rtlCol="0">
            <a:normAutofit/>
          </a:bodyPr>
          <a:lstStyle/>
          <a:p>
            <a:pPr rtl="0"/>
            <a:r>
              <a:rPr lang="en-US" altLang="zh-TW" sz="3600" b="1" dirty="0">
                <a:solidFill>
                  <a:srgbClr val="002060"/>
                </a:solidFill>
              </a:rPr>
              <a:t>DevOps</a:t>
            </a:r>
            <a:r>
              <a:rPr lang="zh-TW" altLang="en-US" sz="3600" b="1" dirty="0">
                <a:solidFill>
                  <a:srgbClr val="002060"/>
                </a:solidFill>
              </a:rPr>
              <a:t> 的工具</a:t>
            </a:r>
            <a:endParaRPr lang="zh-TW" altLang="en-US" sz="3600" b="1" dirty="0">
              <a:solidFill>
                <a:srgbClr val="002060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8EB4D7E-906A-4FB5-95BA-B717EFFFA631}"/>
              </a:ext>
            </a:extLst>
          </p:cNvPr>
          <p:cNvSpPr txBox="1"/>
          <p:nvPr/>
        </p:nvSpPr>
        <p:spPr>
          <a:xfrm>
            <a:off x="479376" y="1340768"/>
            <a:ext cx="1137726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zh-TW" altLang="en-US" sz="3000" dirty="0">
                <a:solidFill>
                  <a:srgbClr val="002060"/>
                </a:solidFill>
              </a:rPr>
              <a:t>虛擬化 </a:t>
            </a:r>
            <a:r>
              <a:rPr lang="en-US" altLang="zh-TW" sz="3000" dirty="0">
                <a:solidFill>
                  <a:srgbClr val="002060"/>
                </a:solidFill>
              </a:rPr>
              <a:t>(Virtualization),</a:t>
            </a:r>
            <a:r>
              <a:rPr lang="zh-TW" altLang="en-US" sz="3000" dirty="0">
                <a:solidFill>
                  <a:srgbClr val="002060"/>
                </a:solidFill>
              </a:rPr>
              <a:t> 容器化</a:t>
            </a:r>
            <a:r>
              <a:rPr lang="en-US" altLang="zh-TW" sz="3000" dirty="0">
                <a:solidFill>
                  <a:srgbClr val="002060"/>
                </a:solidFill>
              </a:rPr>
              <a:t>(Containerization)</a:t>
            </a:r>
          </a:p>
          <a:p>
            <a:pPr marL="742950" indent="-742950">
              <a:buAutoNum type="arabicPeriod"/>
            </a:pPr>
            <a:r>
              <a:rPr lang="zh-TW" altLang="en-US" sz="3000" dirty="0">
                <a:solidFill>
                  <a:srgbClr val="002060"/>
                </a:solidFill>
              </a:rPr>
              <a:t>雲端技術 </a:t>
            </a:r>
            <a:r>
              <a:rPr lang="en-US" altLang="zh-TW" sz="3000" dirty="0">
                <a:solidFill>
                  <a:srgbClr val="002060"/>
                </a:solidFill>
              </a:rPr>
              <a:t>(Cloud Technology)</a:t>
            </a:r>
          </a:p>
          <a:p>
            <a:pPr marL="742950" indent="-742950">
              <a:buAutoNum type="arabicPeriod"/>
            </a:pPr>
            <a:r>
              <a:rPr lang="zh-TW" altLang="en-US" sz="3000" dirty="0">
                <a:solidFill>
                  <a:srgbClr val="002060"/>
                </a:solidFill>
              </a:rPr>
              <a:t>自動化 </a:t>
            </a:r>
            <a:r>
              <a:rPr lang="en-US" altLang="zh-TW" sz="3000" dirty="0">
                <a:solidFill>
                  <a:srgbClr val="002060"/>
                </a:solidFill>
              </a:rPr>
              <a:t>(Automation)</a:t>
            </a:r>
          </a:p>
          <a:p>
            <a:pPr marL="742950" indent="-742950">
              <a:buFontTx/>
              <a:buAutoNum type="arabicPeriod"/>
            </a:pPr>
            <a:r>
              <a:rPr lang="zh-TW" altLang="en-US" sz="3000" dirty="0">
                <a:solidFill>
                  <a:srgbClr val="002060"/>
                </a:solidFill>
              </a:rPr>
              <a:t>持續整合和交付 </a:t>
            </a:r>
            <a:r>
              <a:rPr lang="en-US" altLang="zh-TW" sz="3000" dirty="0">
                <a:solidFill>
                  <a:srgbClr val="002060"/>
                </a:solidFill>
              </a:rPr>
              <a:t>(Continuous Integration &amp; Delivery)</a:t>
            </a:r>
          </a:p>
          <a:p>
            <a:pPr marL="742950" indent="-742950">
              <a:buFontTx/>
              <a:buAutoNum type="arabicPeriod"/>
            </a:pPr>
            <a:r>
              <a:rPr lang="zh-TW" altLang="en-US" sz="3000" dirty="0">
                <a:solidFill>
                  <a:srgbClr val="002060"/>
                </a:solidFill>
              </a:rPr>
              <a:t>組態管理 </a:t>
            </a:r>
            <a:r>
              <a:rPr lang="en-US" altLang="zh-TW" sz="3000" dirty="0">
                <a:solidFill>
                  <a:srgbClr val="002060"/>
                </a:solidFill>
              </a:rPr>
              <a:t>(Configuration Management)</a:t>
            </a:r>
          </a:p>
          <a:p>
            <a:pPr marL="742950" indent="-742950">
              <a:buAutoNum type="arabicPeriod"/>
            </a:pPr>
            <a:r>
              <a:rPr lang="zh-TW" altLang="en-US" sz="3000" dirty="0">
                <a:solidFill>
                  <a:srgbClr val="002060"/>
                </a:solidFill>
              </a:rPr>
              <a:t>協同合作平台 </a:t>
            </a:r>
            <a:r>
              <a:rPr lang="en-US" altLang="zh-TW" sz="3000" dirty="0">
                <a:solidFill>
                  <a:srgbClr val="002060"/>
                </a:solidFill>
              </a:rPr>
              <a:t>(Collaboration Platform)</a:t>
            </a:r>
          </a:p>
          <a:p>
            <a:pPr marL="742950" indent="-742950">
              <a:buAutoNum type="arabicPeriod"/>
            </a:pPr>
            <a:r>
              <a:rPr lang="zh-TW" altLang="en-US" sz="3000" dirty="0">
                <a:solidFill>
                  <a:srgbClr val="002060"/>
                </a:solidFill>
              </a:rPr>
              <a:t>紀錄檔管理和搜尋 </a:t>
            </a:r>
            <a:r>
              <a:rPr lang="en-US" altLang="zh-TW" sz="3000" dirty="0">
                <a:solidFill>
                  <a:srgbClr val="002060"/>
                </a:solidFill>
              </a:rPr>
              <a:t>(Logging)</a:t>
            </a:r>
          </a:p>
          <a:p>
            <a:pPr marL="742950" indent="-742950">
              <a:buAutoNum type="arabicPeriod"/>
            </a:pPr>
            <a:r>
              <a:rPr lang="zh-TW" altLang="en-US" sz="3000" dirty="0">
                <a:solidFill>
                  <a:srgbClr val="002060"/>
                </a:solidFill>
              </a:rPr>
              <a:t>系統監控 </a:t>
            </a:r>
            <a:r>
              <a:rPr lang="en-US" altLang="zh-TW" sz="3000" dirty="0">
                <a:solidFill>
                  <a:srgbClr val="002060"/>
                </a:solidFill>
              </a:rPr>
              <a:t>(Monitoring)</a:t>
            </a:r>
          </a:p>
        </p:txBody>
      </p:sp>
    </p:spTree>
    <p:extLst>
      <p:ext uri="{BB962C8B-B14F-4D97-AF65-F5344CB8AC3E}">
        <p14:creationId xmlns:p14="http://schemas.microsoft.com/office/powerpoint/2010/main" val="23508108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標題 12"/>
          <p:cNvSpPr>
            <a:spLocks noGrp="1"/>
          </p:cNvSpPr>
          <p:nvPr>
            <p:ph type="title"/>
          </p:nvPr>
        </p:nvSpPr>
        <p:spPr>
          <a:xfrm>
            <a:off x="1524000" y="154949"/>
            <a:ext cx="9144000" cy="697664"/>
          </a:xfrm>
        </p:spPr>
        <p:txBody>
          <a:bodyPr rtlCol="0">
            <a:normAutofit fontScale="90000"/>
          </a:bodyPr>
          <a:lstStyle/>
          <a:p>
            <a:pPr rtl="0"/>
            <a:r>
              <a:rPr lang="zh-TW" altLang="en-US" sz="3600" dirty="0">
                <a:solidFill>
                  <a:srgbClr val="002060"/>
                </a:solidFill>
              </a:rPr>
              <a:t>虛擬化 </a:t>
            </a:r>
            <a:r>
              <a:rPr lang="en-US" altLang="zh-TW" sz="3600" dirty="0">
                <a:solidFill>
                  <a:srgbClr val="002060"/>
                </a:solidFill>
              </a:rPr>
              <a:t>(Virtualization),</a:t>
            </a:r>
            <a:r>
              <a:rPr lang="zh-TW" altLang="en-US" sz="3600" dirty="0">
                <a:solidFill>
                  <a:srgbClr val="002060"/>
                </a:solidFill>
              </a:rPr>
              <a:t> 容器化</a:t>
            </a:r>
            <a:r>
              <a:rPr lang="en-US" altLang="zh-TW" sz="3600" dirty="0">
                <a:solidFill>
                  <a:srgbClr val="002060"/>
                </a:solidFill>
              </a:rPr>
              <a:t>(Containerization)</a:t>
            </a:r>
            <a:endParaRPr lang="zh-TW" altLang="en-US" sz="3600" b="1" dirty="0">
              <a:solidFill>
                <a:srgbClr val="002060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8EB4D7E-906A-4FB5-95BA-B717EFFFA631}"/>
              </a:ext>
            </a:extLst>
          </p:cNvPr>
          <p:cNvSpPr txBox="1"/>
          <p:nvPr/>
        </p:nvSpPr>
        <p:spPr>
          <a:xfrm>
            <a:off x="479376" y="1189201"/>
            <a:ext cx="113772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marR="0" lvl="0" indent="-7429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zh-TW" alt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ndara"/>
                <a:ea typeface="微軟正黑體" panose="020B0604030504040204" pitchFamily="34" charset="-120"/>
                <a:cs typeface="+mn-cs"/>
              </a:rPr>
              <a:t>減少開發和維運人員準備環境的</a:t>
            </a:r>
            <a:r>
              <a:rPr lang="zh-TW" altLang="en-US" sz="3000" dirty="0">
                <a:solidFill>
                  <a:srgbClr val="002060"/>
                </a:solidFill>
                <a:latin typeface="Candara"/>
                <a:ea typeface="微軟正黑體" panose="020B0604030504040204" pitchFamily="34" charset="-120"/>
              </a:rPr>
              <a:t>工作。</a:t>
            </a:r>
            <a:endParaRPr lang="en-US" altLang="zh-TW" sz="3000" dirty="0">
              <a:solidFill>
                <a:srgbClr val="002060"/>
              </a:solidFill>
              <a:latin typeface="Candara"/>
              <a:ea typeface="微軟正黑體" panose="020B0604030504040204" pitchFamily="34" charset="-120"/>
            </a:endParaRPr>
          </a:p>
          <a:p>
            <a:pPr marL="742950" marR="0" lvl="0" indent="-7429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zh-TW" alt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ndara"/>
                <a:ea typeface="微軟正黑體" panose="020B0604030504040204" pitchFamily="34" charset="-120"/>
                <a:cs typeface="+mn-cs"/>
              </a:rPr>
              <a:t>減少環境的不同。</a:t>
            </a:r>
            <a:endParaRPr kumimoji="0" lang="en-US" altLang="zh-TW" sz="3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ndara"/>
              <a:ea typeface="微軟正黑體" panose="020B0604030504040204" pitchFamily="34" charset="-120"/>
              <a:cs typeface="+mn-cs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03F3084-2FE0-4EF8-8EF7-4BA7CD4C4F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2024" y="2541452"/>
            <a:ext cx="4049924" cy="4186258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3755B070-2245-4AAC-91D8-A247A04E3C84}"/>
              </a:ext>
            </a:extLst>
          </p:cNvPr>
          <p:cNvSpPr txBox="1"/>
          <p:nvPr/>
        </p:nvSpPr>
        <p:spPr>
          <a:xfrm>
            <a:off x="1199456" y="2852936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002060"/>
                </a:solidFill>
              </a:rPr>
              <a:t>K8s, Docker</a:t>
            </a:r>
            <a:endParaRPr lang="zh-TW" alt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86076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標題 12"/>
          <p:cNvSpPr>
            <a:spLocks noGrp="1"/>
          </p:cNvSpPr>
          <p:nvPr>
            <p:ph type="title"/>
          </p:nvPr>
        </p:nvSpPr>
        <p:spPr>
          <a:xfrm>
            <a:off x="1524000" y="154949"/>
            <a:ext cx="9144000" cy="697664"/>
          </a:xfrm>
        </p:spPr>
        <p:txBody>
          <a:bodyPr rtlCol="0">
            <a:normAutofit/>
          </a:bodyPr>
          <a:lstStyle/>
          <a:p>
            <a:pPr rtl="0"/>
            <a:r>
              <a:rPr lang="en-US" altLang="zh-TW" sz="3600" b="1" dirty="0">
                <a:solidFill>
                  <a:srgbClr val="002060"/>
                </a:solidFill>
              </a:rPr>
              <a:t>Cloud</a:t>
            </a:r>
            <a:endParaRPr lang="zh-TW" altLang="en-US" sz="3600" b="1" dirty="0">
              <a:solidFill>
                <a:srgbClr val="002060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8EB4D7E-906A-4FB5-95BA-B717EFFFA631}"/>
              </a:ext>
            </a:extLst>
          </p:cNvPr>
          <p:cNvSpPr txBox="1"/>
          <p:nvPr/>
        </p:nvSpPr>
        <p:spPr>
          <a:xfrm>
            <a:off x="479376" y="1189201"/>
            <a:ext cx="113772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marR="0" lvl="0" indent="-7429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zh-TW" alt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ndara"/>
                <a:ea typeface="微軟正黑體" panose="020B0604030504040204" pitchFamily="34" charset="-120"/>
                <a:cs typeface="+mn-cs"/>
              </a:rPr>
              <a:t>多人共享</a:t>
            </a:r>
            <a:endParaRPr kumimoji="0" lang="en-US" altLang="zh-TW" sz="3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ndara"/>
              <a:ea typeface="微軟正黑體" panose="020B0604030504040204" pitchFamily="34" charset="-120"/>
              <a:cs typeface="+mn-cs"/>
            </a:endParaRPr>
          </a:p>
          <a:p>
            <a:pPr marL="742950" marR="0" lvl="0" indent="-7429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zh-TW" altLang="en-US" sz="3000" dirty="0">
                <a:solidFill>
                  <a:srgbClr val="002060"/>
                </a:solidFill>
                <a:latin typeface="Candara"/>
                <a:ea typeface="微軟正黑體" panose="020B0604030504040204" pitchFamily="34" charset="-120"/>
              </a:rPr>
              <a:t>自助服務</a:t>
            </a:r>
            <a:endParaRPr lang="en-US" altLang="zh-TW" sz="3000" dirty="0">
              <a:solidFill>
                <a:srgbClr val="002060"/>
              </a:solidFill>
              <a:latin typeface="Candara"/>
              <a:ea typeface="微軟正黑體" panose="020B0604030504040204" pitchFamily="34" charset="-120"/>
            </a:endParaRPr>
          </a:p>
          <a:p>
            <a:pPr marL="742950" marR="0" lvl="0" indent="-7429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zh-TW" alt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ndara"/>
                <a:ea typeface="微軟正黑體" panose="020B0604030504040204" pitchFamily="34" charset="-120"/>
                <a:cs typeface="+mn-cs"/>
              </a:rPr>
              <a:t>降低知識依賴</a:t>
            </a:r>
            <a:endParaRPr kumimoji="0" lang="en-US" altLang="zh-TW" sz="3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ndara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3755B070-2245-4AAC-91D8-A247A04E3C84}"/>
              </a:ext>
            </a:extLst>
          </p:cNvPr>
          <p:cNvSpPr txBox="1"/>
          <p:nvPr/>
        </p:nvSpPr>
        <p:spPr>
          <a:xfrm>
            <a:off x="1199456" y="2852936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ndara"/>
                <a:ea typeface="微軟正黑體" panose="020B0604030504040204" pitchFamily="34" charset="-120"/>
                <a:cs typeface="+mn-cs"/>
              </a:rPr>
              <a:t>Azure, AWS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ndara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1644737"/>
      </p:ext>
    </p:extLst>
  </p:cSld>
  <p:clrMapOvr>
    <a:masterClrMapping/>
  </p:clrMapOvr>
</p:sld>
</file>

<file path=ppt/theme/theme1.xml><?xml version="1.0" encoding="utf-8"?>
<a:theme xmlns:a="http://schemas.openxmlformats.org/drawingml/2006/main" name="高科技電腦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0107899_TF02901026" id="{376BEFE2-3D0D-45CB-A76B-5841325125FC}" vid="{5D355C33-F356-4575-B9EA-B4698082D383}"/>
    </a:ext>
  </a:extLst>
</a:theme>
</file>

<file path=ppt/theme/theme2.xml><?xml version="1.0" encoding="utf-8"?>
<a:theme xmlns:a="http://schemas.openxmlformats.org/drawingml/2006/main" name="Office 佈景主題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1566889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2012-05-23T08:44:00+00:00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TP102901017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836753</LocLastLocAttemptVersionLookup>
    <IsSearchable xmlns="4873beb7-5857-4685-be1f-d57550cc96cc">true</IsSearchable>
    <TemplateTemplateType xmlns="4873beb7-5857-4685-be1f-d57550cc96cc">PowerPoint Design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REDMOND\v-anij</DisplayName>
        <AccountId>2469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B5C6E15-39DC-470B-9445-F754B94580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4098515-0C12-46CF-BC7C-69B4A13CD5FA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customXml/itemProps3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商務科技電路板設計簡報 (寬螢幕)</Template>
  <TotalTime>108</TotalTime>
  <Words>493</Words>
  <Application>Microsoft Office PowerPoint</Application>
  <PresentationFormat>寬螢幕</PresentationFormat>
  <Paragraphs>78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5" baseType="lpstr">
      <vt:lpstr>Microsoft JhengHei UI</vt:lpstr>
      <vt:lpstr>Arial</vt:lpstr>
      <vt:lpstr>Candara</vt:lpstr>
      <vt:lpstr>高科技電腦 16x9</vt:lpstr>
      <vt:lpstr>標題版面配置</vt:lpstr>
      <vt:lpstr>軟體生命週期</vt:lpstr>
      <vt:lpstr>開發和維運的日常生活</vt:lpstr>
      <vt:lpstr>解決衝突的辦法</vt:lpstr>
      <vt:lpstr>解決衝突的辦法</vt:lpstr>
      <vt:lpstr>開發和維運之間的鴻溝</vt:lpstr>
      <vt:lpstr>DevOps 的工具</vt:lpstr>
      <vt:lpstr>虛擬化 (Virtualization), 容器化(Containerization)</vt:lpstr>
      <vt:lpstr>Cloud</vt:lpstr>
      <vt:lpstr>Automation</vt:lpstr>
      <vt:lpstr>DevOps 的文化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標題版面配置</dc:title>
  <dc:creator>Chou Lamb</dc:creator>
  <cp:lastModifiedBy>Chou Lamb</cp:lastModifiedBy>
  <cp:revision>15</cp:revision>
  <dcterms:created xsi:type="dcterms:W3CDTF">2021-03-07T08:00:36Z</dcterms:created>
  <dcterms:modified xsi:type="dcterms:W3CDTF">2021-03-07T09:49:16Z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