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6"/>
    <p:restoredTop sz="94757"/>
  </p:normalViewPr>
  <p:slideViewPr>
    <p:cSldViewPr snapToGrid="0">
      <p:cViewPr>
        <p:scale>
          <a:sx n="107" d="100"/>
          <a:sy n="107" d="100"/>
        </p:scale>
        <p:origin x="64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FA42F-F398-8B53-4706-3364E7FB4C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FF8E67-0DB8-6E98-ED5C-65D469A007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BFE72E-A321-E64E-52C0-5670355A3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13E6-0721-8041-B3DD-931D41126BEB}" type="datetimeFigureOut">
              <a:rPr kumimoji="1" lang="zh-CN" altLang="en-US" smtClean="0"/>
              <a:t>2023/4/18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CBBF09-8865-D737-96AF-5A02F14B6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D21A67-4931-D64A-F566-D10FD96D5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B06F-1CE6-C14A-BECD-F41B5721FA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9151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9EC0FE-C30C-DEDF-A1A3-0E12E690A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987FE9-1CCA-A97A-E6B2-B22B3AC78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F5926B-09C7-4C8E-A788-7908D5316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13E6-0721-8041-B3DD-931D41126BEB}" type="datetimeFigureOut">
              <a:rPr kumimoji="1" lang="zh-CN" altLang="en-US" smtClean="0"/>
              <a:t>2023/4/18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F7CC93-0305-16D4-D458-A5D4980CE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FA8AA5-BF59-CAEA-3163-88890C992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B06F-1CE6-C14A-BECD-F41B5721FA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0392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9377B7-7B19-9B8A-8D24-BB49F99B2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0DF9A0-FBA1-7B27-18E2-75CCC169B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B8E24E-9D12-931E-293C-6FDF0C941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13E6-0721-8041-B3DD-931D41126BEB}" type="datetimeFigureOut">
              <a:rPr kumimoji="1" lang="zh-CN" altLang="en-US" smtClean="0"/>
              <a:t>2023/4/18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F3C96E-4651-4683-D393-FF156482B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0E8E2B-64F9-FC5A-BFC2-31A1831F7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B06F-1CE6-C14A-BECD-F41B5721FA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2020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A3AE99-1587-59E9-0C08-77559CBD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2304BF-7974-3E70-8D15-AEE11D9BD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A8A3E8-362F-1121-285F-293A48631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13E6-0721-8041-B3DD-931D41126BEB}" type="datetimeFigureOut">
              <a:rPr kumimoji="1" lang="zh-CN" altLang="en-US" smtClean="0"/>
              <a:t>2023/4/18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C467E3-3131-A8FC-3EF5-EB50D266E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80F275-0C00-45AD-165E-615777A07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B06F-1CE6-C14A-BECD-F41B5721FA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5769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94F52F-DD86-B68F-2610-E114A0594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77820A-C123-1018-9B00-2EF66EBB6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603660-AE03-F7BF-07BD-032404EAB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13E6-0721-8041-B3DD-931D41126BEB}" type="datetimeFigureOut">
              <a:rPr kumimoji="1" lang="zh-CN" altLang="en-US" smtClean="0"/>
              <a:t>2023/4/18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7FB960-123A-3634-881A-9BB1CA853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FBC87E-69F0-53C3-D464-ADFDB282F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B06F-1CE6-C14A-BECD-F41B5721FA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1075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BC1C17-2C70-5C2D-1B5F-AC45F61A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C1AB1B-91A0-2F7C-11D8-925AB079D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099DEB-E752-CC6B-4AAC-6D2D67AEE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8C2F26-FB55-4D1E-CDD3-AC6D72B9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13E6-0721-8041-B3DD-931D41126BEB}" type="datetimeFigureOut">
              <a:rPr kumimoji="1" lang="zh-CN" altLang="en-US" smtClean="0"/>
              <a:t>2023/4/18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7152C3-0065-6A95-B820-0E39ECCCF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41F240-DDAB-B3C0-A75F-0184624D2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B06F-1CE6-C14A-BECD-F41B5721FA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76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404A62-2475-745A-FAB8-40E6048FF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FBAE1F-9AA8-9FA5-2F51-2CC518062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22AC20-4AA1-6939-EF5E-9DB994D9E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4EB3C38-C7BB-5665-92CD-B6D3978B8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8DC54F-E4F7-C1CD-8881-A3486C224E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DE6A67-0D03-6F46-6038-96D57F7F3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13E6-0721-8041-B3DD-931D41126BEB}" type="datetimeFigureOut">
              <a:rPr kumimoji="1" lang="zh-CN" altLang="en-US" smtClean="0"/>
              <a:t>2023/4/18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45C3043-2E24-B06E-C89E-259083F2E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7A9A4E0-8DEA-5D07-E52F-CDD4E9785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B06F-1CE6-C14A-BECD-F41B5721FA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2861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60B3F7-65FC-BA52-9AF5-BD2F5CD9D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B2DE42-BD8B-63BB-9C94-0B17C740A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13E6-0721-8041-B3DD-931D41126BEB}" type="datetimeFigureOut">
              <a:rPr kumimoji="1" lang="zh-CN" altLang="en-US" smtClean="0"/>
              <a:t>2023/4/18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04CB7D-FA82-FFC9-FC8D-989F9AB33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B96BF0-AE93-C4D1-BB7B-D96DE3CBA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B06F-1CE6-C14A-BECD-F41B5721FA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392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5E9A25B-9091-340C-DA98-E7E398750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13E6-0721-8041-B3DD-931D41126BEB}" type="datetimeFigureOut">
              <a:rPr kumimoji="1" lang="zh-CN" altLang="en-US" smtClean="0"/>
              <a:t>2023/4/18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8FAB31-9CD3-1D69-5037-8779D5956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9714FC-8DE4-6148-2601-F1249F88D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B06F-1CE6-C14A-BECD-F41B5721FA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1032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6350BC-B320-FCE4-1D30-53415926A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FA6A22-F83F-8BF2-DE83-80E36B323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B791E9-02AC-994F-8CB7-8EA63D8A5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7E08EC-D644-B5D7-1701-54C0CFE6D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13E6-0721-8041-B3DD-931D41126BEB}" type="datetimeFigureOut">
              <a:rPr kumimoji="1" lang="zh-CN" altLang="en-US" smtClean="0"/>
              <a:t>2023/4/18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760824-333C-E49C-F9D2-C09AF546C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20265C-4CC4-7995-E9BA-B404B2CA7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B06F-1CE6-C14A-BECD-F41B5721FA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0354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357A69-8026-EA6E-D040-1C95FE2D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41D895D-17DF-4259-5734-E0F6ED6360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3D463F-0748-73ED-C06C-0820A53DF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47CEEA-487B-2B68-FF30-32FFC415B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13E6-0721-8041-B3DD-931D41126BEB}" type="datetimeFigureOut">
              <a:rPr kumimoji="1" lang="zh-CN" altLang="en-US" smtClean="0"/>
              <a:t>2023/4/18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F8E3EF-BEE7-C82F-093A-CC821F20A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79E17F-E1A2-4419-8BD0-3837AA55D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B06F-1CE6-C14A-BECD-F41B5721FA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5435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51331B-3C1C-3225-DBD2-25333C2BB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E1DEDF-3ABC-C232-DD68-069E12715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0BB066-F4D1-3289-C73A-1917855A9E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513E6-0721-8041-B3DD-931D41126BEB}" type="datetimeFigureOut">
              <a:rPr kumimoji="1" lang="zh-CN" altLang="en-US" smtClean="0"/>
              <a:t>2023/4/18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64EF9E-3C28-C5E0-69C9-D906BB539B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A2C34B-7181-E947-4DD9-160F0D750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DB06F-1CE6-C14A-BECD-F41B5721FA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1317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270D213-89B0-5CB2-116B-1408A1509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4896" y="0"/>
            <a:ext cx="5911344" cy="6858000"/>
          </a:xfrm>
          <a:prstGeom prst="rect">
            <a:avLst/>
          </a:prstGeom>
        </p:spPr>
      </p:pic>
      <p:grpSp>
        <p:nvGrpSpPr>
          <p:cNvPr id="83" name="组合 82">
            <a:extLst>
              <a:ext uri="{FF2B5EF4-FFF2-40B4-BE49-F238E27FC236}">
                <a16:creationId xmlns:a16="http://schemas.microsoft.com/office/drawing/2014/main" id="{C8F7627B-64DC-D55F-9E12-FBD28BA59176}"/>
              </a:ext>
            </a:extLst>
          </p:cNvPr>
          <p:cNvGrpSpPr/>
          <p:nvPr/>
        </p:nvGrpSpPr>
        <p:grpSpPr>
          <a:xfrm>
            <a:off x="795106" y="581685"/>
            <a:ext cx="4171177" cy="5436820"/>
            <a:chOff x="795106" y="581685"/>
            <a:chExt cx="4171177" cy="5436820"/>
          </a:xfrm>
        </p:grpSpPr>
        <p:cxnSp>
          <p:nvCxnSpPr>
            <p:cNvPr id="7" name="直线连接符 6">
              <a:extLst>
                <a:ext uri="{FF2B5EF4-FFF2-40B4-BE49-F238E27FC236}">
                  <a16:creationId xmlns:a16="http://schemas.microsoft.com/office/drawing/2014/main" id="{0B972185-8665-5359-A094-1CFB0223A776}"/>
                </a:ext>
              </a:extLst>
            </p:cNvPr>
            <p:cNvCxnSpPr>
              <a:cxnSpLocks/>
            </p:cNvCxnSpPr>
            <p:nvPr/>
          </p:nvCxnSpPr>
          <p:spPr>
            <a:xfrm>
              <a:off x="1233572" y="581685"/>
              <a:ext cx="3732711" cy="0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线连接符 7">
              <a:extLst>
                <a:ext uri="{FF2B5EF4-FFF2-40B4-BE49-F238E27FC236}">
                  <a16:creationId xmlns:a16="http://schemas.microsoft.com/office/drawing/2014/main" id="{589A327B-E7A8-5DEB-A7D4-C15312308C48}"/>
                </a:ext>
              </a:extLst>
            </p:cNvPr>
            <p:cNvCxnSpPr>
              <a:cxnSpLocks/>
            </p:cNvCxnSpPr>
            <p:nvPr/>
          </p:nvCxnSpPr>
          <p:spPr>
            <a:xfrm>
              <a:off x="1233572" y="6018505"/>
              <a:ext cx="3732711" cy="0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CD63FE60-624A-BA95-937B-3074B545415C}"/>
                </a:ext>
              </a:extLst>
            </p:cNvPr>
            <p:cNvSpPr txBox="1"/>
            <p:nvPr/>
          </p:nvSpPr>
          <p:spPr>
            <a:xfrm>
              <a:off x="795106" y="738908"/>
              <a:ext cx="83127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000" dirty="0">
                  <a:latin typeface="SimSun" panose="02010600030101010101" pitchFamily="2" charset="-122"/>
                  <a:ea typeface="SimSun" panose="02010600030101010101" pitchFamily="2" charset="-122"/>
                </a:rPr>
                <a:t>提出问题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39D3CED-FD83-6C9B-CE07-D4A6BE3B4F10}"/>
                </a:ext>
              </a:extLst>
            </p:cNvPr>
            <p:cNvSpPr txBox="1"/>
            <p:nvPr/>
          </p:nvSpPr>
          <p:spPr>
            <a:xfrm>
              <a:off x="795106" y="2057102"/>
              <a:ext cx="83127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000" dirty="0">
                  <a:latin typeface="SimSun" panose="02010600030101010101" pitchFamily="2" charset="-122"/>
                  <a:ea typeface="SimSun" panose="02010600030101010101" pitchFamily="2" charset="-122"/>
                </a:rPr>
                <a:t>分析问题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3D57CF0-6FF7-AE05-54CE-B6731E389C10}"/>
                </a:ext>
              </a:extLst>
            </p:cNvPr>
            <p:cNvSpPr txBox="1"/>
            <p:nvPr/>
          </p:nvSpPr>
          <p:spPr>
            <a:xfrm>
              <a:off x="795106" y="3750664"/>
              <a:ext cx="83127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000" dirty="0">
                  <a:latin typeface="SimSun" panose="02010600030101010101" pitchFamily="2" charset="-122"/>
                  <a:ea typeface="SimSun" panose="02010600030101010101" pitchFamily="2" charset="-122"/>
                </a:rPr>
                <a:t>解决问题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BCACF12-1EF3-7DFC-0E98-6E47ACDAF3C0}"/>
                </a:ext>
              </a:extLst>
            </p:cNvPr>
            <p:cNvSpPr txBox="1"/>
            <p:nvPr/>
          </p:nvSpPr>
          <p:spPr>
            <a:xfrm>
              <a:off x="795106" y="5648382"/>
              <a:ext cx="83127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000" dirty="0">
                  <a:latin typeface="SimSun" panose="02010600030101010101" pitchFamily="2" charset="-122"/>
                  <a:ea typeface="SimSun" panose="02010600030101010101" pitchFamily="2" charset="-122"/>
                </a:rPr>
                <a:t>总结问题</a:t>
              </a:r>
            </a:p>
          </p:txBody>
        </p:sp>
        <p:sp>
          <p:nvSpPr>
            <p:cNvPr id="31" name="圆角矩形 30">
              <a:extLst>
                <a:ext uri="{FF2B5EF4-FFF2-40B4-BE49-F238E27FC236}">
                  <a16:creationId xmlns:a16="http://schemas.microsoft.com/office/drawing/2014/main" id="{D82DAA26-58D8-785B-DB3C-81581D63810B}"/>
                </a:ext>
              </a:extLst>
            </p:cNvPr>
            <p:cNvSpPr/>
            <p:nvPr/>
          </p:nvSpPr>
          <p:spPr>
            <a:xfrm>
              <a:off x="2032531" y="2356073"/>
              <a:ext cx="1228555" cy="27699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000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可靠选址理论</a:t>
              </a:r>
            </a:p>
          </p:txBody>
        </p:sp>
        <p:sp>
          <p:nvSpPr>
            <p:cNvPr id="33" name="圆角矩形 32">
              <a:extLst>
                <a:ext uri="{FF2B5EF4-FFF2-40B4-BE49-F238E27FC236}">
                  <a16:creationId xmlns:a16="http://schemas.microsoft.com/office/drawing/2014/main" id="{45CD56F9-9AF6-7C0A-D701-39DDE3A6E27C}"/>
                </a:ext>
              </a:extLst>
            </p:cNvPr>
            <p:cNvSpPr/>
            <p:nvPr/>
          </p:nvSpPr>
          <p:spPr>
            <a:xfrm>
              <a:off x="1729079" y="3344055"/>
              <a:ext cx="734028" cy="27699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000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问题描述</a:t>
              </a:r>
            </a:p>
          </p:txBody>
        </p:sp>
        <p:sp>
          <p:nvSpPr>
            <p:cNvPr id="34" name="圆角矩形 33">
              <a:extLst>
                <a:ext uri="{FF2B5EF4-FFF2-40B4-BE49-F238E27FC236}">
                  <a16:creationId xmlns:a16="http://schemas.microsoft.com/office/drawing/2014/main" id="{A7718E2D-D50F-47C3-467D-1EB90FEAD27D}"/>
                </a:ext>
              </a:extLst>
            </p:cNvPr>
            <p:cNvSpPr/>
            <p:nvPr/>
          </p:nvSpPr>
          <p:spPr>
            <a:xfrm>
              <a:off x="3331785" y="3344055"/>
              <a:ext cx="734028" cy="27699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000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模型构建</a:t>
              </a:r>
            </a:p>
          </p:txBody>
        </p:sp>
        <p:sp>
          <p:nvSpPr>
            <p:cNvPr id="35" name="圆角矩形 34">
              <a:extLst>
                <a:ext uri="{FF2B5EF4-FFF2-40B4-BE49-F238E27FC236}">
                  <a16:creationId xmlns:a16="http://schemas.microsoft.com/office/drawing/2014/main" id="{ADC76ED6-9AE9-05EE-30D3-4F25908F3FAE}"/>
                </a:ext>
              </a:extLst>
            </p:cNvPr>
            <p:cNvSpPr/>
            <p:nvPr/>
          </p:nvSpPr>
          <p:spPr>
            <a:xfrm>
              <a:off x="4133139" y="3344055"/>
              <a:ext cx="734028" cy="27699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000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模型性质</a:t>
              </a:r>
            </a:p>
          </p:txBody>
        </p:sp>
        <p:sp>
          <p:nvSpPr>
            <p:cNvPr id="42" name="圆角矩形 41">
              <a:extLst>
                <a:ext uri="{FF2B5EF4-FFF2-40B4-BE49-F238E27FC236}">
                  <a16:creationId xmlns:a16="http://schemas.microsoft.com/office/drawing/2014/main" id="{D3BDF258-2094-501E-29A0-1769D12CA2F1}"/>
                </a:ext>
              </a:extLst>
            </p:cNvPr>
            <p:cNvSpPr/>
            <p:nvPr/>
          </p:nvSpPr>
          <p:spPr>
            <a:xfrm>
              <a:off x="2530432" y="3344055"/>
              <a:ext cx="734028" cy="27699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000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模型假设</a:t>
              </a:r>
            </a:p>
          </p:txBody>
        </p:sp>
        <p:sp>
          <p:nvSpPr>
            <p:cNvPr id="44" name="圆角矩形 43">
              <a:extLst>
                <a:ext uri="{FF2B5EF4-FFF2-40B4-BE49-F238E27FC236}">
                  <a16:creationId xmlns:a16="http://schemas.microsoft.com/office/drawing/2014/main" id="{AEE4F79B-B0AD-369F-76AE-9A9156B40EDF}"/>
                </a:ext>
              </a:extLst>
            </p:cNvPr>
            <p:cNvSpPr/>
            <p:nvPr/>
          </p:nvSpPr>
          <p:spPr>
            <a:xfrm>
              <a:off x="2032531" y="3937587"/>
              <a:ext cx="2527809" cy="27699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000" b="1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拉格朗日松弛</a:t>
              </a:r>
              <a:r>
                <a:rPr kumimoji="1" lang="en-US" altLang="zh-CN" sz="1000" b="1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-</a:t>
              </a:r>
              <a:r>
                <a:rPr kumimoji="1" lang="zh-CN" altLang="en-US" sz="1000" b="1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迭代局部搜索算法</a:t>
              </a:r>
            </a:p>
          </p:txBody>
        </p:sp>
        <p:sp>
          <p:nvSpPr>
            <p:cNvPr id="13" name="圆角矩形 12">
              <a:extLst>
                <a:ext uri="{FF2B5EF4-FFF2-40B4-BE49-F238E27FC236}">
                  <a16:creationId xmlns:a16="http://schemas.microsoft.com/office/drawing/2014/main" id="{7625CD47-1B76-0D48-CB03-053B4BCA37AF}"/>
                </a:ext>
              </a:extLst>
            </p:cNvPr>
            <p:cNvSpPr/>
            <p:nvPr/>
          </p:nvSpPr>
          <p:spPr>
            <a:xfrm>
              <a:off x="3616895" y="678498"/>
              <a:ext cx="892663" cy="27699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000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理论背景</a:t>
              </a:r>
            </a:p>
          </p:txBody>
        </p:sp>
        <p:sp>
          <p:nvSpPr>
            <p:cNvPr id="14" name="圆角矩形 13">
              <a:extLst>
                <a:ext uri="{FF2B5EF4-FFF2-40B4-BE49-F238E27FC236}">
                  <a16:creationId xmlns:a16="http://schemas.microsoft.com/office/drawing/2014/main" id="{1AAEEAE5-0FF8-555A-0650-D9695823775A}"/>
                </a:ext>
              </a:extLst>
            </p:cNvPr>
            <p:cNvSpPr/>
            <p:nvPr/>
          </p:nvSpPr>
          <p:spPr>
            <a:xfrm>
              <a:off x="2071280" y="678498"/>
              <a:ext cx="892664" cy="27699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000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现实背景</a:t>
              </a:r>
            </a:p>
          </p:txBody>
        </p:sp>
        <p:sp>
          <p:nvSpPr>
            <p:cNvPr id="18" name="加号 17">
              <a:extLst>
                <a:ext uri="{FF2B5EF4-FFF2-40B4-BE49-F238E27FC236}">
                  <a16:creationId xmlns:a16="http://schemas.microsoft.com/office/drawing/2014/main" id="{6B3CAA99-9261-2AA1-0D16-E63D1128D145}"/>
                </a:ext>
              </a:extLst>
            </p:cNvPr>
            <p:cNvSpPr/>
            <p:nvPr/>
          </p:nvSpPr>
          <p:spPr>
            <a:xfrm>
              <a:off x="3187049" y="921705"/>
              <a:ext cx="180000" cy="180000"/>
            </a:xfrm>
            <a:prstGeom prst="mathPlus">
              <a:avLst>
                <a:gd name="adj1" fmla="val 921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/>
            </a:p>
          </p:txBody>
        </p:sp>
        <p:sp>
          <p:nvSpPr>
            <p:cNvPr id="19" name="圆角矩形 18">
              <a:extLst>
                <a:ext uri="{FF2B5EF4-FFF2-40B4-BE49-F238E27FC236}">
                  <a16:creationId xmlns:a16="http://schemas.microsoft.com/office/drawing/2014/main" id="{2CD9FCDD-418E-6568-1528-FF626B1036F3}"/>
                </a:ext>
              </a:extLst>
            </p:cNvPr>
            <p:cNvSpPr/>
            <p:nvPr/>
          </p:nvSpPr>
          <p:spPr>
            <a:xfrm>
              <a:off x="2032531" y="1499927"/>
              <a:ext cx="2527811" cy="27699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000" b="1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考虑节点失效风险的物流网络选址问题</a:t>
              </a:r>
            </a:p>
          </p:txBody>
        </p:sp>
        <p:sp>
          <p:nvSpPr>
            <p:cNvPr id="20" name="圆角矩形 19">
              <a:extLst>
                <a:ext uri="{FF2B5EF4-FFF2-40B4-BE49-F238E27FC236}">
                  <a16:creationId xmlns:a16="http://schemas.microsoft.com/office/drawing/2014/main" id="{02F1CBFD-E2A1-D271-92C8-44971B7C6046}"/>
                </a:ext>
              </a:extLst>
            </p:cNvPr>
            <p:cNvSpPr/>
            <p:nvPr/>
          </p:nvSpPr>
          <p:spPr>
            <a:xfrm>
              <a:off x="2073433" y="1035240"/>
              <a:ext cx="888359" cy="277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000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不完全信息</a:t>
              </a:r>
            </a:p>
          </p:txBody>
        </p:sp>
        <p:sp>
          <p:nvSpPr>
            <p:cNvPr id="21" name="圆角矩形 20">
              <a:extLst>
                <a:ext uri="{FF2B5EF4-FFF2-40B4-BE49-F238E27FC236}">
                  <a16:creationId xmlns:a16="http://schemas.microsoft.com/office/drawing/2014/main" id="{407A762A-2599-8B0F-4C6E-A11D2E0F7A36}"/>
                </a:ext>
              </a:extLst>
            </p:cNvPr>
            <p:cNvSpPr/>
            <p:nvPr/>
          </p:nvSpPr>
          <p:spPr>
            <a:xfrm>
              <a:off x="3616894" y="1035240"/>
              <a:ext cx="892664" cy="27699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000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节点失效</a:t>
              </a:r>
            </a:p>
          </p:txBody>
        </p:sp>
        <p:sp>
          <p:nvSpPr>
            <p:cNvPr id="30" name="圆角矩形 29">
              <a:extLst>
                <a:ext uri="{FF2B5EF4-FFF2-40B4-BE49-F238E27FC236}">
                  <a16:creationId xmlns:a16="http://schemas.microsoft.com/office/drawing/2014/main" id="{385B86CD-0548-D9CE-691D-C9BA26CBEEBD}"/>
                </a:ext>
              </a:extLst>
            </p:cNvPr>
            <p:cNvSpPr/>
            <p:nvPr/>
          </p:nvSpPr>
          <p:spPr>
            <a:xfrm>
              <a:off x="2879594" y="1936788"/>
              <a:ext cx="831273" cy="27699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000" b="1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文献分析</a:t>
              </a:r>
            </a:p>
          </p:txBody>
        </p:sp>
        <p:cxnSp>
          <p:nvCxnSpPr>
            <p:cNvPr id="61" name="直线箭头连接符 60">
              <a:extLst>
                <a:ext uri="{FF2B5EF4-FFF2-40B4-BE49-F238E27FC236}">
                  <a16:creationId xmlns:a16="http://schemas.microsoft.com/office/drawing/2014/main" id="{696F17FE-E19E-71D0-3743-AAD3B314270D}"/>
                </a:ext>
              </a:extLst>
            </p:cNvPr>
            <p:cNvCxnSpPr>
              <a:cxnSpLocks/>
              <a:stCxn id="19" idx="2"/>
              <a:endCxn id="30" idx="0"/>
            </p:cNvCxnSpPr>
            <p:nvPr/>
          </p:nvCxnSpPr>
          <p:spPr>
            <a:xfrm flipH="1">
              <a:off x="3295231" y="1776926"/>
              <a:ext cx="1206" cy="15986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圆角矩形 77">
              <a:extLst>
                <a:ext uri="{FF2B5EF4-FFF2-40B4-BE49-F238E27FC236}">
                  <a16:creationId xmlns:a16="http://schemas.microsoft.com/office/drawing/2014/main" id="{0F840A0A-71DD-D330-9B30-B0B1BD91B8D2}"/>
                </a:ext>
              </a:extLst>
            </p:cNvPr>
            <p:cNvSpPr/>
            <p:nvPr/>
          </p:nvSpPr>
          <p:spPr>
            <a:xfrm>
              <a:off x="3331785" y="2356073"/>
              <a:ext cx="1228558" cy="27699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000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物流节点可靠选址</a:t>
              </a:r>
            </a:p>
          </p:txBody>
        </p:sp>
        <p:cxnSp>
          <p:nvCxnSpPr>
            <p:cNvPr id="89" name="肘形连接符 88">
              <a:extLst>
                <a:ext uri="{FF2B5EF4-FFF2-40B4-BE49-F238E27FC236}">
                  <a16:creationId xmlns:a16="http://schemas.microsoft.com/office/drawing/2014/main" id="{05B9A566-4B1A-86BC-8FBD-DA2A840828CD}"/>
                </a:ext>
              </a:extLst>
            </p:cNvPr>
            <p:cNvCxnSpPr>
              <a:cxnSpLocks/>
              <a:stCxn id="30" idx="2"/>
              <a:endCxn id="31" idx="0"/>
            </p:cNvCxnSpPr>
            <p:nvPr/>
          </p:nvCxnSpPr>
          <p:spPr>
            <a:xfrm rot="5400000">
              <a:off x="2899877" y="1960719"/>
              <a:ext cx="142286" cy="648422"/>
            </a:xfrm>
            <a:prstGeom prst="bentConnector3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肘形连接符 90">
              <a:extLst>
                <a:ext uri="{FF2B5EF4-FFF2-40B4-BE49-F238E27FC236}">
                  <a16:creationId xmlns:a16="http://schemas.microsoft.com/office/drawing/2014/main" id="{476D2858-0535-8536-9075-86841933D8C2}"/>
                </a:ext>
              </a:extLst>
            </p:cNvPr>
            <p:cNvCxnSpPr>
              <a:cxnSpLocks/>
              <a:stCxn id="30" idx="2"/>
              <a:endCxn id="78" idx="0"/>
            </p:cNvCxnSpPr>
            <p:nvPr/>
          </p:nvCxnSpPr>
          <p:spPr>
            <a:xfrm rot="16200000" flipH="1">
              <a:off x="3549504" y="1959513"/>
              <a:ext cx="142286" cy="650833"/>
            </a:xfrm>
            <a:prstGeom prst="bentConnector3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肘形连接符 93">
              <a:extLst>
                <a:ext uri="{FF2B5EF4-FFF2-40B4-BE49-F238E27FC236}">
                  <a16:creationId xmlns:a16="http://schemas.microsoft.com/office/drawing/2014/main" id="{46A84386-EAD2-AA57-F019-4401AEEAABA2}"/>
                </a:ext>
              </a:extLst>
            </p:cNvPr>
            <p:cNvCxnSpPr>
              <a:cxnSpLocks/>
              <a:endCxn id="35" idx="0"/>
            </p:cNvCxnSpPr>
            <p:nvPr/>
          </p:nvCxnSpPr>
          <p:spPr>
            <a:xfrm rot="16200000" flipH="1">
              <a:off x="3817825" y="2661726"/>
              <a:ext cx="159735" cy="1204922"/>
            </a:xfrm>
            <a:prstGeom prst="bentConnector3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肘形连接符 96">
              <a:extLst>
                <a:ext uri="{FF2B5EF4-FFF2-40B4-BE49-F238E27FC236}">
                  <a16:creationId xmlns:a16="http://schemas.microsoft.com/office/drawing/2014/main" id="{1A010CC0-280A-5EA1-4ADA-AD3CB392B2B2}"/>
                </a:ext>
              </a:extLst>
            </p:cNvPr>
            <p:cNvCxnSpPr>
              <a:cxnSpLocks/>
              <a:endCxn id="34" idx="0"/>
            </p:cNvCxnSpPr>
            <p:nvPr/>
          </p:nvCxnSpPr>
          <p:spPr>
            <a:xfrm rot="16200000" flipH="1">
              <a:off x="3417148" y="3062403"/>
              <a:ext cx="159735" cy="403568"/>
            </a:xfrm>
            <a:prstGeom prst="bentConnector3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肘形连接符 98">
              <a:extLst>
                <a:ext uri="{FF2B5EF4-FFF2-40B4-BE49-F238E27FC236}">
                  <a16:creationId xmlns:a16="http://schemas.microsoft.com/office/drawing/2014/main" id="{7E2AA468-25AC-8345-A868-4973D27A58E0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rot="5400000" flipH="1" flipV="1">
              <a:off x="2615795" y="2664619"/>
              <a:ext cx="159735" cy="1199138"/>
            </a:xfrm>
            <a:prstGeom prst="bentConnector3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肘形连接符 100">
              <a:extLst>
                <a:ext uri="{FF2B5EF4-FFF2-40B4-BE49-F238E27FC236}">
                  <a16:creationId xmlns:a16="http://schemas.microsoft.com/office/drawing/2014/main" id="{02F62A2E-1322-23FF-DA93-7C25BFF4EAB1}"/>
                </a:ext>
              </a:extLst>
            </p:cNvPr>
            <p:cNvCxnSpPr>
              <a:cxnSpLocks/>
              <a:stCxn id="42" idx="0"/>
            </p:cNvCxnSpPr>
            <p:nvPr/>
          </p:nvCxnSpPr>
          <p:spPr>
            <a:xfrm rot="5400000" flipH="1" flipV="1">
              <a:off x="3016471" y="3065296"/>
              <a:ext cx="159735" cy="397785"/>
            </a:xfrm>
            <a:prstGeom prst="bentConnector3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圆角矩形 101">
              <a:extLst>
                <a:ext uri="{FF2B5EF4-FFF2-40B4-BE49-F238E27FC236}">
                  <a16:creationId xmlns:a16="http://schemas.microsoft.com/office/drawing/2014/main" id="{3066EA87-D3E3-2A39-FC1B-8319E2833F7F}"/>
                </a:ext>
              </a:extLst>
            </p:cNvPr>
            <p:cNvSpPr/>
            <p:nvPr/>
          </p:nvSpPr>
          <p:spPr>
            <a:xfrm>
              <a:off x="2545920" y="4459119"/>
              <a:ext cx="734028" cy="27699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000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下界求解</a:t>
              </a:r>
            </a:p>
          </p:txBody>
        </p:sp>
        <p:sp>
          <p:nvSpPr>
            <p:cNvPr id="103" name="圆角矩形 102">
              <a:extLst>
                <a:ext uri="{FF2B5EF4-FFF2-40B4-BE49-F238E27FC236}">
                  <a16:creationId xmlns:a16="http://schemas.microsoft.com/office/drawing/2014/main" id="{AE52A2FE-57D1-7841-A273-96EF3F7B3102}"/>
                </a:ext>
              </a:extLst>
            </p:cNvPr>
            <p:cNvSpPr/>
            <p:nvPr/>
          </p:nvSpPr>
          <p:spPr>
            <a:xfrm>
              <a:off x="3345040" y="4456920"/>
              <a:ext cx="734028" cy="27699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000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上界获取</a:t>
              </a:r>
            </a:p>
          </p:txBody>
        </p:sp>
        <p:sp>
          <p:nvSpPr>
            <p:cNvPr id="104" name="圆角矩形 103">
              <a:extLst>
                <a:ext uri="{FF2B5EF4-FFF2-40B4-BE49-F238E27FC236}">
                  <a16:creationId xmlns:a16="http://schemas.microsoft.com/office/drawing/2014/main" id="{43F3C330-85FE-2348-07D8-A580555610F1}"/>
                </a:ext>
              </a:extLst>
            </p:cNvPr>
            <p:cNvSpPr/>
            <p:nvPr/>
          </p:nvSpPr>
          <p:spPr>
            <a:xfrm>
              <a:off x="4137203" y="4263809"/>
              <a:ext cx="729961" cy="27699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000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启发式</a:t>
              </a:r>
            </a:p>
          </p:txBody>
        </p:sp>
        <p:sp>
          <p:nvSpPr>
            <p:cNvPr id="105" name="圆角矩形 104">
              <a:extLst>
                <a:ext uri="{FF2B5EF4-FFF2-40B4-BE49-F238E27FC236}">
                  <a16:creationId xmlns:a16="http://schemas.microsoft.com/office/drawing/2014/main" id="{1923CAF9-FB04-BEE6-D548-7C0A0753125E}"/>
                </a:ext>
              </a:extLst>
            </p:cNvPr>
            <p:cNvSpPr/>
            <p:nvPr/>
          </p:nvSpPr>
          <p:spPr>
            <a:xfrm>
              <a:off x="1729079" y="4457220"/>
              <a:ext cx="751749" cy="27699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000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乘子更新</a:t>
              </a:r>
            </a:p>
          </p:txBody>
        </p:sp>
        <p:cxnSp>
          <p:nvCxnSpPr>
            <p:cNvPr id="107" name="肘形连接符 106">
              <a:extLst>
                <a:ext uri="{FF2B5EF4-FFF2-40B4-BE49-F238E27FC236}">
                  <a16:creationId xmlns:a16="http://schemas.microsoft.com/office/drawing/2014/main" id="{4BAD7F27-0C91-CD2D-9F63-E183F80C5271}"/>
                </a:ext>
              </a:extLst>
            </p:cNvPr>
            <p:cNvCxnSpPr>
              <a:cxnSpLocks/>
              <a:stCxn id="44" idx="2"/>
              <a:endCxn id="102" idx="0"/>
            </p:cNvCxnSpPr>
            <p:nvPr/>
          </p:nvCxnSpPr>
          <p:spPr>
            <a:xfrm rot="5400000">
              <a:off x="2982419" y="4145101"/>
              <a:ext cx="244533" cy="383502"/>
            </a:xfrm>
            <a:prstGeom prst="bentConnector3">
              <a:avLst>
                <a:gd name="adj1" fmla="val 63167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肘形连接符 108">
              <a:extLst>
                <a:ext uri="{FF2B5EF4-FFF2-40B4-BE49-F238E27FC236}">
                  <a16:creationId xmlns:a16="http://schemas.microsoft.com/office/drawing/2014/main" id="{F060296F-1843-1E7A-CA0C-DC47D4241828}"/>
                </a:ext>
              </a:extLst>
            </p:cNvPr>
            <p:cNvCxnSpPr>
              <a:cxnSpLocks/>
              <a:stCxn id="44" idx="2"/>
              <a:endCxn id="105" idx="0"/>
            </p:cNvCxnSpPr>
            <p:nvPr/>
          </p:nvCxnSpPr>
          <p:spPr>
            <a:xfrm rot="5400000">
              <a:off x="2579378" y="3740162"/>
              <a:ext cx="242634" cy="1191482"/>
            </a:xfrm>
            <a:prstGeom prst="bentConnector3">
              <a:avLst>
                <a:gd name="adj1" fmla="val 63459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肘形连接符 110">
              <a:extLst>
                <a:ext uri="{FF2B5EF4-FFF2-40B4-BE49-F238E27FC236}">
                  <a16:creationId xmlns:a16="http://schemas.microsoft.com/office/drawing/2014/main" id="{75D216E8-5E7E-DAC1-2D74-3E4311999DBC}"/>
                </a:ext>
              </a:extLst>
            </p:cNvPr>
            <p:cNvCxnSpPr>
              <a:cxnSpLocks/>
              <a:endCxn id="103" idx="0"/>
            </p:cNvCxnSpPr>
            <p:nvPr/>
          </p:nvCxnSpPr>
          <p:spPr>
            <a:xfrm>
              <a:off x="3288809" y="4368800"/>
              <a:ext cx="423245" cy="88120"/>
            </a:xfrm>
            <a:prstGeom prst="bentConnector2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圆角矩形 123">
              <a:extLst>
                <a:ext uri="{FF2B5EF4-FFF2-40B4-BE49-F238E27FC236}">
                  <a16:creationId xmlns:a16="http://schemas.microsoft.com/office/drawing/2014/main" id="{7B154698-EF9B-20EE-6F78-4C59CA6B03EB}"/>
                </a:ext>
              </a:extLst>
            </p:cNvPr>
            <p:cNvSpPr/>
            <p:nvPr/>
          </p:nvSpPr>
          <p:spPr>
            <a:xfrm>
              <a:off x="4139143" y="4621948"/>
              <a:ext cx="728021" cy="27699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000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局部搜索</a:t>
              </a:r>
            </a:p>
          </p:txBody>
        </p:sp>
        <p:sp>
          <p:nvSpPr>
            <p:cNvPr id="125" name="左大括号 124">
              <a:extLst>
                <a:ext uri="{FF2B5EF4-FFF2-40B4-BE49-F238E27FC236}">
                  <a16:creationId xmlns:a16="http://schemas.microsoft.com/office/drawing/2014/main" id="{B67D32BA-DFE4-BA95-B150-350D39A9DAE3}"/>
                </a:ext>
              </a:extLst>
            </p:cNvPr>
            <p:cNvSpPr/>
            <p:nvPr/>
          </p:nvSpPr>
          <p:spPr>
            <a:xfrm>
              <a:off x="4071080" y="4405546"/>
              <a:ext cx="62108" cy="358916"/>
            </a:xfrm>
            <a:prstGeom prst="leftBrace">
              <a:avLst>
                <a:gd name="adj1" fmla="val 74820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sz="1000"/>
            </a:p>
          </p:txBody>
        </p:sp>
        <p:sp>
          <p:nvSpPr>
            <p:cNvPr id="127" name="圆角矩形 126">
              <a:extLst>
                <a:ext uri="{FF2B5EF4-FFF2-40B4-BE49-F238E27FC236}">
                  <a16:creationId xmlns:a16="http://schemas.microsoft.com/office/drawing/2014/main" id="{2B521999-8975-5DC3-0984-BA4F8E583115}"/>
                </a:ext>
              </a:extLst>
            </p:cNvPr>
            <p:cNvSpPr/>
            <p:nvPr/>
          </p:nvSpPr>
          <p:spPr>
            <a:xfrm>
              <a:off x="3459647" y="5028497"/>
              <a:ext cx="1150513" cy="27699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000" b="1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案例分析</a:t>
              </a:r>
            </a:p>
          </p:txBody>
        </p:sp>
        <p:sp>
          <p:nvSpPr>
            <p:cNvPr id="128" name="圆角矩形 127">
              <a:extLst>
                <a:ext uri="{FF2B5EF4-FFF2-40B4-BE49-F238E27FC236}">
                  <a16:creationId xmlns:a16="http://schemas.microsoft.com/office/drawing/2014/main" id="{56FDD6DC-E32C-4393-DFE4-679DD7029EE4}"/>
                </a:ext>
              </a:extLst>
            </p:cNvPr>
            <p:cNvSpPr/>
            <p:nvPr/>
          </p:nvSpPr>
          <p:spPr>
            <a:xfrm>
              <a:off x="2731750" y="5648383"/>
              <a:ext cx="1150513" cy="27699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000" b="1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总结与展望</a:t>
              </a:r>
            </a:p>
          </p:txBody>
        </p:sp>
        <p:sp>
          <p:nvSpPr>
            <p:cNvPr id="129" name="圆角矩形 128">
              <a:extLst>
                <a:ext uri="{FF2B5EF4-FFF2-40B4-BE49-F238E27FC236}">
                  <a16:creationId xmlns:a16="http://schemas.microsoft.com/office/drawing/2014/main" id="{3DEDB6D3-FAB5-C259-DDCD-84C70122ABB3}"/>
                </a:ext>
              </a:extLst>
            </p:cNvPr>
            <p:cNvSpPr/>
            <p:nvPr/>
          </p:nvSpPr>
          <p:spPr>
            <a:xfrm>
              <a:off x="1992243" y="5024659"/>
              <a:ext cx="1150513" cy="27699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000" b="1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性能测试</a:t>
              </a:r>
            </a:p>
          </p:txBody>
        </p:sp>
        <p:sp>
          <p:nvSpPr>
            <p:cNvPr id="130" name="下箭头 129">
              <a:extLst>
                <a:ext uri="{FF2B5EF4-FFF2-40B4-BE49-F238E27FC236}">
                  <a16:creationId xmlns:a16="http://schemas.microsoft.com/office/drawing/2014/main" id="{CDAAD42F-5ED1-FE6A-4DD2-265454FF7A0E}"/>
                </a:ext>
              </a:extLst>
            </p:cNvPr>
            <p:cNvSpPr/>
            <p:nvPr/>
          </p:nvSpPr>
          <p:spPr>
            <a:xfrm>
              <a:off x="3049591" y="4807318"/>
              <a:ext cx="514830" cy="194399"/>
            </a:xfrm>
            <a:prstGeom prst="downArrow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/>
            </a:p>
          </p:txBody>
        </p:sp>
        <p:sp>
          <p:nvSpPr>
            <p:cNvPr id="131" name="下箭头 130">
              <a:extLst>
                <a:ext uri="{FF2B5EF4-FFF2-40B4-BE49-F238E27FC236}">
                  <a16:creationId xmlns:a16="http://schemas.microsoft.com/office/drawing/2014/main" id="{7C8639E8-7219-EE8F-B6CA-9AED4B964634}"/>
                </a:ext>
              </a:extLst>
            </p:cNvPr>
            <p:cNvSpPr/>
            <p:nvPr/>
          </p:nvSpPr>
          <p:spPr>
            <a:xfrm>
              <a:off x="3049591" y="5384117"/>
              <a:ext cx="514830" cy="194399"/>
            </a:xfrm>
            <a:prstGeom prst="downArrow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/>
            </a:p>
          </p:txBody>
        </p:sp>
        <p:sp>
          <p:nvSpPr>
            <p:cNvPr id="132" name="下箭头 131">
              <a:extLst>
                <a:ext uri="{FF2B5EF4-FFF2-40B4-BE49-F238E27FC236}">
                  <a16:creationId xmlns:a16="http://schemas.microsoft.com/office/drawing/2014/main" id="{4ED3FFEB-DBA5-C4A6-6F95-C51228792F3D}"/>
                </a:ext>
              </a:extLst>
            </p:cNvPr>
            <p:cNvSpPr/>
            <p:nvPr/>
          </p:nvSpPr>
          <p:spPr>
            <a:xfrm>
              <a:off x="3049591" y="3679376"/>
              <a:ext cx="514830" cy="194399"/>
            </a:xfrm>
            <a:prstGeom prst="downArrow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/>
            </a:p>
          </p:txBody>
        </p:sp>
        <p:sp>
          <p:nvSpPr>
            <p:cNvPr id="133" name="下箭头 132">
              <a:extLst>
                <a:ext uri="{FF2B5EF4-FFF2-40B4-BE49-F238E27FC236}">
                  <a16:creationId xmlns:a16="http://schemas.microsoft.com/office/drawing/2014/main" id="{A685EF16-80B2-571A-720F-625CB560DFD2}"/>
                </a:ext>
              </a:extLst>
            </p:cNvPr>
            <p:cNvSpPr/>
            <p:nvPr/>
          </p:nvSpPr>
          <p:spPr>
            <a:xfrm>
              <a:off x="3037816" y="2676283"/>
              <a:ext cx="514830" cy="194399"/>
            </a:xfrm>
            <a:prstGeom prst="downArrow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/>
            </a:p>
          </p:txBody>
        </p:sp>
        <p:sp>
          <p:nvSpPr>
            <p:cNvPr id="134" name="加号 133">
              <a:extLst>
                <a:ext uri="{FF2B5EF4-FFF2-40B4-BE49-F238E27FC236}">
                  <a16:creationId xmlns:a16="http://schemas.microsoft.com/office/drawing/2014/main" id="{4660434A-83A3-E728-1BA7-04534F8226D4}"/>
                </a:ext>
              </a:extLst>
            </p:cNvPr>
            <p:cNvSpPr/>
            <p:nvPr/>
          </p:nvSpPr>
          <p:spPr>
            <a:xfrm>
              <a:off x="3221693" y="5087186"/>
              <a:ext cx="180000" cy="180000"/>
            </a:xfrm>
            <a:prstGeom prst="mathPlus">
              <a:avLst>
                <a:gd name="adj1" fmla="val 921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b="1"/>
            </a:p>
          </p:txBody>
        </p:sp>
        <p:cxnSp>
          <p:nvCxnSpPr>
            <p:cNvPr id="144" name="直线箭头连接符 143">
              <a:extLst>
                <a:ext uri="{FF2B5EF4-FFF2-40B4-BE49-F238E27FC236}">
                  <a16:creationId xmlns:a16="http://schemas.microsoft.com/office/drawing/2014/main" id="{801DE6DC-40BF-6063-1FA5-0EEEECA8A62D}"/>
                </a:ext>
              </a:extLst>
            </p:cNvPr>
            <p:cNvCxnSpPr>
              <a:cxnSpLocks/>
            </p:cNvCxnSpPr>
            <p:nvPr/>
          </p:nvCxnSpPr>
          <p:spPr>
            <a:xfrm>
              <a:off x="1210742" y="985129"/>
              <a:ext cx="0" cy="107197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线箭头连接符 146">
              <a:extLst>
                <a:ext uri="{FF2B5EF4-FFF2-40B4-BE49-F238E27FC236}">
                  <a16:creationId xmlns:a16="http://schemas.microsoft.com/office/drawing/2014/main" id="{910632E9-E0F6-DE2C-4FE1-42CF50F0BF8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978" y="2303323"/>
              <a:ext cx="11528" cy="144734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线箭头连接符 149">
              <a:extLst>
                <a:ext uri="{FF2B5EF4-FFF2-40B4-BE49-F238E27FC236}">
                  <a16:creationId xmlns:a16="http://schemas.microsoft.com/office/drawing/2014/main" id="{FC982097-3F17-6A70-7A9C-A22DF323D146}"/>
                </a:ext>
              </a:extLst>
            </p:cNvPr>
            <p:cNvCxnSpPr>
              <a:cxnSpLocks/>
            </p:cNvCxnSpPr>
            <p:nvPr/>
          </p:nvCxnSpPr>
          <p:spPr>
            <a:xfrm>
              <a:off x="1210742" y="3996885"/>
              <a:ext cx="0" cy="165149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下箭头 27">
              <a:extLst>
                <a:ext uri="{FF2B5EF4-FFF2-40B4-BE49-F238E27FC236}">
                  <a16:creationId xmlns:a16="http://schemas.microsoft.com/office/drawing/2014/main" id="{36D93247-E239-47A2-3D53-FF944E407E87}"/>
                </a:ext>
              </a:extLst>
            </p:cNvPr>
            <p:cNvSpPr/>
            <p:nvPr/>
          </p:nvSpPr>
          <p:spPr>
            <a:xfrm>
              <a:off x="3031452" y="1257815"/>
              <a:ext cx="514830" cy="194399"/>
            </a:xfrm>
            <a:prstGeom prst="downArrow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/>
            </a:p>
          </p:txBody>
        </p:sp>
        <p:sp>
          <p:nvSpPr>
            <p:cNvPr id="43" name="圆角矩形 42">
              <a:extLst>
                <a:ext uri="{FF2B5EF4-FFF2-40B4-BE49-F238E27FC236}">
                  <a16:creationId xmlns:a16="http://schemas.microsoft.com/office/drawing/2014/main" id="{248B42C0-3CAD-3F24-3AFC-FEDCB6666267}"/>
                </a:ext>
              </a:extLst>
            </p:cNvPr>
            <p:cNvSpPr/>
            <p:nvPr/>
          </p:nvSpPr>
          <p:spPr>
            <a:xfrm>
              <a:off x="2032531" y="2904951"/>
              <a:ext cx="2527811" cy="27699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000" b="1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考虑节点失效风险的物流网络选址模型</a:t>
              </a:r>
            </a:p>
          </p:txBody>
        </p:sp>
      </p:grpSp>
      <p:sp>
        <p:nvSpPr>
          <p:cNvPr id="58" name="矩形 57">
            <a:extLst>
              <a:ext uri="{FF2B5EF4-FFF2-40B4-BE49-F238E27FC236}">
                <a16:creationId xmlns:a16="http://schemas.microsoft.com/office/drawing/2014/main" id="{AF8F019F-0ACB-DBB4-5D9F-31D59ACBD309}"/>
              </a:ext>
            </a:extLst>
          </p:cNvPr>
          <p:cNvSpPr/>
          <p:nvPr/>
        </p:nvSpPr>
        <p:spPr>
          <a:xfrm>
            <a:off x="4296192" y="70539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1278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78</Words>
  <Application>Microsoft Macintosh PowerPoint</Application>
  <PresentationFormat>宽屏</PresentationFormat>
  <Paragraphs>26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SimSun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 Runfeng</dc:creator>
  <cp:lastModifiedBy>Runfeng Yu</cp:lastModifiedBy>
  <cp:revision>10</cp:revision>
  <dcterms:created xsi:type="dcterms:W3CDTF">2023-01-28T03:52:36Z</dcterms:created>
  <dcterms:modified xsi:type="dcterms:W3CDTF">2023-04-18T05:01:42Z</dcterms:modified>
</cp:coreProperties>
</file>