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288" r:id="rId3"/>
    <p:sldId id="294" r:id="rId4"/>
    <p:sldId id="295" r:id="rId5"/>
    <p:sldId id="296" r:id="rId6"/>
    <p:sldId id="257" r:id="rId7"/>
    <p:sldId id="259" r:id="rId8"/>
    <p:sldId id="297" r:id="rId9"/>
    <p:sldId id="260" r:id="rId10"/>
    <p:sldId id="258"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1" r:id="rId26"/>
    <p:sldId id="282" r:id="rId27"/>
    <p:sldId id="280" r:id="rId28"/>
    <p:sldId id="284" r:id="rId29"/>
    <p:sldId id="283" r:id="rId30"/>
    <p:sldId id="279" r:id="rId31"/>
    <p:sldId id="278" r:id="rId32"/>
    <p:sldId id="277" r:id="rId33"/>
    <p:sldId id="276" r:id="rId34"/>
    <p:sldId id="275" r:id="rId35"/>
    <p:sldId id="285" r:id="rId36"/>
    <p:sldId id="286" r:id="rId37"/>
    <p:sldId id="28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u.yannick"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67718" autoAdjust="0"/>
  </p:normalViewPr>
  <p:slideViewPr>
    <p:cSldViewPr>
      <p:cViewPr varScale="1">
        <p:scale>
          <a:sx n="46" d="100"/>
          <a:sy n="46" d="100"/>
        </p:scale>
        <p:origin x="-1500" y="-102"/>
      </p:cViewPr>
      <p:guideLst>
        <p:guide orient="horz" pos="2160"/>
        <p:guide pos="2880"/>
      </p:guideLst>
    </p:cSldViewPr>
  </p:slideViewPr>
  <p:outlineViewPr>
    <p:cViewPr>
      <p:scale>
        <a:sx n="33" d="100"/>
        <a:sy n="33" d="100"/>
      </p:scale>
      <p:origin x="0" y="1149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BEF21-92B8-4A8C-A552-A5956FB37E4A}" type="datetimeFigureOut">
              <a:rPr lang="zh-CN" altLang="en-US" smtClean="0"/>
              <a:pPr/>
              <a:t>2010/11/4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243C1-56CC-4ADC-8423-954D6B1DB8B3}" type="slidenum">
              <a:rPr lang="zh-CN" altLang="en-US" smtClean="0"/>
              <a:pPr/>
              <a:t>‹#›</a:t>
            </a:fld>
            <a:endParaRPr lang="zh-CN" altLang="en-US"/>
          </a:p>
        </p:txBody>
      </p:sp>
    </p:spTree>
    <p:extLst>
      <p:ext uri="{BB962C8B-B14F-4D97-AF65-F5344CB8AC3E}">
        <p14:creationId xmlns="" xmlns:p14="http://schemas.microsoft.com/office/powerpoint/2010/main" val="414707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12</a:t>
            </a:fld>
            <a:endParaRPr lang="zh-CN" altLang="en-US"/>
          </a:p>
        </p:txBody>
      </p:sp>
    </p:spTree>
    <p:extLst>
      <p:ext uri="{BB962C8B-B14F-4D97-AF65-F5344CB8AC3E}">
        <p14:creationId xmlns="" xmlns:p14="http://schemas.microsoft.com/office/powerpoint/2010/main" val="353551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其中，用户名和密码是以一个冒号进行分割，使用者可以指定任何的字符串作为用户名密码。</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13</a:t>
            </a:fld>
            <a:endParaRPr lang="zh-CN" altLang="en-US"/>
          </a:p>
        </p:txBody>
      </p:sp>
    </p:spTree>
    <p:extLst>
      <p:ext uri="{BB962C8B-B14F-4D97-AF65-F5344CB8AC3E}">
        <p14:creationId xmlns="" xmlns:p14="http://schemas.microsoft.com/office/powerpoint/2010/main" val="425635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在设置完登录名和密码后，就可以开始运行</a:t>
            </a:r>
            <a:r>
              <a:rPr lang="en-US" altLang="zh-CN" dirty="0" err="1" smtClean="0"/>
              <a:t>Heritrix</a:t>
            </a:r>
            <a:r>
              <a:rPr lang="zh-CN" altLang="en-US" dirty="0" smtClean="0"/>
              <a:t>了。</a:t>
            </a:r>
            <a:r>
              <a:rPr lang="en-US" altLang="zh-CN" dirty="0" err="1" smtClean="0"/>
              <a:t>Heritrix</a:t>
            </a:r>
            <a:r>
              <a:rPr lang="zh-CN" altLang="en-US" dirty="0" smtClean="0"/>
              <a:t>有多种方式启动，例如可以用</a:t>
            </a:r>
            <a:r>
              <a:rPr lang="en-US" altLang="zh-CN" dirty="0" smtClean="0"/>
              <a:t>eclipse</a:t>
            </a:r>
            <a:r>
              <a:rPr lang="zh-CN" altLang="en-US" dirty="0" smtClean="0"/>
              <a:t>启动，不过最常见的还是以</a:t>
            </a:r>
            <a:r>
              <a:rPr lang="en-US" altLang="zh-CN" dirty="0" err="1" smtClean="0"/>
              <a:t>WebUI</a:t>
            </a:r>
            <a:r>
              <a:rPr lang="zh-CN" altLang="en-US" dirty="0" smtClean="0"/>
              <a:t>的方式启动它。</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14</a:t>
            </a:fld>
            <a:endParaRPr lang="zh-CN" altLang="en-US"/>
          </a:p>
        </p:txBody>
      </p:sp>
    </p:spTree>
    <p:extLst>
      <p:ext uri="{BB962C8B-B14F-4D97-AF65-F5344CB8AC3E}">
        <p14:creationId xmlns="" xmlns:p14="http://schemas.microsoft.com/office/powerpoint/2010/main" val="241472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2000" b="1" i="0" u="none" strike="noStrike" kern="1200" cap="none" spc="0" normalizeH="0" baseline="0" noProof="0" dirty="0" smtClean="0">
                <a:ln>
                  <a:noFill/>
                </a:ln>
                <a:solidFill>
                  <a:srgbClr val="464646"/>
                </a:solidFill>
                <a:effectLst/>
                <a:uLnTx/>
                <a:uFillTx/>
                <a:latin typeface="Lucida Sans Unicode"/>
                <a:ea typeface="黑体"/>
                <a:cs typeface="+mj-cs"/>
              </a:rPr>
              <a:t>l Based on existing job</a:t>
            </a:r>
            <a: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t>：以一个已经有的抓取任务为模板，创建所有抓取属性和抓取起始</a:t>
            </a:r>
            <a:r>
              <a:rPr kumimoji="0" lang="en-US" altLang="zh-CN" sz="2000" b="1" i="0" u="none" strike="noStrike" kern="1200" cap="none" spc="0" normalizeH="0" baseline="0" noProof="0" dirty="0" smtClean="0">
                <a:ln>
                  <a:noFill/>
                </a:ln>
                <a:solidFill>
                  <a:srgbClr val="464646"/>
                </a:solidFill>
                <a:effectLst/>
                <a:uLnTx/>
                <a:uFillTx/>
                <a:latin typeface="Lucida Sans Unicode"/>
                <a:ea typeface="黑体"/>
                <a:cs typeface="+mj-cs"/>
              </a:rPr>
              <a:t>URL</a:t>
            </a:r>
            <a: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t>的列表。</a:t>
            </a:r>
            <a:b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br>
            <a:r>
              <a:rPr kumimoji="0" lang="en-US" altLang="zh-CN" sz="2000" b="1" i="0" u="none" strike="noStrike" kern="1200" cap="none" spc="0" normalizeH="0" baseline="0" noProof="0" dirty="0" smtClean="0">
                <a:ln>
                  <a:noFill/>
                </a:ln>
                <a:solidFill>
                  <a:srgbClr val="464646"/>
                </a:solidFill>
                <a:effectLst/>
                <a:uLnTx/>
                <a:uFillTx/>
                <a:latin typeface="Lucida Sans Unicode"/>
                <a:ea typeface="黑体"/>
                <a:cs typeface="+mj-cs"/>
              </a:rPr>
              <a:t>l Based on a recovery</a:t>
            </a:r>
            <a: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t>：在以前的某个任务中，可能设置过一些状态点，新的任务将从这个设置的状态点开始。</a:t>
            </a:r>
            <a:b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br>
            <a:r>
              <a:rPr kumimoji="0" lang="en-US" altLang="zh-CN" sz="2000" b="1" i="0" u="none" strike="noStrike" kern="1200" cap="none" spc="0" normalizeH="0" baseline="0" noProof="0" dirty="0" smtClean="0">
                <a:ln>
                  <a:noFill/>
                </a:ln>
                <a:solidFill>
                  <a:srgbClr val="464646"/>
                </a:solidFill>
                <a:effectLst/>
                <a:uLnTx/>
                <a:uFillTx/>
                <a:latin typeface="Lucida Sans Unicode"/>
                <a:ea typeface="黑体"/>
                <a:cs typeface="+mj-cs"/>
              </a:rPr>
              <a:t>l Based on a profile</a:t>
            </a:r>
            <a: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t>：专门为不同的任务设置了一些模板，新建的任务将按照模板来生成。</a:t>
            </a:r>
            <a:b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br>
            <a:r>
              <a:rPr kumimoji="0" lang="en-US" altLang="zh-CN" sz="2000" b="1" i="0" u="none" strike="noStrike" kern="1200" cap="none" spc="0" normalizeH="0" baseline="0" noProof="0" dirty="0" smtClean="0">
                <a:ln>
                  <a:noFill/>
                </a:ln>
                <a:solidFill>
                  <a:srgbClr val="464646"/>
                </a:solidFill>
                <a:effectLst/>
                <a:uLnTx/>
                <a:uFillTx/>
                <a:latin typeface="Lucida Sans Unicode"/>
                <a:ea typeface="黑体"/>
                <a:cs typeface="+mj-cs"/>
              </a:rPr>
              <a:t>l With defaults</a:t>
            </a:r>
            <a:r>
              <a:rPr kumimoji="0" lang="zh-CN" altLang="en-US" sz="2000" b="1" i="0" u="none" strike="noStrike" kern="1200" cap="none" spc="0" normalizeH="0" baseline="0" noProof="0" dirty="0" smtClean="0">
                <a:ln>
                  <a:noFill/>
                </a:ln>
                <a:solidFill>
                  <a:srgbClr val="464646"/>
                </a:solidFill>
                <a:effectLst/>
                <a:uLnTx/>
                <a:uFillTx/>
                <a:latin typeface="Lucida Sans Unicode"/>
                <a:ea typeface="黑体"/>
                <a:cs typeface="+mj-cs"/>
              </a:rPr>
              <a:t>：这个最简单，表示按默认的配置来生成一个任务。</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19</a:t>
            </a:fld>
            <a:endParaRPr lang="zh-CN" altLang="en-US"/>
          </a:p>
        </p:txBody>
      </p:sp>
    </p:spTree>
    <p:extLst>
      <p:ext uri="{BB962C8B-B14F-4D97-AF65-F5344CB8AC3E}">
        <p14:creationId xmlns="" xmlns:p14="http://schemas.microsoft.com/office/powerpoint/2010/main" val="389169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在新建任务的名称上，填入“</a:t>
            </a:r>
            <a:r>
              <a:rPr lang="en-US" altLang="zh-CN" dirty="0" err="1" smtClean="0">
                <a:effectLst/>
              </a:rPr>
              <a:t>sourceforge</a:t>
            </a:r>
            <a:r>
              <a:rPr lang="en-US" altLang="zh-CN" dirty="0" smtClean="0">
                <a:effectLst/>
              </a:rPr>
              <a:t>”</a:t>
            </a:r>
            <a:r>
              <a:rPr lang="zh-CN" altLang="en-US" dirty="0" smtClean="0">
                <a:effectLst/>
              </a:rPr>
              <a:t>，表示该抓取任务将抓取</a:t>
            </a:r>
            <a:r>
              <a:rPr lang="en-US" altLang="zh-CN" dirty="0" err="1" smtClean="0">
                <a:effectLst/>
              </a:rPr>
              <a:t>sourceforge</a:t>
            </a:r>
            <a:r>
              <a:rPr lang="zh-CN" altLang="en-US" dirty="0" smtClean="0">
                <a:effectLst/>
              </a:rPr>
              <a:t>网站的信息。在</a:t>
            </a:r>
            <a:r>
              <a:rPr lang="en-US" altLang="zh-CN" dirty="0" smtClean="0">
                <a:effectLst/>
              </a:rPr>
              <a:t>Description</a:t>
            </a:r>
            <a:r>
              <a:rPr lang="zh-CN" altLang="en-US" dirty="0" smtClean="0">
                <a:effectLst/>
              </a:rPr>
              <a:t>中随意填入字符，然后再在</a:t>
            </a:r>
            <a:r>
              <a:rPr lang="en-US" altLang="zh-CN" dirty="0" smtClean="0">
                <a:effectLst/>
              </a:rPr>
              <a:t>seeds</a:t>
            </a:r>
            <a:r>
              <a:rPr lang="zh-CN" altLang="en-US" dirty="0" smtClean="0">
                <a:effectLst/>
              </a:rPr>
              <a:t>框中，填入</a:t>
            </a:r>
            <a:r>
              <a:rPr lang="en-US" altLang="zh-CN" dirty="0" err="1" smtClean="0">
                <a:effectLst/>
              </a:rPr>
              <a:t>sourceforge</a:t>
            </a:r>
            <a:r>
              <a:rPr lang="zh-CN" altLang="en-US" dirty="0" smtClean="0">
                <a:effectLst/>
              </a:rPr>
              <a:t>网站的网址。</a:t>
            </a:r>
          </a:p>
          <a:p>
            <a:r>
              <a:rPr lang="zh-CN" altLang="en-US" dirty="0" smtClean="0">
                <a:effectLst/>
              </a:rPr>
              <a:t>这里需要解释一下</a:t>
            </a:r>
            <a:r>
              <a:rPr lang="en-US" altLang="zh-CN" dirty="0" smtClean="0">
                <a:effectLst/>
              </a:rPr>
              <a:t>seeds</a:t>
            </a:r>
            <a:r>
              <a:rPr lang="zh-CN" altLang="en-US" dirty="0" smtClean="0">
                <a:effectLst/>
              </a:rPr>
              <a:t>的含义。所谓</a:t>
            </a:r>
            <a:r>
              <a:rPr lang="en-US" altLang="zh-CN" dirty="0" smtClean="0">
                <a:effectLst/>
              </a:rPr>
              <a:t>seeds</a:t>
            </a:r>
            <a:r>
              <a:rPr lang="zh-CN" altLang="en-US" dirty="0" smtClean="0">
                <a:effectLst/>
              </a:rPr>
              <a:t>，其实指的是抓取任务的起始点。每次的抓取，总是需要从一个起始点开始，在得到这个起始点网页上的信息后，分析出新的地址加入抓取队列中，然后循环抓取，重复这样的过程，直到所有链接都分析完毕。</a:t>
            </a:r>
            <a:r>
              <a:rPr lang="zh-CN" altLang="en-US" dirty="0" smtClean="0"/>
              <a:t>在图</a:t>
            </a:r>
            <a:r>
              <a:rPr lang="en-US" altLang="zh-CN" dirty="0" smtClean="0"/>
              <a:t>10-20</a:t>
            </a:r>
            <a:r>
              <a:rPr lang="zh-CN" altLang="en-US" dirty="0" smtClean="0"/>
              <a:t>中，设置了</a:t>
            </a:r>
            <a:r>
              <a:rPr lang="en-US" altLang="zh-CN" dirty="0" err="1" smtClean="0"/>
              <a:t>sourcegorge</a:t>
            </a:r>
            <a:r>
              <a:rPr lang="en-US" altLang="zh-CN" baseline="0" dirty="0" err="1" smtClean="0"/>
              <a:t>d</a:t>
            </a:r>
            <a:r>
              <a:rPr lang="en-US" altLang="zh-CN" baseline="0" dirty="0" smtClean="0"/>
              <a:t> </a:t>
            </a:r>
            <a:r>
              <a:rPr lang="zh-CN" altLang="en-US" dirty="0" smtClean="0"/>
              <a:t>首页为种子页面，以此做为起始点。用户在使用时，也可以同时输入多个种子，每个</a:t>
            </a:r>
            <a:r>
              <a:rPr lang="en-US" altLang="zh-CN" dirty="0" smtClean="0"/>
              <a:t>URL</a:t>
            </a:r>
            <a:r>
              <a:rPr lang="zh-CN" altLang="en-US" dirty="0" smtClean="0"/>
              <a:t>地址单独写在一行上，</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20</a:t>
            </a:fld>
            <a:endParaRPr lang="zh-CN" altLang="en-US"/>
          </a:p>
        </p:txBody>
      </p:sp>
    </p:spTree>
    <p:extLst>
      <p:ext uri="{BB962C8B-B14F-4D97-AF65-F5344CB8AC3E}">
        <p14:creationId xmlns="" xmlns:p14="http://schemas.microsoft.com/office/powerpoint/2010/main" val="291069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从上而下，可以看到，需要配置的内容共有</a:t>
            </a:r>
            <a:r>
              <a:rPr lang="en-US" altLang="zh-CN" dirty="0" smtClean="0">
                <a:effectLst/>
              </a:rPr>
              <a:t>7</a:t>
            </a:r>
            <a:r>
              <a:rPr lang="zh-CN" altLang="en-US" dirty="0" smtClean="0">
                <a:effectLst/>
              </a:rPr>
              <a:t>项，其中</a:t>
            </a:r>
            <a:r>
              <a:rPr lang="en-US" altLang="zh-CN" dirty="0" err="1" smtClean="0">
                <a:effectLst/>
              </a:rPr>
              <a:t>CrawlScope</a:t>
            </a:r>
            <a:r>
              <a:rPr lang="zh-CN" altLang="en-US" dirty="0" smtClean="0">
                <a:effectLst/>
              </a:rPr>
              <a:t>和</a:t>
            </a:r>
            <a:r>
              <a:rPr lang="en-US" altLang="zh-CN" dirty="0" smtClean="0">
                <a:effectLst/>
              </a:rPr>
              <a:t>Frontier</a:t>
            </a:r>
            <a:r>
              <a:rPr lang="zh-CN" altLang="en-US" dirty="0" smtClean="0">
                <a:effectLst/>
              </a:rPr>
              <a:t>是两个最重要的组件。</a:t>
            </a:r>
          </a:p>
          <a:p>
            <a:r>
              <a:rPr lang="en-US" altLang="zh-CN" dirty="0" err="1" smtClean="0">
                <a:effectLst/>
              </a:rPr>
              <a:t>CrawlScope</a:t>
            </a:r>
            <a:r>
              <a:rPr lang="zh-CN" altLang="en-US" dirty="0" smtClean="0">
                <a:effectLst/>
              </a:rPr>
              <a:t>用于配置当前应该在什么范围内抓取网页链接。比如，如果选择</a:t>
            </a:r>
            <a:r>
              <a:rPr lang="en-US" altLang="zh-CN" dirty="0" err="1" smtClean="0">
                <a:effectLst/>
              </a:rPr>
              <a:t>BroadScope</a:t>
            </a:r>
            <a:r>
              <a:rPr lang="zh-CN" altLang="en-US" dirty="0" smtClean="0">
                <a:effectLst/>
              </a:rPr>
              <a:t>，则表示当前抓取的范围不受限制，但如果选择了</a:t>
            </a:r>
            <a:r>
              <a:rPr lang="en-US" altLang="zh-CN" dirty="0" err="1" smtClean="0">
                <a:effectLst/>
              </a:rPr>
              <a:t>HostScope</a:t>
            </a:r>
            <a:r>
              <a:rPr lang="zh-CN" altLang="en-US" dirty="0" smtClean="0">
                <a:effectLst/>
              </a:rPr>
              <a:t>，则表示抓取的范围在当前的</a:t>
            </a:r>
            <a:r>
              <a:rPr lang="en-US" altLang="zh-CN" dirty="0" smtClean="0">
                <a:effectLst/>
              </a:rPr>
              <a:t>Host</a:t>
            </a:r>
            <a:r>
              <a:rPr lang="zh-CN" altLang="en-US" dirty="0" smtClean="0">
                <a:effectLst/>
              </a:rPr>
              <a:t>内。</a:t>
            </a:r>
          </a:p>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21</a:t>
            </a:fld>
            <a:endParaRPr lang="zh-CN" altLang="en-US"/>
          </a:p>
        </p:txBody>
      </p:sp>
    </p:spTree>
    <p:extLst>
      <p:ext uri="{BB962C8B-B14F-4D97-AF65-F5344CB8AC3E}">
        <p14:creationId xmlns="" xmlns:p14="http://schemas.microsoft.com/office/powerpoint/2010/main" val="39926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值得一提的是，在处理器链的设置过程中，每一个队列中的处理器都是要分先后顺序的，信息的处理流程实际上是不可逆的，因此，在设置时，可以看见在队列的右侧总是有“</a:t>
            </a:r>
            <a:r>
              <a:rPr lang="en-US" altLang="zh-CN" dirty="0" smtClean="0">
                <a:effectLst/>
              </a:rPr>
              <a:t>Up”</a:t>
            </a:r>
            <a:r>
              <a:rPr lang="zh-CN" altLang="en-US" dirty="0" smtClean="0">
                <a:effectLst/>
              </a:rPr>
              <a:t>、“</a:t>
            </a:r>
            <a:r>
              <a:rPr lang="en-US" altLang="zh-CN" dirty="0" smtClean="0">
                <a:effectLst/>
              </a:rPr>
              <a:t>Down”</a:t>
            </a:r>
            <a:r>
              <a:rPr lang="zh-CN" altLang="en-US" dirty="0" smtClean="0">
                <a:effectLst/>
              </a:rPr>
              <a:t>和“</a:t>
            </a:r>
            <a:r>
              <a:rPr lang="en-US" altLang="zh-CN" dirty="0" smtClean="0">
                <a:effectLst/>
              </a:rPr>
              <a:t>Remove”</a:t>
            </a:r>
            <a:r>
              <a:rPr lang="zh-CN" altLang="en-US" dirty="0" smtClean="0">
                <a:effectLst/>
              </a:rPr>
              <a:t>这样的操作，以帮助能够正确的设置其顺序。</a:t>
            </a:r>
          </a:p>
          <a:p>
            <a:r>
              <a:rPr lang="zh-CN" altLang="en-US" dirty="0" smtClean="0">
                <a:effectLst/>
              </a:rPr>
              <a:t>在设置完</a:t>
            </a:r>
            <a:r>
              <a:rPr lang="en-US" altLang="zh-CN" dirty="0" err="1" smtClean="0">
                <a:effectLst/>
              </a:rPr>
              <a:t>Hertrix</a:t>
            </a:r>
            <a:r>
              <a:rPr lang="zh-CN" altLang="en-US" dirty="0" smtClean="0">
                <a:effectLst/>
              </a:rPr>
              <a:t>所需的处理链后，仍然还不能够马上开始抓取任务，还需对默认的运行时参数做一些修改，以适应真正的需要。</a:t>
            </a:r>
          </a:p>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26</a:t>
            </a:fld>
            <a:endParaRPr lang="zh-CN" altLang="en-US"/>
          </a:p>
        </p:txBody>
      </p:sp>
    </p:spTree>
    <p:extLst>
      <p:ext uri="{BB962C8B-B14F-4D97-AF65-F5344CB8AC3E}">
        <p14:creationId xmlns="" xmlns:p14="http://schemas.microsoft.com/office/powerpoint/2010/main" val="1404452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可以看到，在每个属性的右侧都有一个小问号，当单击问号时，就会弹出一个</a:t>
            </a:r>
            <a:r>
              <a:rPr lang="en-US" altLang="zh-CN" dirty="0" err="1" smtClean="0"/>
              <a:t>Javascript</a:t>
            </a:r>
            <a:r>
              <a:rPr lang="zh-CN" altLang="en-US" dirty="0" smtClean="0"/>
              <a:t>的</a:t>
            </a:r>
            <a:r>
              <a:rPr lang="en-US" altLang="zh-CN" dirty="0" smtClean="0"/>
              <a:t>Alert</a:t>
            </a:r>
            <a:r>
              <a:rPr lang="zh-CN" altLang="en-US" dirty="0" smtClean="0"/>
              <a:t>提示框，上面介绍了当前属性的作用。例如，在上图中单击“</a:t>
            </a:r>
            <a:r>
              <a:rPr lang="en-US" altLang="zh-CN" dirty="0" smtClean="0"/>
              <a:t>max-bytes- download”</a:t>
            </a:r>
            <a:r>
              <a:rPr lang="zh-CN" altLang="en-US" dirty="0" smtClean="0"/>
              <a:t>属性，通过</a:t>
            </a:r>
            <a:r>
              <a:rPr lang="en-US" altLang="zh-CN" dirty="0" smtClean="0"/>
              <a:t>Alert</a:t>
            </a:r>
            <a:r>
              <a:rPr lang="zh-CN" altLang="en-US" dirty="0" smtClean="0"/>
              <a:t>的提示可以知道，它表示的是抓取器最大下载的字节数，当下载字节数超过这个属性上所设定的值时，抓取就会自动停止。另外，如果将这个值设为</a:t>
            </a:r>
            <a:r>
              <a:rPr lang="en-US" altLang="zh-CN" dirty="0" smtClean="0"/>
              <a:t>0</a:t>
            </a:r>
            <a:r>
              <a:rPr lang="zh-CN" altLang="en-US" dirty="0" smtClean="0"/>
              <a:t>，则表示没有限制。</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28</a:t>
            </a:fld>
            <a:endParaRPr lang="zh-CN" altLang="en-US"/>
          </a:p>
        </p:txBody>
      </p:sp>
    </p:spTree>
    <p:extLst>
      <p:ext uri="{BB962C8B-B14F-4D97-AF65-F5344CB8AC3E}">
        <p14:creationId xmlns="" xmlns:p14="http://schemas.microsoft.com/office/powerpoint/2010/main" val="1014045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事实上，当在第一次使用</a:t>
            </a:r>
            <a:r>
              <a:rPr lang="en-US" altLang="zh-CN" dirty="0" err="1" smtClean="0"/>
              <a:t>Heritrix</a:t>
            </a:r>
            <a:r>
              <a:rPr lang="zh-CN" altLang="en-US" dirty="0" smtClean="0"/>
              <a:t>时，所需要设置的参数并不多，以默认设置为主。以下就来介绍一些必须要在第一次使用时就要配置好的参数。</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29</a:t>
            </a:fld>
            <a:endParaRPr lang="zh-CN" altLang="en-US"/>
          </a:p>
        </p:txBody>
      </p:sp>
    </p:spTree>
    <p:extLst>
      <p:ext uri="{BB962C8B-B14F-4D97-AF65-F5344CB8AC3E}">
        <p14:creationId xmlns="" xmlns:p14="http://schemas.microsoft.com/office/powerpoint/2010/main" val="2566908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此时，面版中出现了一条抓取状态栏，它清楚的显示了当前已经被抓取的链接数量，另外还有在队列中等待被抓取的链接数量，然后用一个百分比显示出来。</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33</a:t>
            </a:fld>
            <a:endParaRPr lang="zh-CN" altLang="en-US"/>
          </a:p>
        </p:txBody>
      </p:sp>
    </p:spTree>
    <p:extLst>
      <p:ext uri="{BB962C8B-B14F-4D97-AF65-F5344CB8AC3E}">
        <p14:creationId xmlns="" xmlns:p14="http://schemas.microsoft.com/office/powerpoint/2010/main" val="448337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按图</a:t>
            </a:r>
            <a:r>
              <a:rPr lang="en-US" altLang="zh-CN" dirty="0" smtClean="0">
                <a:effectLst/>
              </a:rPr>
              <a:t>10-44</a:t>
            </a:r>
            <a:r>
              <a:rPr lang="zh-CN" altLang="en-US" dirty="0" smtClean="0">
                <a:effectLst/>
              </a:rPr>
              <a:t>所示，输入</a:t>
            </a:r>
            <a:r>
              <a:rPr lang="en-US" altLang="zh-CN" dirty="0" smtClean="0">
                <a:effectLst/>
              </a:rPr>
              <a:t>Java</a:t>
            </a:r>
            <a:r>
              <a:rPr lang="zh-CN" altLang="en-US" dirty="0" smtClean="0">
                <a:effectLst/>
              </a:rPr>
              <a:t>虚拟机的参数，就可以增大</a:t>
            </a:r>
            <a:r>
              <a:rPr lang="en-US" altLang="zh-CN" dirty="0" err="1" smtClean="0">
                <a:effectLst/>
              </a:rPr>
              <a:t>Heritrix</a:t>
            </a:r>
            <a:r>
              <a:rPr lang="zh-CN" altLang="en-US" dirty="0" smtClean="0">
                <a:effectLst/>
              </a:rPr>
              <a:t>的最大可用内存。如图</a:t>
            </a:r>
            <a:r>
              <a:rPr lang="en-US" altLang="zh-CN" dirty="0" smtClean="0">
                <a:effectLst/>
              </a:rPr>
              <a:t>10-45</a:t>
            </a:r>
            <a:r>
              <a:rPr lang="zh-CN" altLang="en-US" dirty="0" smtClean="0">
                <a:effectLst/>
              </a:rPr>
              <a:t>是使用了</a:t>
            </a:r>
            <a:r>
              <a:rPr lang="en-US" altLang="zh-CN" dirty="0" smtClean="0">
                <a:effectLst/>
              </a:rPr>
              <a:t>-Xmx512m</a:t>
            </a:r>
            <a:r>
              <a:rPr lang="zh-CN" altLang="en-US" dirty="0" smtClean="0">
                <a:effectLst/>
              </a:rPr>
              <a:t>参数后的</a:t>
            </a:r>
            <a:r>
              <a:rPr lang="en-US" altLang="zh-CN" dirty="0" smtClean="0">
                <a:effectLst/>
              </a:rPr>
              <a:t>Console</a:t>
            </a:r>
            <a:r>
              <a:rPr lang="zh-CN" altLang="en-US" dirty="0" smtClean="0">
                <a:effectLst/>
              </a:rPr>
              <a:t>界面。</a:t>
            </a:r>
          </a:p>
          <a:p>
            <a:r>
              <a:rPr lang="zh-CN" altLang="en-US" dirty="0" smtClean="0">
                <a:effectLst/>
              </a:rPr>
              <a:t>（</a:t>
            </a:r>
            <a:r>
              <a:rPr lang="en-US" altLang="zh-CN" dirty="0" smtClean="0">
                <a:effectLst/>
              </a:rPr>
              <a:t>9</a:t>
            </a:r>
            <a:r>
              <a:rPr lang="zh-CN" altLang="en-US" dirty="0" smtClean="0">
                <a:effectLst/>
              </a:rPr>
              <a:t>）从图</a:t>
            </a:r>
            <a:r>
              <a:rPr lang="en-US" altLang="zh-CN" dirty="0" smtClean="0">
                <a:effectLst/>
              </a:rPr>
              <a:t>10-40</a:t>
            </a:r>
            <a:r>
              <a:rPr lang="zh-CN" altLang="en-US" dirty="0" smtClean="0">
                <a:effectLst/>
              </a:rPr>
              <a:t>和图</a:t>
            </a:r>
            <a:r>
              <a:rPr lang="en-US" altLang="zh-CN" dirty="0" smtClean="0">
                <a:effectLst/>
              </a:rPr>
              <a:t>10-41</a:t>
            </a:r>
            <a:r>
              <a:rPr lang="zh-CN" altLang="en-US" dirty="0" smtClean="0">
                <a:effectLst/>
              </a:rPr>
              <a:t>中看到，真正的抓取任务还没有开始，队列中的总</a:t>
            </a:r>
            <a:r>
              <a:rPr lang="en-US" altLang="zh-CN" dirty="0" smtClean="0">
                <a:effectLst/>
              </a:rPr>
              <a:t>URI</a:t>
            </a:r>
            <a:r>
              <a:rPr lang="zh-CN" altLang="en-US" dirty="0" smtClean="0">
                <a:effectLst/>
              </a:rPr>
              <a:t>数量，以及下载的速率都还基本为</a:t>
            </a:r>
            <a:r>
              <a:rPr lang="en-US" altLang="zh-CN" dirty="0" smtClean="0">
                <a:effectLst/>
              </a:rPr>
              <a:t>0</a:t>
            </a:r>
            <a:r>
              <a:rPr lang="zh-CN" altLang="en-US" dirty="0" smtClean="0">
                <a:effectLst/>
              </a:rPr>
              <a:t>。这应该还处于接收种子</a:t>
            </a:r>
            <a:r>
              <a:rPr lang="en-US" altLang="zh-CN" dirty="0" smtClean="0">
                <a:effectLst/>
              </a:rPr>
              <a:t>URL</a:t>
            </a:r>
            <a:r>
              <a:rPr lang="zh-CN" altLang="en-US" dirty="0" smtClean="0">
                <a:effectLst/>
              </a:rPr>
              <a:t>的网页信息的阶段。让我们再来看一下当</a:t>
            </a:r>
            <a:r>
              <a:rPr lang="en-US" altLang="zh-CN" dirty="0" err="1" smtClean="0">
                <a:effectLst/>
              </a:rPr>
              <a:t>Heritrix</a:t>
            </a:r>
            <a:r>
              <a:rPr lang="zh-CN" altLang="en-US" dirty="0" smtClean="0">
                <a:effectLst/>
              </a:rPr>
              <a:t>运行一段时间后，整个系统的资源消耗和进度情况。</a:t>
            </a:r>
          </a:p>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35</a:t>
            </a:fld>
            <a:endParaRPr lang="zh-CN" altLang="en-US"/>
          </a:p>
        </p:txBody>
      </p:sp>
    </p:spTree>
    <p:extLst>
      <p:ext uri="{BB962C8B-B14F-4D97-AF65-F5344CB8AC3E}">
        <p14:creationId xmlns="" xmlns:p14="http://schemas.microsoft.com/office/powerpoint/2010/main" val="3130477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读者可能已经发现，在</a:t>
            </a:r>
            <a:r>
              <a:rPr lang="en-US" altLang="zh-CN" dirty="0" err="1" smtClean="0">
                <a:effectLst/>
              </a:rPr>
              <a:t>Heritrix</a:t>
            </a:r>
            <a:r>
              <a:rPr lang="zh-CN" altLang="en-US" dirty="0" smtClean="0">
                <a:effectLst/>
              </a:rPr>
              <a:t>中，大量的链接被称为</a:t>
            </a:r>
            <a:r>
              <a:rPr lang="en-US" altLang="zh-CN" dirty="0" smtClean="0">
                <a:effectLst/>
              </a:rPr>
              <a:t>URI</a:t>
            </a:r>
            <a:r>
              <a:rPr lang="zh-CN" altLang="en-US" dirty="0" smtClean="0">
                <a:effectLst/>
              </a:rPr>
              <a:t>。从理论上说，</a:t>
            </a:r>
            <a:r>
              <a:rPr lang="en-US" altLang="zh-CN" dirty="0" smtClean="0">
                <a:effectLst/>
              </a:rPr>
              <a:t>URL</a:t>
            </a:r>
            <a:r>
              <a:rPr lang="zh-CN" altLang="en-US" dirty="0" smtClean="0">
                <a:effectLst/>
              </a:rPr>
              <a:t>应该是一个完整的地址，而</a:t>
            </a:r>
            <a:r>
              <a:rPr lang="en-US" altLang="zh-CN" dirty="0" smtClean="0">
                <a:effectLst/>
              </a:rPr>
              <a:t>URI</a:t>
            </a:r>
            <a:r>
              <a:rPr lang="zh-CN" altLang="en-US" dirty="0" smtClean="0">
                <a:effectLst/>
              </a:rPr>
              <a:t>应该是去除协议、主机和端口后剩余的部分。</a:t>
            </a:r>
            <a:r>
              <a:rPr lang="en-US" altLang="zh-CN" dirty="0" err="1" smtClean="0">
                <a:effectLst/>
              </a:rPr>
              <a:t>Heritrix</a:t>
            </a:r>
            <a:r>
              <a:rPr lang="zh-CN" altLang="en-US" dirty="0" smtClean="0">
                <a:effectLst/>
              </a:rPr>
              <a:t>中可能有一定程度的混淆，希望读者不要对此感到奇怪。</a:t>
            </a:r>
          </a:p>
          <a:p>
            <a:r>
              <a:rPr lang="zh-CN" altLang="en-US" dirty="0" smtClean="0">
                <a:effectLst/>
              </a:rPr>
              <a:t>至此，已经把</a:t>
            </a:r>
            <a:r>
              <a:rPr lang="en-US" altLang="zh-CN" dirty="0" err="1" smtClean="0">
                <a:effectLst/>
              </a:rPr>
              <a:t>Heritrix</a:t>
            </a:r>
            <a:r>
              <a:rPr lang="zh-CN" altLang="en-US" smtClean="0">
                <a:effectLst/>
              </a:rPr>
              <a:t>成功的运行起来，并且抓取了一定的内容。接下来，看一下它是如何存储抓取下来的信息的。</a:t>
            </a:r>
          </a:p>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37</a:t>
            </a:fld>
            <a:endParaRPr lang="zh-CN" altLang="en-US"/>
          </a:p>
        </p:txBody>
      </p:sp>
    </p:spTree>
    <p:extLst>
      <p:ext uri="{BB962C8B-B14F-4D97-AF65-F5344CB8AC3E}">
        <p14:creationId xmlns="" xmlns:p14="http://schemas.microsoft.com/office/powerpoint/2010/main" val="285092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统一资源定位符（</a:t>
            </a:r>
            <a:r>
              <a:rPr lang="en-US" altLang="zh-CN" dirty="0" smtClean="0"/>
              <a:t>URL</a:t>
            </a:r>
            <a:r>
              <a:rPr lang="zh-CN" altLang="en-US" dirty="0" smtClean="0"/>
              <a:t>，英语 </a:t>
            </a:r>
            <a:r>
              <a:rPr lang="en-US" altLang="zh-CN" dirty="0" smtClean="0"/>
              <a:t>Uniform / Universal Resource Locator </a:t>
            </a:r>
            <a:r>
              <a:rPr lang="zh-CN" altLang="en-US" dirty="0" smtClean="0"/>
              <a:t>的缩写）也被称为网页地址，是因特网上标准的资源的地址（</a:t>
            </a:r>
            <a:r>
              <a:rPr lang="en-US" altLang="zh-CN" dirty="0" smtClean="0"/>
              <a:t>Address)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7</a:t>
            </a:fld>
            <a:endParaRPr lang="zh-CN" altLang="en-US"/>
          </a:p>
        </p:txBody>
      </p:sp>
    </p:spTree>
    <p:extLst>
      <p:ext uri="{BB962C8B-B14F-4D97-AF65-F5344CB8AC3E}">
        <p14:creationId xmlns="" xmlns:p14="http://schemas.microsoft.com/office/powerpoint/2010/main" val="338884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93243C1-56CC-4ADC-8423-954D6B1DB8B3}"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AEC642B1-B65B-46B7-B0C7-3F48D30C7122}" type="datetimeFigureOut">
              <a:rPr lang="zh-CN" altLang="en-US" smtClean="0"/>
              <a:pPr/>
              <a:t>2010/11/4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1F472D1-4578-40E0-973F-5FB789B33E3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AEC642B1-B65B-46B7-B0C7-3F48D30C7122}" type="datetimeFigureOut">
              <a:rPr lang="zh-CN" altLang="en-US" smtClean="0"/>
              <a:pPr/>
              <a:t>2010/11/4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EC642B1-B65B-46B7-B0C7-3F48D30C7122}" type="datetimeFigureOut">
              <a:rPr lang="zh-CN" altLang="en-US" smtClean="0"/>
              <a:pPr/>
              <a:t>2010/11/4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1F472D1-4578-40E0-973F-5FB789B33E3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EC642B1-B65B-46B7-B0C7-3F48D30C7122}" type="datetimeFigureOut">
              <a:rPr lang="zh-CN" altLang="en-US" smtClean="0"/>
              <a:pPr/>
              <a:t>2010/11/4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1F472D1-4578-40E0-973F-5FB789B33E3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C642B1-B65B-46B7-B0C7-3F48D30C7122}" type="datetimeFigureOut">
              <a:rPr lang="zh-CN" altLang="en-US" smtClean="0"/>
              <a:pPr/>
              <a:t>2010/11/4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F472D1-4578-40E0-973F-5FB789B33E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udong.com/wiki/%E6%90%9C%E7%B4%A2%E5%BC%95%E6%93%8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a:spLocks noGrp="1"/>
          </p:cNvSpPr>
          <p:nvPr>
            <p:ph type="ctrTitle"/>
          </p:nvPr>
        </p:nvSpPr>
        <p:spPr>
          <a:xfrm>
            <a:off x="251520" y="1772816"/>
            <a:ext cx="7486600" cy="956319"/>
          </a:xfrm>
        </p:spPr>
        <p:txBody>
          <a:bodyPr/>
          <a:lstStyle/>
          <a:p>
            <a:r>
              <a:rPr lang="zh-CN" altLang="en-US" dirty="0"/>
              <a:t>无比</a:t>
            </a:r>
            <a:r>
              <a:rPr lang="zh-CN" altLang="en-US" dirty="0" smtClean="0"/>
              <a:t>强大的网络爬虫</a:t>
            </a:r>
            <a:r>
              <a:rPr lang="en-US" altLang="zh-CN" dirty="0"/>
              <a:t> </a:t>
            </a:r>
            <a:r>
              <a:rPr lang="en-US" altLang="zh-CN" dirty="0" smtClean="0"/>
              <a:t>        </a:t>
            </a:r>
            <a:endParaRPr lang="zh-CN" altLang="en-US" dirty="0"/>
          </a:p>
        </p:txBody>
      </p:sp>
      <p:sp>
        <p:nvSpPr>
          <p:cNvPr id="8" name="TextBox 7"/>
          <p:cNvSpPr txBox="1"/>
          <p:nvPr/>
        </p:nvSpPr>
        <p:spPr>
          <a:xfrm>
            <a:off x="2571736" y="4143380"/>
            <a:ext cx="4032448" cy="523220"/>
          </a:xfrm>
          <a:prstGeom prst="rect">
            <a:avLst/>
          </a:prstGeom>
          <a:noFill/>
        </p:spPr>
        <p:txBody>
          <a:bodyPr wrap="square" rtlCol="0">
            <a:spAutoFit/>
          </a:bodyPr>
          <a:lstStyle/>
          <a:p>
            <a:r>
              <a:rPr lang="zh-CN" altLang="en-US" sz="2400" b="1" dirty="0" smtClean="0">
                <a:latin typeface="+mn-ea"/>
              </a:rPr>
              <a:t>       </a:t>
            </a:r>
            <a:r>
              <a:rPr lang="zh-CN" altLang="en-US" sz="2800" b="1" dirty="0" smtClean="0">
                <a:latin typeface="+mn-ea"/>
              </a:rPr>
              <a:t>报告人：曹宇</a:t>
            </a:r>
            <a:endParaRPr lang="zh-CN" altLang="en-US" sz="2800" b="1" dirty="0">
              <a:latin typeface="+mn-ea"/>
            </a:endParaRPr>
          </a:p>
        </p:txBody>
      </p:sp>
      <p:sp>
        <p:nvSpPr>
          <p:cNvPr id="5" name="矩形 4"/>
          <p:cNvSpPr/>
          <p:nvPr/>
        </p:nvSpPr>
        <p:spPr>
          <a:xfrm>
            <a:off x="142844" y="2928934"/>
            <a:ext cx="6274475" cy="923330"/>
          </a:xfrm>
          <a:prstGeom prst="rect">
            <a:avLst/>
          </a:prstGeom>
          <a:noFill/>
        </p:spPr>
        <p:txBody>
          <a:bodyPr wrap="none" lIns="91440" tIns="45720" rIns="91440" bIns="45720">
            <a:spAutoFit/>
          </a:bodyPr>
          <a:lstStyle/>
          <a:p>
            <a:pPr algn="ctr"/>
            <a:r>
              <a:rPr lang="en-US" altLang="zh-C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altLang="zh-CN"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altLang="zh-CN"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ea"/>
                <a:ea typeface="+mj-ea"/>
              </a:rPr>
              <a:t>heritrix</a:t>
            </a:r>
            <a:endParaRPr lang="zh-CN" alt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 xmlns:p14="http://schemas.microsoft.com/office/powerpoint/2010/main" val="3774118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42984"/>
            <a:ext cx="8229600" cy="5011779"/>
          </a:xfrm>
        </p:spPr>
        <p:txBody>
          <a:bodyPr>
            <a:normAutofit fontScale="92500" lnSpcReduction="20000"/>
          </a:bodyPr>
          <a:lstStyle/>
          <a:p>
            <a:r>
              <a:rPr lang="zh-CN" altLang="en-US" b="1" dirty="0">
                <a:latin typeface="仿宋" pitchFamily="49" charset="-122"/>
                <a:ea typeface="仿宋" pitchFamily="49" charset="-122"/>
              </a:rPr>
              <a:t>用单个爬虫在多个独立的站点一直不断的进行递归的爬。 </a:t>
            </a:r>
          </a:p>
          <a:p>
            <a:r>
              <a:rPr lang="zh-CN" altLang="en-US" b="1" dirty="0">
                <a:latin typeface="仿宋" pitchFamily="49" charset="-122"/>
                <a:ea typeface="仿宋" pitchFamily="49" charset="-122"/>
              </a:rPr>
              <a:t>从一个提供的种子进行爬，收集站点内的精确</a:t>
            </a:r>
            <a:r>
              <a:rPr lang="en-US" altLang="zh-CN" b="1" dirty="0" smtClean="0">
                <a:latin typeface="仿宋" pitchFamily="49" charset="-122"/>
                <a:ea typeface="仿宋" pitchFamily="49" charset="-122"/>
              </a:rPr>
              <a:t>URL</a:t>
            </a:r>
            <a:r>
              <a:rPr lang="zh-CN" altLang="en-US" b="1" dirty="0" smtClean="0">
                <a:latin typeface="仿宋" pitchFamily="49" charset="-122"/>
                <a:ea typeface="仿宋" pitchFamily="49" charset="-122"/>
              </a:rPr>
              <a:t>和</a:t>
            </a:r>
            <a:r>
              <a:rPr lang="zh-CN" altLang="en-US" b="1" dirty="0">
                <a:latin typeface="仿宋" pitchFamily="49" charset="-122"/>
                <a:ea typeface="仿宋" pitchFamily="49" charset="-122"/>
              </a:rPr>
              <a:t>精确主机。 </a:t>
            </a:r>
          </a:p>
          <a:p>
            <a:r>
              <a:rPr lang="zh-CN" altLang="en-US" b="1" dirty="0">
                <a:latin typeface="仿宋" pitchFamily="49" charset="-122"/>
                <a:ea typeface="仿宋" pitchFamily="49" charset="-122"/>
              </a:rPr>
              <a:t>主要是用广度优先算法进行处理。 </a:t>
            </a:r>
          </a:p>
          <a:p>
            <a:r>
              <a:rPr lang="zh-CN" altLang="en-US" b="1" dirty="0">
                <a:latin typeface="仿宋" pitchFamily="49" charset="-122"/>
                <a:ea typeface="仿宋" pitchFamily="49" charset="-122"/>
              </a:rPr>
              <a:t>主要部件都是高效的可扩展</a:t>
            </a:r>
            <a:r>
              <a:rPr lang="zh-CN" altLang="en-US" b="1" dirty="0" smtClean="0">
                <a:latin typeface="仿宋" pitchFamily="49" charset="-122"/>
                <a:ea typeface="仿宋" pitchFamily="49" charset="-122"/>
              </a:rPr>
              <a:t>的。</a:t>
            </a:r>
            <a:endParaRPr lang="zh-CN" altLang="en-US" b="1" dirty="0">
              <a:latin typeface="仿宋" pitchFamily="49" charset="-122"/>
              <a:ea typeface="仿宋" pitchFamily="49" charset="-122"/>
            </a:endParaRPr>
          </a:p>
          <a:p>
            <a:r>
              <a:rPr lang="zh-CN" altLang="en-US" b="1" dirty="0">
                <a:latin typeface="仿宋" pitchFamily="49" charset="-122"/>
                <a:ea typeface="仿宋" pitchFamily="49" charset="-122"/>
              </a:rPr>
              <a:t>良好的</a:t>
            </a:r>
            <a:r>
              <a:rPr lang="zh-CN" altLang="en-US" b="1" dirty="0" smtClean="0">
                <a:latin typeface="仿宋" pitchFamily="49" charset="-122"/>
                <a:ea typeface="仿宋" pitchFamily="49" charset="-122"/>
              </a:rPr>
              <a:t>配置</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可</a:t>
            </a:r>
            <a:r>
              <a:rPr lang="zh-CN" altLang="en-US" b="1" dirty="0">
                <a:latin typeface="仿宋" pitchFamily="49" charset="-122"/>
                <a:ea typeface="仿宋" pitchFamily="49" charset="-122"/>
              </a:rPr>
              <a:t>设置输出日志，归档文件和临时文件的</a:t>
            </a:r>
            <a:r>
              <a:rPr lang="zh-CN" altLang="en-US" b="1" dirty="0" smtClean="0">
                <a:latin typeface="仿宋" pitchFamily="49" charset="-122"/>
                <a:ea typeface="仿宋" pitchFamily="49" charset="-122"/>
              </a:rPr>
              <a:t>位置。</a:t>
            </a:r>
            <a:endParaRPr lang="zh-CN" altLang="en-US" b="1" dirty="0">
              <a:latin typeface="仿宋" pitchFamily="49" charset="-122"/>
              <a:ea typeface="仿宋" pitchFamily="49" charset="-122"/>
            </a:endParaRPr>
          </a:p>
          <a:p>
            <a:r>
              <a:rPr lang="zh-CN" altLang="en-US" b="1" dirty="0">
                <a:latin typeface="仿宋" pitchFamily="49" charset="-122"/>
                <a:ea typeface="仿宋" pitchFamily="49" charset="-122"/>
              </a:rPr>
              <a:t>可设置下载的最大字节，最大数量的下载文档，和最大的下载时间。 </a:t>
            </a:r>
          </a:p>
          <a:p>
            <a:r>
              <a:rPr lang="zh-CN" altLang="en-US" b="1" dirty="0">
                <a:latin typeface="仿宋" pitchFamily="49" charset="-122"/>
                <a:ea typeface="仿宋" pitchFamily="49" charset="-122"/>
              </a:rPr>
              <a:t>可设置工作线程数量。 </a:t>
            </a:r>
          </a:p>
          <a:p>
            <a:r>
              <a:rPr lang="zh-CN" altLang="en-US" b="1" dirty="0">
                <a:latin typeface="仿宋" pitchFamily="49" charset="-122"/>
                <a:ea typeface="仿宋" pitchFamily="49" charset="-122"/>
              </a:rPr>
              <a:t>可设置所利用的带宽的上界。 </a:t>
            </a:r>
          </a:p>
          <a:p>
            <a:r>
              <a:rPr lang="zh-CN" altLang="en-US" b="1" dirty="0">
                <a:latin typeface="仿宋" pitchFamily="49" charset="-122"/>
                <a:ea typeface="仿宋" pitchFamily="49" charset="-122"/>
              </a:rPr>
              <a:t>可在设置之后一定时间重新选择。 </a:t>
            </a:r>
          </a:p>
          <a:p>
            <a:r>
              <a:rPr lang="zh-CN" altLang="en-US" b="1" dirty="0">
                <a:latin typeface="仿宋" pitchFamily="49" charset="-122"/>
                <a:ea typeface="仿宋" pitchFamily="49" charset="-122"/>
              </a:rPr>
              <a:t>包含一些可设置的过滤机制，表达方式，</a:t>
            </a:r>
            <a:r>
              <a:rPr lang="en-US" altLang="zh-CN" b="1" dirty="0" smtClean="0">
                <a:latin typeface="仿宋" pitchFamily="49" charset="-122"/>
                <a:ea typeface="仿宋" pitchFamily="49" charset="-122"/>
              </a:rPr>
              <a:t>URL</a:t>
            </a:r>
            <a:r>
              <a:rPr lang="zh-CN" altLang="en-US" b="1" dirty="0" smtClean="0">
                <a:latin typeface="仿宋" pitchFamily="49" charset="-122"/>
                <a:ea typeface="仿宋" pitchFamily="49" charset="-122"/>
              </a:rPr>
              <a:t>路径</a:t>
            </a:r>
            <a:r>
              <a:rPr lang="zh-CN" altLang="en-US" b="1" dirty="0">
                <a:latin typeface="仿宋" pitchFamily="49" charset="-122"/>
                <a:ea typeface="仿宋" pitchFamily="49" charset="-122"/>
              </a:rPr>
              <a:t>深度</a:t>
            </a:r>
            <a:r>
              <a:rPr lang="zh-CN" altLang="en-US" b="1" dirty="0" smtClean="0">
                <a:latin typeface="仿宋" pitchFamily="49" charset="-122"/>
                <a:ea typeface="仿宋" pitchFamily="49" charset="-122"/>
              </a:rPr>
              <a:t>选择</a:t>
            </a:r>
            <a:r>
              <a:rPr lang="zh-CN" altLang="en-US" b="1" dirty="0">
                <a:latin typeface="仿宋" pitchFamily="49" charset="-122"/>
                <a:ea typeface="仿宋" pitchFamily="49" charset="-122"/>
              </a:rPr>
              <a:t>等等。 </a:t>
            </a:r>
          </a:p>
          <a:p>
            <a:endParaRPr lang="zh-CN" altLang="en-US" dirty="0"/>
          </a:p>
        </p:txBody>
      </p:sp>
      <p:sp>
        <p:nvSpPr>
          <p:cNvPr id="3" name="标题 2"/>
          <p:cNvSpPr>
            <a:spLocks noGrp="1"/>
          </p:cNvSpPr>
          <p:nvPr>
            <p:ph type="title"/>
          </p:nvPr>
        </p:nvSpPr>
        <p:spPr/>
        <p:txBody>
          <a:bodyPr>
            <a:normAutofit/>
          </a:bodyPr>
          <a:lstStyle/>
          <a:p>
            <a:r>
              <a:rPr lang="en-US" altLang="zh-CN" sz="2800" b="0" dirty="0" err="1" smtClean="0"/>
              <a:t>Heritrix</a:t>
            </a:r>
            <a:r>
              <a:rPr lang="en-US" altLang="zh-CN" sz="2800" b="0" dirty="0" smtClean="0"/>
              <a:t> </a:t>
            </a:r>
            <a:r>
              <a:rPr lang="en-US" altLang="zh-CN" sz="2800" b="0" dirty="0" smtClean="0"/>
              <a:t>1.14.3</a:t>
            </a:r>
            <a:r>
              <a:rPr lang="zh-CN" altLang="en-US" sz="2800" b="0" dirty="0" smtClean="0"/>
              <a:t>包含</a:t>
            </a:r>
            <a:r>
              <a:rPr lang="zh-CN" altLang="en-US" sz="2800" b="0" dirty="0" smtClean="0"/>
              <a:t>以下关键特性：</a:t>
            </a:r>
            <a:endParaRPr lang="zh-CN" altLang="en-US" sz="2800" dirty="0">
              <a:solidFill>
                <a:srgbClr val="FF0000"/>
              </a:solidFill>
            </a:endParaRPr>
          </a:p>
        </p:txBody>
      </p:sp>
    </p:spTree>
    <p:extLst>
      <p:ext uri="{BB962C8B-B14F-4D97-AF65-F5344CB8AC3E}">
        <p14:creationId xmlns="" xmlns:p14="http://schemas.microsoft.com/office/powerpoint/2010/main" val="163453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Heritrix</a:t>
            </a:r>
            <a:r>
              <a:rPr lang="zh-CN" altLang="en-US" dirty="0" smtClean="0"/>
              <a:t>的下载地址：</a:t>
            </a:r>
            <a:r>
              <a:rPr lang="en-US" altLang="zh-CN" dirty="0"/>
              <a:t> </a:t>
            </a:r>
            <a:r>
              <a:rPr lang="en-US" altLang="zh-CN" sz="2400" dirty="0"/>
              <a:t>http://sourceforge.net/projects/ </a:t>
            </a:r>
            <a:r>
              <a:rPr lang="en-US" altLang="zh-CN" sz="2400" dirty="0" smtClean="0"/>
              <a:t>archive-crawler</a:t>
            </a:r>
            <a:r>
              <a:rPr lang="en-US" altLang="zh-CN" sz="2400" dirty="0"/>
              <a:t>/</a:t>
            </a:r>
            <a:endParaRPr lang="zh-CN" altLang="en-US" sz="2400" dirty="0"/>
          </a:p>
        </p:txBody>
      </p:sp>
      <p:sp>
        <p:nvSpPr>
          <p:cNvPr id="3" name="标题 2"/>
          <p:cNvSpPr>
            <a:spLocks noGrp="1"/>
          </p:cNvSpPr>
          <p:nvPr>
            <p:ph type="title"/>
          </p:nvPr>
        </p:nvSpPr>
        <p:spPr/>
        <p:txBody>
          <a:bodyPr>
            <a:normAutofit/>
          </a:bodyPr>
          <a:lstStyle/>
          <a:p>
            <a:r>
              <a:rPr lang="zh-CN" altLang="en-US" sz="3200" dirty="0" smtClean="0"/>
              <a:t>四、</a:t>
            </a:r>
            <a:r>
              <a:rPr lang="en-US" altLang="zh-CN" sz="3200" dirty="0" err="1" smtClean="0"/>
              <a:t>Heritrix</a:t>
            </a:r>
            <a:r>
              <a:rPr lang="zh-CN" altLang="en-US" sz="3200" dirty="0" smtClean="0"/>
              <a:t>的使用</a:t>
            </a:r>
            <a:endParaRPr lang="zh-CN" altLang="en-US" sz="3200" dirty="0"/>
          </a:p>
        </p:txBody>
      </p:sp>
      <p:pic>
        <p:nvPicPr>
          <p:cNvPr id="1026" name="图片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3648" y="2420888"/>
            <a:ext cx="6705806" cy="37868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30550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539552" y="836712"/>
            <a:ext cx="8229600" cy="1143000"/>
          </a:xfrm>
        </p:spPr>
        <p:txBody>
          <a:bodyPr>
            <a:normAutofit fontScale="90000"/>
          </a:bodyPr>
          <a:lstStyle/>
          <a:p>
            <a:r>
              <a:rPr lang="zh-CN" altLang="en-US" sz="2400" dirty="0" smtClean="0"/>
              <a:t>     在下载完</a:t>
            </a:r>
            <a:r>
              <a:rPr lang="en-US" altLang="zh-CN" sz="2400" dirty="0" err="1" smtClean="0"/>
              <a:t>Heritrix</a:t>
            </a:r>
            <a:r>
              <a:rPr lang="zh-CN" altLang="en-US" sz="2400" dirty="0" smtClean="0"/>
              <a:t>的完整开发包后，解压到本地的一个目录下，其中，</a:t>
            </a:r>
            <a:r>
              <a:rPr lang="en-US" altLang="zh-CN" sz="2400" dirty="0" err="1" smtClean="0"/>
              <a:t>Heritrix</a:t>
            </a:r>
            <a:r>
              <a:rPr lang="zh-CN" altLang="en-US" sz="2400" dirty="0" smtClean="0"/>
              <a:t>所用到的工具类库都存在</a:t>
            </a:r>
            <a:r>
              <a:rPr lang="en-US" altLang="zh-CN" sz="2400" dirty="0" smtClean="0"/>
              <a:t>lib</a:t>
            </a:r>
            <a:r>
              <a:rPr lang="zh-CN" altLang="en-US" sz="2400" dirty="0" smtClean="0"/>
              <a:t>下，</a:t>
            </a:r>
            <a:r>
              <a:rPr lang="en-US" altLang="zh-CN" sz="2400" dirty="0" smtClean="0"/>
              <a:t>heritrix-1.14.0.jar</a:t>
            </a:r>
            <a:r>
              <a:rPr lang="zh-CN" altLang="en-US" sz="2400" dirty="0" smtClean="0"/>
              <a:t>是</a:t>
            </a:r>
            <a:r>
              <a:rPr lang="en-US" altLang="zh-CN" sz="2400" dirty="0" err="1" smtClean="0"/>
              <a:t>Heritrix</a:t>
            </a:r>
            <a:r>
              <a:rPr lang="zh-CN" altLang="en-US" sz="2400" dirty="0" smtClean="0"/>
              <a:t>的</a:t>
            </a:r>
            <a:r>
              <a:rPr lang="en-US" altLang="zh-CN" sz="2400" dirty="0" smtClean="0"/>
              <a:t>jar</a:t>
            </a:r>
            <a:r>
              <a:rPr lang="zh-CN" altLang="en-US" sz="2400" dirty="0" smtClean="0"/>
              <a:t>包。在</a:t>
            </a:r>
            <a:r>
              <a:rPr lang="en-US" altLang="zh-CN" sz="2400" dirty="0" err="1" smtClean="0"/>
              <a:t>Heritrix</a:t>
            </a:r>
            <a:r>
              <a:rPr lang="zh-CN" altLang="en-US" sz="2400" dirty="0" smtClean="0"/>
              <a:t>目录下有一个</a:t>
            </a:r>
            <a:r>
              <a:rPr lang="en-US" altLang="zh-CN" sz="2400" dirty="0" err="1" smtClean="0"/>
              <a:t>conf</a:t>
            </a:r>
            <a:r>
              <a:rPr lang="zh-CN" altLang="en-US" sz="2400" dirty="0" smtClean="0"/>
              <a:t>目录，其中包含了一个很重要的文件</a:t>
            </a:r>
            <a:r>
              <a:rPr lang="en-US" altLang="zh-CN" sz="2400" dirty="0" err="1" smtClean="0"/>
              <a:t>heritrix.propertier</a:t>
            </a:r>
            <a:r>
              <a:rPr lang="en-US" altLang="zh-CN" sz="2400" dirty="0" smtClean="0"/>
              <a:t>.</a:t>
            </a:r>
            <a:endParaRPr lang="zh-CN" altLang="en-US" sz="2400" dirty="0"/>
          </a:p>
        </p:txBody>
      </p:sp>
      <p:pic>
        <p:nvPicPr>
          <p:cNvPr id="2050" name="图片 2" descr="C:\Users\Administrator\Pictures\QQ截图未命名.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9632" y="2420888"/>
            <a:ext cx="6723810" cy="2047619"/>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116706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539552" y="692696"/>
            <a:ext cx="8229600" cy="1143000"/>
          </a:xfrm>
        </p:spPr>
        <p:txBody>
          <a:bodyPr>
            <a:noAutofit/>
          </a:bodyPr>
          <a:lstStyle/>
          <a:p>
            <a:r>
              <a:rPr lang="zh-CN" altLang="en-US" sz="2400" dirty="0" smtClean="0"/>
              <a:t>    在</a:t>
            </a:r>
            <a:r>
              <a:rPr lang="en-US" altLang="zh-CN" sz="2400" dirty="0" err="1" smtClean="0"/>
              <a:t>heritrix.properties</a:t>
            </a:r>
            <a:r>
              <a:rPr lang="zh-CN" altLang="en-US" sz="2400" dirty="0" smtClean="0"/>
              <a:t>中配置了大量与</a:t>
            </a:r>
            <a:r>
              <a:rPr lang="en-US" altLang="zh-CN" sz="2400" dirty="0" err="1" smtClean="0"/>
              <a:t>Heritrix</a:t>
            </a:r>
            <a:r>
              <a:rPr lang="zh-CN" altLang="en-US" sz="2400" dirty="0" smtClean="0"/>
              <a:t>运行息息相关的参数，这些参数主要是配置了</a:t>
            </a:r>
            <a:r>
              <a:rPr lang="en-US" altLang="zh-CN" sz="2400" dirty="0" err="1" smtClean="0"/>
              <a:t>Heritrix</a:t>
            </a:r>
            <a:r>
              <a:rPr lang="zh-CN" altLang="en-US" sz="2400" dirty="0" smtClean="0"/>
              <a:t>运行时的一些默认工具类，</a:t>
            </a:r>
            <a:r>
              <a:rPr lang="en-US" altLang="zh-CN" sz="2400" dirty="0" smtClean="0"/>
              <a:t>WebU1</a:t>
            </a:r>
            <a:r>
              <a:rPr lang="zh-CN" altLang="en-US" sz="2400" dirty="0" smtClean="0"/>
              <a:t>的启动参数，以及</a:t>
            </a:r>
            <a:r>
              <a:rPr lang="en-US" altLang="zh-CN" sz="2400" dirty="0" err="1" smtClean="0"/>
              <a:t>Heritrix</a:t>
            </a:r>
            <a:r>
              <a:rPr lang="zh-CN" altLang="en-US" sz="2400" dirty="0" smtClean="0"/>
              <a:t>的日志格式等。当第一次运行</a:t>
            </a:r>
            <a:r>
              <a:rPr lang="en-US" altLang="zh-CN" sz="2400" dirty="0" err="1" smtClean="0"/>
              <a:t>Heritrix</a:t>
            </a:r>
            <a:r>
              <a:rPr lang="en-US" altLang="zh-CN" sz="2400" dirty="0" smtClean="0"/>
              <a:t> </a:t>
            </a:r>
            <a:r>
              <a:rPr lang="zh-CN" altLang="en-US" sz="2400" dirty="0" smtClean="0"/>
              <a:t>时，只要修改该文件，为其加入</a:t>
            </a:r>
            <a:r>
              <a:rPr lang="en-US" altLang="zh-CN" sz="2400" dirty="0" err="1" smtClean="0"/>
              <a:t>WebU</a:t>
            </a:r>
            <a:r>
              <a:rPr lang="en-US" altLang="zh-CN" sz="2400" dirty="0" smtClean="0"/>
              <a:t> i</a:t>
            </a:r>
            <a:r>
              <a:rPr lang="zh-CN" altLang="en-US" sz="2400" dirty="0" smtClean="0"/>
              <a:t>登录名和密码。</a:t>
            </a:r>
            <a:endParaRPr lang="zh-CN" altLang="en-US" sz="2400" dirty="0"/>
          </a:p>
        </p:txBody>
      </p:sp>
      <p:pic>
        <p:nvPicPr>
          <p:cNvPr id="3074" name="图片 2" descr="C:\Users\Administrator\Pictures\QQ截2.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9632" y="2564904"/>
            <a:ext cx="7272808" cy="2624009"/>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1807192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smtClean="0">
                <a:latin typeface="+mj-ea"/>
                <a:ea typeface="+mj-ea"/>
              </a:rPr>
              <a:t>      java </a:t>
            </a:r>
            <a:r>
              <a:rPr lang="en-US" altLang="zh-CN" dirty="0">
                <a:latin typeface="+mj-ea"/>
                <a:ea typeface="+mj-ea"/>
              </a:rPr>
              <a:t>-Xmx512m -</a:t>
            </a:r>
            <a:r>
              <a:rPr lang="en-US" altLang="zh-CN" dirty="0" err="1">
                <a:latin typeface="+mj-ea"/>
                <a:ea typeface="+mj-ea"/>
              </a:rPr>
              <a:t>cp</a:t>
            </a:r>
            <a:r>
              <a:rPr lang="en-US" altLang="zh-CN" dirty="0">
                <a:latin typeface="+mj-ea"/>
                <a:ea typeface="+mj-ea"/>
              </a:rPr>
              <a:t> "lib/commons-codec-1.3.jar;lib/commons-collections-3.1.jar;lib/commons-io-1.3.1.jar;lib/dnsjava-2.0.3.jar;lib/poi-scratchpad-2.0-RC1-20031102.jar;lib/commons-logging-1.0.4.jar;lib/commons-httpclient-3.1.jar;lib/commons-cli-1.0.jar;lib/mg4j-1.0.1.jar;lib/javaswf-CVS-SNAPSHOT-1.jar;lib/bsh-2.0b4.jar;lib/servlet-tomcat-4.1.30.jar;lib/junit-3.8.2.jar;lib/jasper-compiler-tomcat-4.1.30.jar;lib/commons-lang-2.3.jar;lib/itext-1.2.0.jar;lib/poi-2.0-RC1-20031102.jar;lib/jetty-4.2.23.jar;lib/commons-net-1.4.1.jar;lib/libidn-0.5.9.jar;lib/ant-1.6.2.jar;lib/fastutil-5.0.3-heritrix-subset-1.0.jar;lib/je-3.3.82.jar;hlib/commons-pool-1.3.jar;lib/jasper-runtime-tomcat-4.1.30.jar;D:\\</a:t>
            </a:r>
            <a:r>
              <a:rPr lang="en-US" altLang="zh-CN" dirty="0" err="1">
                <a:latin typeface="+mj-ea"/>
                <a:ea typeface="+mj-ea"/>
              </a:rPr>
              <a:t>heritrix</a:t>
            </a:r>
            <a:r>
              <a:rPr lang="en-US" altLang="zh-CN" dirty="0">
                <a:latin typeface="+mj-ea"/>
                <a:ea typeface="+mj-ea"/>
              </a:rPr>
              <a:t>\\</a:t>
            </a:r>
            <a:r>
              <a:rPr lang="en-US" altLang="zh-CN" dirty="0" smtClean="0">
                <a:latin typeface="+mj-ea"/>
                <a:ea typeface="+mj-ea"/>
              </a:rPr>
              <a:t>heritrix-1.14.3.jar</a:t>
            </a:r>
            <a:r>
              <a:rPr lang="en-US" altLang="zh-CN" dirty="0">
                <a:latin typeface="+mj-ea"/>
                <a:ea typeface="+mj-ea"/>
              </a:rPr>
              <a:t>" </a:t>
            </a:r>
            <a:r>
              <a:rPr lang="en-US" altLang="zh-CN" dirty="0" err="1">
                <a:latin typeface="+mj-ea"/>
                <a:ea typeface="+mj-ea"/>
              </a:rPr>
              <a:t>org.archive.crawler.Heritrix</a:t>
            </a:r>
            <a:endParaRPr lang="zh-CN" altLang="en-US" dirty="0">
              <a:latin typeface="+mj-ea"/>
              <a:ea typeface="+mj-ea"/>
            </a:endParaRPr>
          </a:p>
        </p:txBody>
      </p:sp>
      <p:sp>
        <p:nvSpPr>
          <p:cNvPr id="3" name="标题 2"/>
          <p:cNvSpPr>
            <a:spLocks noGrp="1"/>
          </p:cNvSpPr>
          <p:nvPr>
            <p:ph type="title"/>
          </p:nvPr>
        </p:nvSpPr>
        <p:spPr/>
        <p:txBody>
          <a:bodyPr>
            <a:normAutofit/>
          </a:bodyPr>
          <a:lstStyle/>
          <a:p>
            <a:r>
              <a:rPr lang="en-US" altLang="zh-CN" sz="2000" dirty="0" smtClean="0"/>
              <a:t>       </a:t>
            </a:r>
            <a:r>
              <a:rPr lang="en-US" altLang="zh-CN" sz="2000" dirty="0" err="1" smtClean="0"/>
              <a:t>Heritrix</a:t>
            </a:r>
            <a:r>
              <a:rPr lang="zh-CN" altLang="en-US" sz="2000" dirty="0" smtClean="0"/>
              <a:t>的主类为</a:t>
            </a:r>
            <a:r>
              <a:rPr lang="en-US" altLang="zh-CN" sz="2000" dirty="0" err="1" smtClean="0"/>
              <a:t>org.archive.crawler.Heritrix</a:t>
            </a:r>
            <a:r>
              <a:rPr lang="en-US" altLang="zh-CN" sz="2000" dirty="0" smtClean="0"/>
              <a:t>,</a:t>
            </a:r>
            <a:r>
              <a:rPr lang="zh-CN" altLang="en-US" sz="2000" dirty="0" smtClean="0"/>
              <a:t>运行它就可以启动</a:t>
            </a:r>
            <a:r>
              <a:rPr lang="en-US" altLang="zh-CN" sz="2000" dirty="0" err="1" smtClean="0"/>
              <a:t>Heritrix</a:t>
            </a:r>
            <a:r>
              <a:rPr lang="zh-CN" altLang="en-US" sz="2000" dirty="0" smtClean="0"/>
              <a:t>。在运行它的时候，需要为其加上</a:t>
            </a:r>
            <a:r>
              <a:rPr lang="en-US" altLang="zh-CN" sz="2000" dirty="0" smtClean="0"/>
              <a:t>lib</a:t>
            </a:r>
            <a:r>
              <a:rPr lang="zh-CN" altLang="en-US" sz="2000" dirty="0" smtClean="0"/>
              <a:t>目录下的所有</a:t>
            </a:r>
            <a:r>
              <a:rPr lang="en-US" altLang="zh-CN" sz="2000" dirty="0" smtClean="0"/>
              <a:t>jar</a:t>
            </a:r>
            <a:r>
              <a:rPr lang="zh-CN" altLang="en-US" sz="2000" dirty="0" smtClean="0"/>
              <a:t>包。以下是在命令行</a:t>
            </a:r>
            <a:r>
              <a:rPr lang="en-US" altLang="zh-CN" sz="2000" dirty="0" err="1" smtClean="0"/>
              <a:t>cmd</a:t>
            </a:r>
            <a:r>
              <a:rPr lang="zh-CN" altLang="en-US" sz="2000" dirty="0" smtClean="0"/>
              <a:t>中启动</a:t>
            </a:r>
            <a:r>
              <a:rPr lang="en-US" altLang="zh-CN" sz="2000" dirty="0" err="1" smtClean="0"/>
              <a:t>Heritrix</a:t>
            </a:r>
            <a:r>
              <a:rPr lang="zh-CN" altLang="en-US" sz="2000" dirty="0" smtClean="0"/>
              <a:t>时所使用的批处理文件。</a:t>
            </a:r>
            <a:endParaRPr lang="zh-CN" altLang="en-US" sz="2000" dirty="0"/>
          </a:p>
        </p:txBody>
      </p:sp>
    </p:spTree>
    <p:extLst>
      <p:ext uri="{BB962C8B-B14F-4D97-AF65-F5344CB8AC3E}">
        <p14:creationId xmlns="" xmlns:p14="http://schemas.microsoft.com/office/powerpoint/2010/main" val="2618317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692696"/>
            <a:ext cx="8229600" cy="1143000"/>
          </a:xfrm>
        </p:spPr>
        <p:txBody>
          <a:bodyPr>
            <a:normAutofit fontScale="90000"/>
          </a:bodyPr>
          <a:lstStyle/>
          <a:p>
            <a:r>
              <a:rPr lang="zh-CN" altLang="en-US" sz="2400" dirty="0" smtClean="0"/>
              <a:t>     在上面的批处理文件中，将</a:t>
            </a:r>
            <a:r>
              <a:rPr lang="en-US" altLang="zh-CN" sz="2400" dirty="0" err="1" smtClean="0"/>
              <a:t>heritrix</a:t>
            </a:r>
            <a:r>
              <a:rPr lang="zh-CN" altLang="en-US" sz="2400" dirty="0" smtClean="0"/>
              <a:t>所用到的所有的第三方</a:t>
            </a:r>
            <a:r>
              <a:rPr lang="en-US" altLang="zh-CN" sz="2400" dirty="0" smtClean="0"/>
              <a:t>jar</a:t>
            </a:r>
            <a:r>
              <a:rPr lang="zh-CN" altLang="en-US" sz="2400" dirty="0" smtClean="0"/>
              <a:t>包都写进了</a:t>
            </a:r>
            <a:r>
              <a:rPr lang="en-US" altLang="zh-CN" sz="2400" dirty="0" err="1" smtClean="0"/>
              <a:t>classpath</a:t>
            </a:r>
            <a:r>
              <a:rPr lang="zh-CN" altLang="en-US" sz="2400" dirty="0" smtClean="0"/>
              <a:t>中，同时执行了</a:t>
            </a:r>
            <a:r>
              <a:rPr lang="en-US" altLang="zh-CN" sz="2400" dirty="0" err="1" smtClean="0"/>
              <a:t>org.archive.crawler.Heritrix</a:t>
            </a:r>
            <a:r>
              <a:rPr lang="zh-CN" altLang="en-US" sz="2400" dirty="0" smtClean="0"/>
              <a:t>这个主类。</a:t>
            </a:r>
            <a:endParaRPr lang="zh-CN" altLang="en-US" sz="2400" dirty="0"/>
          </a:p>
        </p:txBody>
      </p:sp>
      <p:pic>
        <p:nvPicPr>
          <p:cNvPr id="4098" name="图片 2" descr="C:\Users\Administrator\Pictures\QQ截图未命23.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2348880"/>
            <a:ext cx="6480720" cy="3184032"/>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2950419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539552" y="692696"/>
            <a:ext cx="8229600" cy="1143000"/>
          </a:xfrm>
        </p:spPr>
        <p:txBody>
          <a:bodyPr>
            <a:normAutofit/>
          </a:bodyPr>
          <a:lstStyle/>
          <a:p>
            <a:r>
              <a:rPr lang="zh-CN" altLang="en-US" sz="2800" dirty="0" smtClean="0"/>
              <a:t>   通过</a:t>
            </a:r>
            <a:r>
              <a:rPr lang="zh-CN" altLang="en-US" sz="2800" dirty="0"/>
              <a:t>浏览器访问</a:t>
            </a:r>
            <a:r>
              <a:rPr lang="en-US" altLang="zh-CN" sz="2800" dirty="0">
                <a:hlinkClick r:id="rId3"/>
              </a:rPr>
              <a:t>http://localhost:8080</a:t>
            </a:r>
            <a:r>
              <a:rPr lang="zh-CN" altLang="en-US" sz="2800" dirty="0"/>
              <a:t>，就可以打开</a:t>
            </a:r>
            <a:r>
              <a:rPr lang="en-US" altLang="zh-CN" sz="2800" dirty="0" err="1"/>
              <a:t>Heritrix</a:t>
            </a:r>
            <a:r>
              <a:rPr lang="zh-CN" altLang="en-US" sz="2800" dirty="0"/>
              <a:t>的</a:t>
            </a:r>
            <a:r>
              <a:rPr lang="en-US" altLang="zh-CN" sz="2800" dirty="0" err="1"/>
              <a:t>WebUI</a:t>
            </a:r>
            <a:r>
              <a:rPr lang="zh-CN" altLang="en-US" sz="2800" dirty="0"/>
              <a:t>了。如图</a:t>
            </a:r>
            <a:r>
              <a:rPr lang="en-US" altLang="zh-CN" sz="2800" dirty="0"/>
              <a:t>10-4</a:t>
            </a:r>
            <a:r>
              <a:rPr lang="zh-CN" altLang="en-US" sz="2800" dirty="0"/>
              <a:t>所示。</a:t>
            </a:r>
          </a:p>
        </p:txBody>
      </p:sp>
      <p:pic>
        <p:nvPicPr>
          <p:cNvPr id="5123"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87624" y="2060848"/>
            <a:ext cx="6754298" cy="3814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40463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620688"/>
            <a:ext cx="8229600" cy="1143000"/>
          </a:xfrm>
        </p:spPr>
        <p:txBody>
          <a:bodyPr>
            <a:noAutofit/>
          </a:bodyPr>
          <a:lstStyle/>
          <a:p>
            <a:r>
              <a:rPr lang="zh-CN" altLang="en-US" sz="2400" dirty="0" smtClean="0"/>
              <a:t>    在</a:t>
            </a:r>
            <a:r>
              <a:rPr lang="zh-CN" altLang="en-US" sz="2400" dirty="0"/>
              <a:t>这个登录界面，输入刚才在</a:t>
            </a:r>
            <a:r>
              <a:rPr lang="en-US" altLang="zh-CN" sz="2400" dirty="0" err="1"/>
              <a:t>Heritrix.properties</a:t>
            </a:r>
            <a:r>
              <a:rPr lang="zh-CN" altLang="en-US" sz="2400" dirty="0"/>
              <a:t>中预设的</a:t>
            </a:r>
            <a:r>
              <a:rPr lang="en-US" altLang="zh-CN" sz="2400" dirty="0" err="1"/>
              <a:t>WebUI</a:t>
            </a:r>
            <a:r>
              <a:rPr lang="zh-CN" altLang="en-US" sz="2400" dirty="0"/>
              <a:t>的用户名和密码，就可以进入如图</a:t>
            </a:r>
            <a:r>
              <a:rPr lang="en-US" altLang="zh-CN" sz="2400" dirty="0"/>
              <a:t>10-5</a:t>
            </a:r>
            <a:r>
              <a:rPr lang="zh-CN" altLang="en-US" sz="2400" dirty="0"/>
              <a:t>所示的</a:t>
            </a:r>
            <a:r>
              <a:rPr lang="en-US" altLang="zh-CN" sz="2400" dirty="0" err="1"/>
              <a:t>Heritrix</a:t>
            </a:r>
            <a:r>
              <a:rPr lang="zh-CN" altLang="en-US" sz="2400" dirty="0"/>
              <a:t>的</a:t>
            </a:r>
            <a:r>
              <a:rPr lang="en-US" altLang="zh-CN" sz="2400" dirty="0" err="1"/>
              <a:t>WebUI</a:t>
            </a:r>
            <a:r>
              <a:rPr lang="zh-CN" altLang="en-US" sz="2400" dirty="0"/>
              <a:t>的主界面。</a:t>
            </a:r>
          </a:p>
        </p:txBody>
      </p:sp>
      <p:pic>
        <p:nvPicPr>
          <p:cNvPr id="6146" name="图片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1916832"/>
            <a:ext cx="8039810" cy="4540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65005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46856" y="332656"/>
            <a:ext cx="8229600" cy="1143000"/>
          </a:xfrm>
        </p:spPr>
        <p:txBody>
          <a:bodyPr>
            <a:noAutofit/>
          </a:bodyPr>
          <a:lstStyle/>
          <a:p>
            <a:r>
              <a:rPr lang="zh-CN" altLang="en-US" sz="2400" dirty="0" smtClean="0">
                <a:latin typeface="+mn-ea"/>
                <a:ea typeface="+mn-ea"/>
              </a:rPr>
              <a:t>   </a:t>
            </a:r>
            <a:r>
              <a:rPr lang="zh-CN" altLang="en-US" sz="2400" dirty="0" smtClean="0">
                <a:effectLst/>
                <a:latin typeface="+mj-ea"/>
              </a:rPr>
              <a:t>当</a:t>
            </a:r>
            <a:r>
              <a:rPr lang="zh-CN" altLang="en-US" sz="2400" dirty="0">
                <a:effectLst/>
                <a:latin typeface="+mj-ea"/>
              </a:rPr>
              <a:t>看到这个页面的时候，就说明</a:t>
            </a:r>
            <a:r>
              <a:rPr lang="en-US" altLang="zh-CN" sz="2400" dirty="0" err="1">
                <a:effectLst/>
                <a:latin typeface="+mj-ea"/>
              </a:rPr>
              <a:t>Heritrix</a:t>
            </a:r>
            <a:r>
              <a:rPr lang="zh-CN" altLang="en-US" sz="2400" dirty="0">
                <a:effectLst/>
                <a:latin typeface="+mj-ea"/>
              </a:rPr>
              <a:t>已经成功的启动了。在页面的中央有一道状态栏，用于标识当前正在运行的抓取任务。如图</a:t>
            </a:r>
            <a:r>
              <a:rPr lang="en-US" altLang="zh-CN" sz="2400" dirty="0">
                <a:effectLst/>
                <a:latin typeface="+mj-ea"/>
              </a:rPr>
              <a:t>10-6</a:t>
            </a:r>
            <a:r>
              <a:rPr lang="zh-CN" altLang="en-US" sz="2400" dirty="0">
                <a:effectLst/>
                <a:latin typeface="+mj-ea"/>
              </a:rPr>
              <a:t>所示：</a:t>
            </a:r>
          </a:p>
        </p:txBody>
      </p:sp>
      <p:pic>
        <p:nvPicPr>
          <p:cNvPr id="7171" name="图片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55776" y="1700808"/>
            <a:ext cx="3744416"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3140968"/>
            <a:ext cx="8064896" cy="1846659"/>
          </a:xfrm>
          <a:prstGeom prst="rect">
            <a:avLst/>
          </a:prstGeom>
          <a:noFill/>
        </p:spPr>
        <p:txBody>
          <a:bodyPr wrap="square" rtlCol="0">
            <a:spAutoFit/>
          </a:bodyPr>
          <a:lstStyle/>
          <a:p>
            <a:r>
              <a:rPr lang="zh-CN" altLang="en-US" sz="2400" b="1" dirty="0" smtClean="0"/>
              <a:t>已经看到了</a:t>
            </a:r>
            <a:r>
              <a:rPr lang="en-US" altLang="zh-CN" sz="2400" b="1" dirty="0" err="1" smtClean="0"/>
              <a:t>Heritrix</a:t>
            </a:r>
            <a:r>
              <a:rPr lang="zh-CN" altLang="en-US" sz="2400" b="1" dirty="0" smtClean="0"/>
              <a:t>成功运行后的</a:t>
            </a:r>
            <a:r>
              <a:rPr lang="en-US" altLang="zh-CN" sz="2400" b="1" dirty="0" err="1" smtClean="0"/>
              <a:t>WebUI</a:t>
            </a:r>
            <a:r>
              <a:rPr lang="zh-CN" altLang="en-US" sz="2400" b="1" dirty="0" smtClean="0"/>
              <a:t>，接下来，就要带领读者来创建一个新的抓取作务。</a:t>
            </a:r>
          </a:p>
          <a:p>
            <a:r>
              <a:rPr lang="zh-CN" altLang="en-US" sz="2400" b="1" dirty="0" smtClean="0">
                <a:effectLst/>
              </a:rPr>
              <a:t>（</a:t>
            </a:r>
            <a:r>
              <a:rPr lang="en-US" altLang="zh-CN" sz="2400" b="1" dirty="0" smtClean="0">
                <a:effectLst/>
              </a:rPr>
              <a:t>1</a:t>
            </a:r>
            <a:r>
              <a:rPr lang="zh-CN" altLang="en-US" sz="2400" b="1" dirty="0" smtClean="0">
                <a:effectLst/>
              </a:rPr>
              <a:t>）单击</a:t>
            </a:r>
            <a:r>
              <a:rPr lang="en-US" altLang="zh-CN" sz="2400" b="1" dirty="0" err="1" smtClean="0">
                <a:effectLst/>
              </a:rPr>
              <a:t>WebUI</a:t>
            </a:r>
            <a:r>
              <a:rPr lang="zh-CN" altLang="en-US" sz="2400" b="1" dirty="0" smtClean="0">
                <a:effectLst/>
              </a:rPr>
              <a:t>菜单栏上的“</a:t>
            </a:r>
            <a:r>
              <a:rPr lang="en-US" altLang="zh-CN" sz="2400" b="1" dirty="0" smtClean="0">
                <a:effectLst/>
              </a:rPr>
              <a:t>Jobs”</a:t>
            </a:r>
            <a:r>
              <a:rPr lang="zh-CN" altLang="en-US" sz="2400" b="1" dirty="0" smtClean="0">
                <a:effectLst/>
              </a:rPr>
              <a:t>标签，就可以进入任务创建页面。如图</a:t>
            </a:r>
            <a:r>
              <a:rPr lang="en-US" altLang="zh-CN" sz="2400" b="1" dirty="0" smtClean="0">
                <a:effectLst/>
              </a:rPr>
              <a:t>10-18</a:t>
            </a:r>
            <a:r>
              <a:rPr lang="zh-CN" altLang="en-US" sz="2400" b="1" dirty="0" smtClean="0">
                <a:effectLst/>
              </a:rPr>
              <a:t>所示</a:t>
            </a:r>
          </a:p>
          <a:p>
            <a:endParaRPr lang="zh-CN" altLang="en-US" dirty="0"/>
          </a:p>
        </p:txBody>
      </p:sp>
      <p:sp>
        <p:nvSpPr>
          <p:cNvPr id="5" name="内容占位符 4"/>
          <p:cNvSpPr>
            <a:spLocks noGrp="1"/>
          </p:cNvSpPr>
          <p:nvPr>
            <p:ph idx="1"/>
          </p:nvPr>
        </p:nvSpPr>
        <p:spPr/>
        <p:txBody>
          <a:bodyPr>
            <a:normAutofit/>
          </a:bodyPr>
          <a:lstStyle/>
          <a:p>
            <a:endParaRPr lang="zh-CN" altLang="en-US" sz="2800" dirty="0"/>
          </a:p>
        </p:txBody>
      </p:sp>
      <p:pic>
        <p:nvPicPr>
          <p:cNvPr id="7172" name="图片 4" descr="C:\Users\Administrator\Pictures\给他听你.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44007" y="4725144"/>
            <a:ext cx="7400001" cy="1314286"/>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682192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836712"/>
            <a:ext cx="8229600" cy="1143000"/>
          </a:xfrm>
        </p:spPr>
        <p:txBody>
          <a:bodyPr>
            <a:noAutofit/>
          </a:bodyPr>
          <a:lstStyle/>
          <a:p>
            <a:r>
              <a:rPr lang="zh-CN" altLang="en-US" sz="2400" dirty="0" smtClean="0">
                <a:effectLst/>
              </a:rPr>
              <a:t>      在</a:t>
            </a:r>
            <a:r>
              <a:rPr lang="zh-CN" altLang="en-US" sz="2400" dirty="0">
                <a:effectLst/>
              </a:rPr>
              <a:t>任务创建页面中，有</a:t>
            </a:r>
            <a:r>
              <a:rPr lang="en-US" altLang="zh-CN" sz="2400" dirty="0">
                <a:effectLst/>
              </a:rPr>
              <a:t>4</a:t>
            </a:r>
            <a:r>
              <a:rPr lang="zh-CN" altLang="en-US" sz="2400" dirty="0">
                <a:effectLst/>
              </a:rPr>
              <a:t>种创建任务的方式，如图</a:t>
            </a:r>
            <a:r>
              <a:rPr lang="en-US" altLang="zh-CN" sz="2400" dirty="0">
                <a:effectLst/>
              </a:rPr>
              <a:t>10-19</a:t>
            </a:r>
            <a:r>
              <a:rPr lang="zh-CN" altLang="en-US" sz="2400" dirty="0">
                <a:effectLst/>
              </a:rPr>
              <a:t>所示，具体含义如下。</a:t>
            </a:r>
            <a:br>
              <a:rPr lang="zh-CN" altLang="en-US" sz="2400" dirty="0">
                <a:effectLst/>
              </a:rPr>
            </a:br>
            <a:r>
              <a:rPr lang="zh-CN" altLang="en-US" sz="2400" dirty="0">
                <a:effectLst/>
              </a:rPr>
              <a:t/>
            </a:r>
            <a:br>
              <a:rPr lang="zh-CN" altLang="en-US" sz="2400" dirty="0">
                <a:effectLst/>
              </a:rPr>
            </a:br>
            <a:endParaRPr lang="zh-CN" altLang="en-US" sz="2400" dirty="0"/>
          </a:p>
        </p:txBody>
      </p:sp>
      <p:pic>
        <p:nvPicPr>
          <p:cNvPr id="8194" name="图片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3608" y="1556792"/>
            <a:ext cx="7200800"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26591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2000240"/>
            <a:ext cx="8229600" cy="4525963"/>
          </a:xfrm>
        </p:spPr>
        <p:txBody>
          <a:bodyPr>
            <a:normAutofit/>
          </a:bodyPr>
          <a:lstStyle/>
          <a:p>
            <a:r>
              <a:rPr lang="zh-CN" altLang="en-US" sz="3200" b="1" dirty="0" smtClean="0">
                <a:latin typeface="仿宋" pitchFamily="49" charset="-122"/>
                <a:ea typeface="仿宋" pitchFamily="49" charset="-122"/>
              </a:rPr>
              <a:t>一</a:t>
            </a:r>
            <a:r>
              <a:rPr lang="zh-CN" altLang="en-US" sz="3200" b="1" dirty="0" smtClean="0">
                <a:latin typeface="仿宋" pitchFamily="49" charset="-122"/>
                <a:ea typeface="仿宋" pitchFamily="49" charset="-122"/>
              </a:rPr>
              <a:t>、</a:t>
            </a:r>
            <a:r>
              <a:rPr lang="zh-CN" altLang="en-US" sz="3200" b="1" dirty="0" smtClean="0">
                <a:latin typeface="仿宋" pitchFamily="49" charset="-122"/>
                <a:ea typeface="仿宋" pitchFamily="49" charset="-122"/>
              </a:rPr>
              <a:t>通用</a:t>
            </a:r>
            <a:r>
              <a:rPr lang="zh-CN" altLang="en-US" sz="3200" b="1" dirty="0" smtClean="0">
                <a:latin typeface="仿宋" pitchFamily="49" charset="-122"/>
                <a:ea typeface="仿宋" pitchFamily="49" charset="-122"/>
              </a:rPr>
              <a:t>网络爬虫和聚焦网络爬虫</a:t>
            </a:r>
            <a:endParaRPr lang="en-US" altLang="zh-CN" sz="3200" b="1" dirty="0" smtClean="0">
              <a:latin typeface="仿宋" pitchFamily="49" charset="-122"/>
              <a:ea typeface="仿宋" pitchFamily="49" charset="-122"/>
            </a:endParaRPr>
          </a:p>
          <a:p>
            <a:r>
              <a:rPr lang="zh-CN" altLang="en-US" sz="3200" b="1" dirty="0" smtClean="0">
                <a:latin typeface="仿宋" pitchFamily="49" charset="-122"/>
                <a:ea typeface="仿宋" pitchFamily="49" charset="-122"/>
              </a:rPr>
              <a:t>二、</a:t>
            </a:r>
            <a:r>
              <a:rPr lang="en-US" altLang="zh-CN" sz="3200" b="1" dirty="0" err="1" smtClean="0">
                <a:latin typeface="仿宋" pitchFamily="49" charset="-122"/>
                <a:ea typeface="仿宋" pitchFamily="49" charset="-122"/>
              </a:rPr>
              <a:t>Heritrix</a:t>
            </a:r>
            <a:r>
              <a:rPr lang="zh-CN" altLang="en-US" sz="3200" b="1" dirty="0" smtClean="0">
                <a:latin typeface="仿宋" pitchFamily="49" charset="-122"/>
                <a:ea typeface="仿宋" pitchFamily="49" charset="-122"/>
              </a:rPr>
              <a:t>项目</a:t>
            </a:r>
            <a:r>
              <a:rPr lang="zh-CN" altLang="en-US" sz="3200" b="1" dirty="0" smtClean="0">
                <a:latin typeface="仿宋" pitchFamily="49" charset="-122"/>
                <a:ea typeface="仿宋" pitchFamily="49" charset="-122"/>
              </a:rPr>
              <a:t>介绍</a:t>
            </a:r>
            <a:endParaRPr lang="en-US" altLang="zh-CN" sz="3200" b="1" dirty="0" smtClean="0">
              <a:latin typeface="仿宋" pitchFamily="49" charset="-122"/>
              <a:ea typeface="仿宋" pitchFamily="49" charset="-122"/>
            </a:endParaRPr>
          </a:p>
          <a:p>
            <a:r>
              <a:rPr lang="zh-CN" altLang="en-US" sz="3200" b="1" dirty="0" smtClean="0">
                <a:latin typeface="仿宋" pitchFamily="49" charset="-122"/>
                <a:ea typeface="仿宋" pitchFamily="49" charset="-122"/>
              </a:rPr>
              <a:t>三、</a:t>
            </a:r>
            <a:r>
              <a:rPr lang="en-US" altLang="zh-CN" sz="3200" b="1" dirty="0" err="1" smtClean="0">
                <a:latin typeface="仿宋" pitchFamily="49" charset="-122"/>
                <a:ea typeface="仿宋" pitchFamily="49" charset="-122"/>
              </a:rPr>
              <a:t>Heritrix</a:t>
            </a:r>
            <a:r>
              <a:rPr lang="zh-CN" altLang="en-US" sz="3200" b="1" dirty="0" smtClean="0">
                <a:latin typeface="仿宋" pitchFamily="49" charset="-122"/>
                <a:ea typeface="仿宋" pitchFamily="49" charset="-122"/>
              </a:rPr>
              <a:t>工作</a:t>
            </a:r>
            <a:r>
              <a:rPr lang="zh-CN" altLang="en-US" sz="3200" b="1" dirty="0" smtClean="0">
                <a:latin typeface="仿宋" pitchFamily="49" charset="-122"/>
                <a:ea typeface="仿宋" pitchFamily="49" charset="-122"/>
              </a:rPr>
              <a:t>原理</a:t>
            </a:r>
            <a:endParaRPr lang="en-US" altLang="zh-CN" sz="3200" b="1" dirty="0" smtClean="0">
              <a:latin typeface="仿宋" pitchFamily="49" charset="-122"/>
              <a:ea typeface="仿宋" pitchFamily="49" charset="-122"/>
            </a:endParaRPr>
          </a:p>
          <a:p>
            <a:r>
              <a:rPr lang="zh-CN" altLang="en-US" sz="3200" b="1" dirty="0" smtClean="0">
                <a:latin typeface="仿宋" pitchFamily="49" charset="-122"/>
                <a:ea typeface="仿宋" pitchFamily="49" charset="-122"/>
              </a:rPr>
              <a:t>四、</a:t>
            </a:r>
            <a:r>
              <a:rPr lang="en-US" altLang="zh-CN" sz="3200" b="1" dirty="0" err="1" smtClean="0">
                <a:latin typeface="仿宋" pitchFamily="49" charset="-122"/>
                <a:ea typeface="仿宋" pitchFamily="49" charset="-122"/>
              </a:rPr>
              <a:t>Heritrix</a:t>
            </a:r>
            <a:r>
              <a:rPr lang="zh-CN" altLang="en-US" sz="3200" b="1" dirty="0" smtClean="0">
                <a:latin typeface="仿宋" pitchFamily="49" charset="-122"/>
                <a:ea typeface="仿宋" pitchFamily="49" charset="-122"/>
              </a:rPr>
              <a:t>的使用</a:t>
            </a:r>
            <a:endParaRPr lang="en-US" altLang="zh-CN" sz="3200" b="1" dirty="0" smtClean="0">
              <a:latin typeface="仿宋" pitchFamily="49" charset="-122"/>
              <a:ea typeface="仿宋" pitchFamily="49" charset="-122"/>
            </a:endParaRPr>
          </a:p>
          <a:p>
            <a:endParaRPr lang="en-US" altLang="zh-CN" sz="3200" b="1" dirty="0" smtClean="0">
              <a:latin typeface="仿宋" pitchFamily="49" charset="-122"/>
              <a:ea typeface="仿宋" pitchFamily="49" charset="-122"/>
            </a:endParaRPr>
          </a:p>
        </p:txBody>
      </p:sp>
      <p:sp>
        <p:nvSpPr>
          <p:cNvPr id="3" name="标题 2"/>
          <p:cNvSpPr>
            <a:spLocks noGrp="1"/>
          </p:cNvSpPr>
          <p:nvPr>
            <p:ph type="title"/>
          </p:nvPr>
        </p:nvSpPr>
        <p:spPr>
          <a:xfrm>
            <a:off x="428596" y="714356"/>
            <a:ext cx="8229600" cy="1143000"/>
          </a:xfrm>
        </p:spPr>
        <p:txBody>
          <a:bodyPr>
            <a:normAutofit/>
          </a:bodyPr>
          <a:lstStyle/>
          <a:p>
            <a:r>
              <a:rPr lang="zh-CN" altLang="en-US" dirty="0" smtClean="0">
                <a:solidFill>
                  <a:schemeClr val="tx1"/>
                </a:solidFill>
              </a:rPr>
              <a:t>  主要内容：</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sz="2400" dirty="0"/>
              <a:t>（</a:t>
            </a:r>
            <a:r>
              <a:rPr lang="en-US" altLang="zh-CN" sz="2400" dirty="0"/>
              <a:t>3</a:t>
            </a:r>
            <a:r>
              <a:rPr lang="zh-CN" altLang="en-US" sz="2400" dirty="0"/>
              <a:t>）单击</a:t>
            </a:r>
            <a:r>
              <a:rPr lang="en-US" altLang="zh-CN" sz="2400" dirty="0"/>
              <a:t>With defaults</a:t>
            </a:r>
            <a:r>
              <a:rPr lang="zh-CN" altLang="en-US" sz="2400" dirty="0"/>
              <a:t>链接，创建一个新的抓取任务，如</a:t>
            </a:r>
            <a:r>
              <a:rPr lang="zh-CN" altLang="en-US" sz="2400" dirty="0" smtClean="0"/>
              <a:t>图所</a:t>
            </a:r>
            <a:r>
              <a:rPr lang="zh-CN" altLang="en-US" sz="2400" dirty="0"/>
              <a:t>示。</a:t>
            </a:r>
          </a:p>
        </p:txBody>
      </p:sp>
      <p:pic>
        <p:nvPicPr>
          <p:cNvPr id="9218" name="图片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1484784"/>
            <a:ext cx="7920880" cy="44729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611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620688"/>
            <a:ext cx="8229600" cy="1143000"/>
          </a:xfrm>
        </p:spPr>
        <p:txBody>
          <a:bodyPr>
            <a:noAutofit/>
          </a:bodyPr>
          <a:lstStyle/>
          <a:p>
            <a:r>
              <a:rPr lang="zh-CN" altLang="en-US" sz="2400" dirty="0"/>
              <a:t>设置抓取时的处理链</a:t>
            </a:r>
            <a:br>
              <a:rPr lang="zh-CN" altLang="en-US" sz="2400" dirty="0"/>
            </a:br>
            <a:r>
              <a:rPr lang="zh-CN" altLang="en-US" sz="2400" dirty="0"/>
              <a:t>在</a:t>
            </a:r>
            <a:r>
              <a:rPr lang="zh-CN" altLang="en-US" sz="2400" dirty="0" smtClean="0"/>
              <a:t>图中</a:t>
            </a:r>
            <a:r>
              <a:rPr lang="zh-CN" altLang="en-US" sz="2400" dirty="0"/>
              <a:t>，</a:t>
            </a:r>
            <a:r>
              <a:rPr lang="en-US" altLang="zh-CN" sz="2400" dirty="0"/>
              <a:t>seeds</a:t>
            </a:r>
            <a:r>
              <a:rPr lang="zh-CN" altLang="en-US" sz="2400" dirty="0"/>
              <a:t>文本框下有一排按钮，单击“</a:t>
            </a:r>
            <a:r>
              <a:rPr lang="en-US" altLang="zh-CN" sz="2400" dirty="0"/>
              <a:t>Modules”</a:t>
            </a:r>
            <a:r>
              <a:rPr lang="zh-CN" altLang="en-US" sz="2400" dirty="0"/>
              <a:t>按钮，就进入了配置抓取时的处理链的页面，如</a:t>
            </a:r>
            <a:r>
              <a:rPr lang="zh-CN" altLang="en-US" sz="2400" dirty="0" smtClean="0"/>
              <a:t>图所</a:t>
            </a:r>
            <a:r>
              <a:rPr lang="zh-CN" altLang="en-US" sz="2400" dirty="0"/>
              <a:t>示</a:t>
            </a:r>
          </a:p>
        </p:txBody>
      </p:sp>
      <p:pic>
        <p:nvPicPr>
          <p:cNvPr id="10242" name="图片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52" y="1988840"/>
            <a:ext cx="4104456" cy="4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4064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836712"/>
            <a:ext cx="8229600" cy="1143000"/>
          </a:xfrm>
        </p:spPr>
        <p:txBody>
          <a:bodyPr>
            <a:noAutofit/>
          </a:bodyPr>
          <a:lstStyle/>
          <a:p>
            <a:r>
              <a:rPr lang="zh-CN" altLang="en-US" sz="2400" dirty="0" smtClean="0"/>
              <a:t>    从我的</a:t>
            </a:r>
            <a:r>
              <a:rPr lang="zh-CN" altLang="en-US" sz="2400" dirty="0"/>
              <a:t>经验看来，在抓取时，无论是</a:t>
            </a:r>
            <a:r>
              <a:rPr lang="en-US" altLang="zh-CN" sz="2400" dirty="0" err="1"/>
              <a:t>HostScope</a:t>
            </a:r>
            <a:r>
              <a:rPr lang="zh-CN" altLang="en-US" sz="2400" dirty="0"/>
              <a:t>或</a:t>
            </a:r>
            <a:r>
              <a:rPr lang="en-US" altLang="zh-CN" sz="2400" dirty="0" err="1"/>
              <a:t>PathScope</a:t>
            </a:r>
            <a:r>
              <a:rPr lang="zh-CN" altLang="en-US" sz="2400" dirty="0"/>
              <a:t>都不能真正的限制到抓取的内容。需要对</a:t>
            </a:r>
            <a:r>
              <a:rPr lang="en-US" altLang="zh-CN" sz="2400" dirty="0"/>
              <a:t>Scope</a:t>
            </a:r>
            <a:r>
              <a:rPr lang="zh-CN" altLang="en-US" sz="2400" dirty="0" smtClean="0"/>
              <a:t>内的</a:t>
            </a:r>
            <a:r>
              <a:rPr lang="zh-CN" altLang="en-US" sz="2400" dirty="0"/>
              <a:t>代码进行一定的修改才可以，因此，暂时选择</a:t>
            </a:r>
            <a:r>
              <a:rPr lang="en-US" altLang="zh-CN" sz="2400" dirty="0" err="1"/>
              <a:t>BroadScope</a:t>
            </a:r>
            <a:r>
              <a:rPr lang="zh-CN" altLang="en-US" sz="2400" dirty="0"/>
              <a:t>来充当示例中的范围限定，其实也就是对范围不做任何的限定。即从 </a:t>
            </a:r>
            <a:r>
              <a:rPr lang="en-US" altLang="zh-CN" sz="2400" dirty="0" smtClean="0"/>
              <a:t>sourcegorge.net</a:t>
            </a:r>
            <a:r>
              <a:rPr lang="zh-CN" altLang="en-US" sz="2400" dirty="0" smtClean="0"/>
              <a:t>开始</a:t>
            </a:r>
            <a:r>
              <a:rPr lang="zh-CN" altLang="en-US" sz="2400" dirty="0"/>
              <a:t>，抓取任何可以抓取到的信息。如图</a:t>
            </a:r>
            <a:r>
              <a:rPr lang="en-US" altLang="zh-CN" sz="2400" dirty="0"/>
              <a:t>10-23</a:t>
            </a:r>
            <a:r>
              <a:rPr lang="zh-CN" altLang="en-US" sz="2400" dirty="0"/>
              <a:t>所示。</a:t>
            </a:r>
          </a:p>
        </p:txBody>
      </p:sp>
      <p:pic>
        <p:nvPicPr>
          <p:cNvPr id="11266" name="图片 2" descr="C:\Users\Administrator\Pictures\QQ截图未命名3.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2636912"/>
            <a:ext cx="6742858" cy="3695238"/>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4046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395536" y="908720"/>
            <a:ext cx="8229600" cy="1143000"/>
          </a:xfrm>
        </p:spPr>
        <p:txBody>
          <a:bodyPr>
            <a:noAutofit/>
          </a:bodyPr>
          <a:lstStyle/>
          <a:p>
            <a:r>
              <a:rPr lang="en-US" altLang="zh-CN" sz="2400" dirty="0" smtClean="0"/>
              <a:t>      </a:t>
            </a:r>
            <a:br>
              <a:rPr lang="en-US" altLang="zh-CN" sz="2400" dirty="0" smtClean="0"/>
            </a:br>
            <a:r>
              <a:rPr lang="en-US" altLang="zh-CN" sz="2400" dirty="0"/>
              <a:t> </a:t>
            </a:r>
            <a:r>
              <a:rPr lang="en-US" altLang="zh-CN" sz="2400" dirty="0" smtClean="0"/>
              <a:t>     Frontier</a:t>
            </a:r>
            <a:r>
              <a:rPr lang="zh-CN" altLang="en-US" sz="2400" dirty="0"/>
              <a:t>则是一个</a:t>
            </a:r>
            <a:r>
              <a:rPr lang="en-US" altLang="zh-CN" sz="2400" dirty="0"/>
              <a:t>URL</a:t>
            </a:r>
            <a:r>
              <a:rPr lang="zh-CN" altLang="en-US" sz="2400" dirty="0"/>
              <a:t>的处理器，它将决定下一个被处理的</a:t>
            </a:r>
            <a:r>
              <a:rPr lang="en-US" altLang="zh-CN" sz="2400" dirty="0"/>
              <a:t>URL</a:t>
            </a:r>
            <a:r>
              <a:rPr lang="zh-CN" altLang="en-US" sz="2400" dirty="0"/>
              <a:t>是什么。同时，它还会将经由处理器链所解析出来的</a:t>
            </a:r>
            <a:r>
              <a:rPr lang="en-US" altLang="zh-CN" sz="2400" dirty="0"/>
              <a:t>URL</a:t>
            </a:r>
            <a:r>
              <a:rPr lang="zh-CN" altLang="en-US" sz="2400" dirty="0"/>
              <a:t>加入到等待处理的队列中去。在例子中，使用</a:t>
            </a:r>
            <a:r>
              <a:rPr lang="en-US" altLang="zh-CN" sz="2400" dirty="0" err="1"/>
              <a:t>BdbFrontier</a:t>
            </a:r>
            <a:r>
              <a:rPr lang="zh-CN" altLang="en-US" sz="2400" dirty="0"/>
              <a:t>类来做为处理器，全权掌管</a:t>
            </a:r>
            <a:r>
              <a:rPr lang="en-US" altLang="zh-CN" sz="2400" dirty="0"/>
              <a:t>URL</a:t>
            </a:r>
            <a:r>
              <a:rPr lang="zh-CN" altLang="en-US" sz="2400" dirty="0"/>
              <a:t>的分配。如</a:t>
            </a:r>
            <a:r>
              <a:rPr lang="zh-CN" altLang="en-US" sz="2400" dirty="0" smtClean="0"/>
              <a:t>图所</a:t>
            </a:r>
            <a:r>
              <a:rPr lang="zh-CN" altLang="en-US" sz="2400" dirty="0"/>
              <a:t>示。</a:t>
            </a:r>
          </a:p>
        </p:txBody>
      </p:sp>
      <p:pic>
        <p:nvPicPr>
          <p:cNvPr id="1026" name="图片 2" descr="C:\Users\Administrator\Pictures\3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7584" y="2852936"/>
            <a:ext cx="7560840" cy="2314286"/>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4290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1196752"/>
            <a:ext cx="8229600" cy="1143000"/>
          </a:xfrm>
        </p:spPr>
        <p:txBody>
          <a:bodyPr>
            <a:noAutofit/>
          </a:bodyPr>
          <a:lstStyle/>
          <a:p>
            <a:r>
              <a:rPr lang="en-US" altLang="zh-CN" sz="2000" dirty="0" smtClean="0"/>
              <a:t>      Extractor</a:t>
            </a:r>
            <a:r>
              <a:rPr lang="zh-CN" altLang="en-US" sz="2000" dirty="0"/>
              <a:t>：它的名字就很好的揭示了它的作用。它主要用是于解析当前获取到的服务器返回内容，这些内容通常是以字符串形式缓存的。在这个队列中，包括了一系列的工具，如解析</a:t>
            </a:r>
            <a:r>
              <a:rPr lang="en-US" altLang="zh-CN" sz="2000" dirty="0"/>
              <a:t>HTML</a:t>
            </a:r>
            <a:r>
              <a:rPr lang="zh-CN" altLang="en-US" sz="2000" dirty="0"/>
              <a:t>、</a:t>
            </a:r>
            <a:r>
              <a:rPr lang="en-US" altLang="zh-CN" sz="2000" dirty="0"/>
              <a:t>CSS</a:t>
            </a:r>
            <a:r>
              <a:rPr lang="zh-CN" altLang="en-US" sz="2000" dirty="0"/>
              <a:t>等。在解析完毕，取出页面中的</a:t>
            </a:r>
            <a:r>
              <a:rPr lang="en-US" altLang="zh-CN" sz="2000" dirty="0"/>
              <a:t>URL</a:t>
            </a:r>
            <a:r>
              <a:rPr lang="zh-CN" altLang="en-US" sz="2000" dirty="0"/>
              <a:t>后，将它们放入队列中，等待下次继续抓取。在演示中，使用两种</a:t>
            </a:r>
            <a:r>
              <a:rPr lang="en-US" altLang="zh-CN" sz="2000" dirty="0"/>
              <a:t>Extractor</a:t>
            </a:r>
            <a:r>
              <a:rPr lang="zh-CN" altLang="en-US" sz="2000" dirty="0"/>
              <a:t>，即</a:t>
            </a:r>
            <a:r>
              <a:rPr lang="en-US" altLang="zh-CN" sz="2000" dirty="0" err="1"/>
              <a:t>ExtractorHTTP</a:t>
            </a:r>
            <a:r>
              <a:rPr lang="zh-CN" altLang="en-US" sz="2000" dirty="0"/>
              <a:t>和</a:t>
            </a:r>
            <a:r>
              <a:rPr lang="en-US" altLang="zh-CN" sz="2000" dirty="0" err="1"/>
              <a:t>ExtractorHTML</a:t>
            </a:r>
            <a:r>
              <a:rPr lang="zh-CN" altLang="en-US" sz="2000" dirty="0"/>
              <a:t>。如</a:t>
            </a:r>
            <a:r>
              <a:rPr lang="zh-CN" altLang="en-US" sz="2000" dirty="0" smtClean="0"/>
              <a:t>图所</a:t>
            </a:r>
            <a:r>
              <a:rPr lang="zh-CN" altLang="en-US" sz="2000" dirty="0"/>
              <a:t>示。</a:t>
            </a:r>
          </a:p>
        </p:txBody>
      </p:sp>
      <p:pic>
        <p:nvPicPr>
          <p:cNvPr id="2050" name="图片 2" descr="C:\Users\Administrator\Pictures\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3608" y="2780928"/>
            <a:ext cx="6984776" cy="2437389"/>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1429067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764704"/>
            <a:ext cx="8229600" cy="1287016"/>
          </a:xfrm>
        </p:spPr>
        <p:txBody>
          <a:bodyPr>
            <a:noAutofit/>
          </a:bodyPr>
          <a:lstStyle/>
          <a:p>
            <a:r>
              <a:rPr lang="en-US" altLang="zh-CN" sz="2000" dirty="0" smtClean="0"/>
              <a:t>      Writer</a:t>
            </a:r>
            <a:r>
              <a:rPr lang="zh-CN" altLang="en-US" sz="2000" dirty="0"/>
              <a:t>：主要是用于将所抓取到的信息写入磁盘</a:t>
            </a:r>
            <a:r>
              <a:rPr lang="zh-CN" altLang="en-US" sz="2000" dirty="0" smtClean="0"/>
              <a:t>。通常写入磁盘时有两种形式，一种是采用压缩的方式写入，在这里被称为</a:t>
            </a:r>
            <a:r>
              <a:rPr lang="en-US" altLang="zh-CN" sz="2000" dirty="0" smtClean="0">
                <a:solidFill>
                  <a:srgbClr val="FF0000"/>
                </a:solidFill>
              </a:rPr>
              <a:t>Arc</a:t>
            </a:r>
            <a:r>
              <a:rPr lang="zh-CN" altLang="en-US" sz="2000" dirty="0" smtClean="0">
                <a:solidFill>
                  <a:srgbClr val="FF0000"/>
                </a:solidFill>
              </a:rPr>
              <a:t>方式</a:t>
            </a:r>
            <a:r>
              <a:rPr lang="zh-CN" altLang="en-US" sz="2000" dirty="0" smtClean="0"/>
              <a:t>，</a:t>
            </a:r>
            <a:r>
              <a:rPr lang="zh-CN" altLang="en-US" sz="2000" dirty="0"/>
              <a:t>另一种则采用镜象方式写入。当然处理起来，镜象方式要更为</a:t>
            </a:r>
            <a:r>
              <a:rPr lang="zh-CN" altLang="en-US" sz="2000" dirty="0" smtClean="0"/>
              <a:t>容易</a:t>
            </a:r>
            <a:r>
              <a:rPr lang="zh-CN" altLang="en-US" sz="2000" dirty="0"/>
              <a:t>一些，因此，在演示中命名用镜象</a:t>
            </a:r>
            <a:r>
              <a:rPr lang="en-US" altLang="zh-CN" sz="2000" dirty="0">
                <a:solidFill>
                  <a:srgbClr val="FF0000"/>
                </a:solidFill>
              </a:rPr>
              <a:t>Mirror</a:t>
            </a:r>
            <a:r>
              <a:rPr lang="zh-CN" altLang="en-US" sz="2000" dirty="0">
                <a:solidFill>
                  <a:srgbClr val="FF0000"/>
                </a:solidFill>
              </a:rPr>
              <a:t>方式</a:t>
            </a:r>
            <a:r>
              <a:rPr lang="zh-CN" altLang="en-US" sz="2000" dirty="0"/>
              <a:t>。如</a:t>
            </a:r>
            <a:r>
              <a:rPr lang="zh-CN" altLang="en-US" sz="2000" dirty="0" smtClean="0"/>
              <a:t>图所</a:t>
            </a:r>
            <a:r>
              <a:rPr lang="zh-CN" altLang="en-US" sz="2000" dirty="0"/>
              <a:t>示。</a:t>
            </a:r>
          </a:p>
        </p:txBody>
      </p:sp>
      <p:pic>
        <p:nvPicPr>
          <p:cNvPr id="3074" name="图片 2" descr="C:\Users\Administrator\Pictures\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2636913"/>
            <a:ext cx="6984776" cy="2520280"/>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2638422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539552" y="1052736"/>
            <a:ext cx="8229600" cy="1143000"/>
          </a:xfrm>
        </p:spPr>
        <p:txBody>
          <a:bodyPr>
            <a:noAutofit/>
          </a:bodyPr>
          <a:lstStyle/>
          <a:p>
            <a:r>
              <a:rPr lang="en-US" altLang="zh-CN" sz="2800" dirty="0" smtClean="0"/>
              <a:t>      </a:t>
            </a:r>
            <a:r>
              <a:rPr lang="en-US" altLang="zh-CN" sz="2400" dirty="0" err="1" smtClean="0"/>
              <a:t>PostProcessor</a:t>
            </a:r>
            <a:r>
              <a:rPr lang="zh-CN" altLang="en-US" sz="2400" dirty="0"/>
              <a:t>：在整个抓取解析过程结束后，进行一些扫尾的工作，比如将前面</a:t>
            </a:r>
            <a:r>
              <a:rPr lang="en-US" altLang="zh-CN" sz="2400" dirty="0"/>
              <a:t>Extractor</a:t>
            </a:r>
            <a:r>
              <a:rPr lang="zh-CN" altLang="en-US" sz="2400" dirty="0"/>
              <a:t>解析出来的</a:t>
            </a:r>
            <a:r>
              <a:rPr lang="en-US" altLang="zh-CN" sz="2400" dirty="0"/>
              <a:t>URL</a:t>
            </a:r>
            <a:r>
              <a:rPr lang="zh-CN" altLang="en-US" sz="2400" dirty="0"/>
              <a:t>有条件的加入到待处理队列中去。如</a:t>
            </a:r>
            <a:r>
              <a:rPr lang="zh-CN" altLang="en-US" sz="2400" dirty="0" smtClean="0"/>
              <a:t>图所</a:t>
            </a:r>
            <a:r>
              <a:rPr lang="zh-CN" altLang="en-US" sz="2400" dirty="0"/>
              <a:t>示。</a:t>
            </a:r>
          </a:p>
        </p:txBody>
      </p:sp>
      <p:pic>
        <p:nvPicPr>
          <p:cNvPr id="4098" name="图片 2" descr="C:\Users\Administrator\Pictures\6.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71600" y="2686142"/>
            <a:ext cx="7488832" cy="2615065"/>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324548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92696"/>
            <a:ext cx="8229600" cy="1143000"/>
          </a:xfrm>
        </p:spPr>
        <p:txBody>
          <a:bodyPr>
            <a:normAutofit fontScale="90000"/>
          </a:bodyPr>
          <a:lstStyle/>
          <a:p>
            <a:r>
              <a:rPr lang="zh-CN" altLang="en-US" sz="3100" dirty="0"/>
              <a:t>设置运行时的参数</a:t>
            </a:r>
            <a:br>
              <a:rPr lang="zh-CN" altLang="en-US" sz="3100" dirty="0"/>
            </a:br>
            <a:r>
              <a:rPr lang="zh-CN" altLang="en-US" sz="3600" dirty="0" smtClean="0"/>
              <a:t>    </a:t>
            </a:r>
            <a:r>
              <a:rPr lang="zh-CN" altLang="en-US" sz="2700" dirty="0" smtClean="0"/>
              <a:t>在</a:t>
            </a:r>
            <a:r>
              <a:rPr lang="zh-CN" altLang="en-US" sz="2700" dirty="0"/>
              <a:t>设置完处理链后，在页面顶部或底部都可以找到如</a:t>
            </a:r>
            <a:r>
              <a:rPr lang="zh-CN" altLang="en-US" sz="2700" dirty="0" smtClean="0"/>
              <a:t>图所</a:t>
            </a:r>
            <a:r>
              <a:rPr lang="zh-CN" altLang="en-US" sz="2700" dirty="0"/>
              <a:t>示的菜单项，单击“</a:t>
            </a:r>
            <a:r>
              <a:rPr lang="en-US" altLang="zh-CN" sz="2700" dirty="0"/>
              <a:t>Settings”</a:t>
            </a:r>
            <a:r>
              <a:rPr lang="zh-CN" altLang="en-US" sz="2700" dirty="0"/>
              <a:t>链接，就进入了属性设置的页面，如</a:t>
            </a:r>
            <a:r>
              <a:rPr lang="zh-CN" altLang="en-US" sz="2700" dirty="0" smtClean="0"/>
              <a:t>图所</a:t>
            </a:r>
            <a:r>
              <a:rPr lang="zh-CN" altLang="en-US" sz="2700" dirty="0"/>
              <a:t>示。</a:t>
            </a:r>
          </a:p>
        </p:txBody>
      </p:sp>
      <p:pic>
        <p:nvPicPr>
          <p:cNvPr id="5122" name="图片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87624" y="2132856"/>
            <a:ext cx="5746238" cy="504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2780928"/>
            <a:ext cx="8208912" cy="1200329"/>
          </a:xfrm>
          <a:prstGeom prst="rect">
            <a:avLst/>
          </a:prstGeom>
        </p:spPr>
        <p:txBody>
          <a:bodyPr wrap="square">
            <a:spAutoFit/>
          </a:bodyPr>
          <a:lstStyle/>
          <a:p>
            <a:r>
              <a:rPr lang="zh-CN" altLang="en-US" sz="2400" b="1" dirty="0" smtClean="0">
                <a:latin typeface="+mn-ea"/>
              </a:rPr>
              <a:t>   </a:t>
            </a:r>
            <a:r>
              <a:rPr lang="zh-CN" altLang="en-US" sz="2400" b="1" dirty="0" smtClean="0">
                <a:solidFill>
                  <a:schemeClr val="tx2"/>
                </a:solidFill>
                <a:latin typeface="+mn-ea"/>
              </a:rPr>
              <a:t>在</a:t>
            </a:r>
            <a:r>
              <a:rPr lang="zh-CN" altLang="en-US" sz="2400" b="1" dirty="0">
                <a:solidFill>
                  <a:schemeClr val="tx2"/>
                </a:solidFill>
                <a:latin typeface="+mn-ea"/>
              </a:rPr>
              <a:t>属性设置页面上有非常多的输入域，</a:t>
            </a:r>
            <a:r>
              <a:rPr lang="en-US" altLang="zh-CN" sz="2400" b="1" dirty="0" err="1">
                <a:solidFill>
                  <a:schemeClr val="tx2"/>
                </a:solidFill>
                <a:latin typeface="+mn-ea"/>
              </a:rPr>
              <a:t>Heritrix</a:t>
            </a:r>
            <a:r>
              <a:rPr lang="zh-CN" altLang="en-US" sz="2400" b="1" dirty="0">
                <a:solidFill>
                  <a:schemeClr val="tx2"/>
                </a:solidFill>
                <a:latin typeface="+mn-ea"/>
              </a:rPr>
              <a:t>在抓取网页时，这些域是用来对的各个组件的值进行预设，如</a:t>
            </a:r>
            <a:r>
              <a:rPr lang="zh-CN" altLang="en-US" sz="2400" b="1" dirty="0" smtClean="0">
                <a:solidFill>
                  <a:schemeClr val="tx2"/>
                </a:solidFill>
                <a:latin typeface="+mn-ea"/>
              </a:rPr>
              <a:t>图所</a:t>
            </a:r>
            <a:r>
              <a:rPr lang="zh-CN" altLang="en-US" sz="2400" b="1" dirty="0">
                <a:solidFill>
                  <a:schemeClr val="tx2"/>
                </a:solidFill>
                <a:latin typeface="+mn-ea"/>
              </a:rPr>
              <a:t>示</a:t>
            </a:r>
          </a:p>
        </p:txBody>
      </p:sp>
      <p:pic>
        <p:nvPicPr>
          <p:cNvPr id="5123" name="图片 3" descr="C:\Users\Administrator\Pictures\7.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12211" y="3717032"/>
            <a:ext cx="5272157" cy="2818266"/>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9347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a:xfrm>
            <a:off x="467544" y="692696"/>
            <a:ext cx="8229600" cy="1143000"/>
          </a:xfrm>
        </p:spPr>
        <p:txBody>
          <a:bodyPr>
            <a:noAutofit/>
          </a:bodyPr>
          <a:lstStyle/>
          <a:p>
            <a:r>
              <a:rPr lang="zh-CN" altLang="en-US" sz="2400" dirty="0" smtClean="0"/>
              <a:t>    由于</a:t>
            </a:r>
            <a:r>
              <a:rPr lang="zh-CN" altLang="en-US" sz="2400" dirty="0"/>
              <a:t>页面上的内容非常多，使用者可能无法全部了解它们的作用。所以</a:t>
            </a:r>
            <a:r>
              <a:rPr lang="en-US" altLang="zh-CN" sz="2400" dirty="0" err="1"/>
              <a:t>Heritrix</a:t>
            </a:r>
            <a:r>
              <a:rPr lang="zh-CN" altLang="en-US" sz="2400" dirty="0"/>
              <a:t>提供了一个辅助功能，来在最大程度上让使用者了解每个参数的含义。如图</a:t>
            </a:r>
            <a:r>
              <a:rPr lang="en-US" altLang="zh-CN" sz="2400" dirty="0"/>
              <a:t>10-32</a:t>
            </a:r>
            <a:r>
              <a:rPr lang="zh-CN" altLang="en-US" sz="2400" dirty="0"/>
              <a:t>所示。</a:t>
            </a:r>
          </a:p>
        </p:txBody>
      </p:sp>
      <p:pic>
        <p:nvPicPr>
          <p:cNvPr id="6146" name="图片 2" descr="C:\Users\Administrator\Pictures\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95736" y="1988840"/>
            <a:ext cx="4667573" cy="360616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31302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a:bodyPr>
          <a:lstStyle/>
          <a:p>
            <a:r>
              <a:rPr lang="zh-CN" altLang="en-US" sz="2000" dirty="0" smtClean="0"/>
              <a:t>    </a:t>
            </a:r>
            <a:r>
              <a:rPr lang="zh-CN" altLang="en-US" sz="2000" b="1" dirty="0" smtClean="0">
                <a:solidFill>
                  <a:schemeClr val="tx2"/>
                </a:solidFill>
              </a:rPr>
              <a:t>  该</a:t>
            </a:r>
            <a:r>
              <a:rPr lang="zh-CN" altLang="en-US" sz="2000" b="1" dirty="0">
                <a:solidFill>
                  <a:schemeClr val="tx2"/>
                </a:solidFill>
              </a:rPr>
              <a:t>参数的含义很容易了解，它表示</a:t>
            </a:r>
            <a:r>
              <a:rPr lang="en-US" altLang="zh-CN" sz="2000" b="1" dirty="0" err="1">
                <a:solidFill>
                  <a:schemeClr val="tx2"/>
                </a:solidFill>
              </a:rPr>
              <a:t>Heritrix</a:t>
            </a:r>
            <a:r>
              <a:rPr lang="zh-CN" altLang="en-US" sz="2000" b="1" dirty="0">
                <a:solidFill>
                  <a:schemeClr val="tx2"/>
                </a:solidFill>
              </a:rPr>
              <a:t>在运行该抓取任务时，为任务分配多少个线程进行同步抓取。该参数的默认值为</a:t>
            </a:r>
            <a:r>
              <a:rPr lang="en-US" altLang="zh-CN" sz="2000" b="1" dirty="0">
                <a:solidFill>
                  <a:schemeClr val="tx2"/>
                </a:solidFill>
              </a:rPr>
              <a:t>100</a:t>
            </a:r>
            <a:r>
              <a:rPr lang="zh-CN" altLang="en-US" sz="2000" b="1" dirty="0">
                <a:solidFill>
                  <a:schemeClr val="tx2"/>
                </a:solidFill>
              </a:rPr>
              <a:t>，而事实上根据笔者的经验，在机器配置和网络均很好的情况下，设置</a:t>
            </a:r>
            <a:r>
              <a:rPr lang="en-US" altLang="zh-CN" sz="2000" b="1" dirty="0">
                <a:solidFill>
                  <a:schemeClr val="tx2"/>
                </a:solidFill>
              </a:rPr>
              <a:t>50</a:t>
            </a:r>
            <a:r>
              <a:rPr lang="zh-CN" altLang="en-US" sz="2000" b="1" dirty="0">
                <a:solidFill>
                  <a:schemeClr val="tx2"/>
                </a:solidFill>
              </a:rPr>
              <a:t>个线程数就已经足够使用了</a:t>
            </a:r>
            <a:r>
              <a:rPr lang="zh-CN" altLang="en-US" sz="2000" b="1" dirty="0" smtClean="0">
                <a:solidFill>
                  <a:schemeClr val="tx2"/>
                </a:solidFill>
              </a:rPr>
              <a:t>。</a:t>
            </a:r>
            <a:endParaRPr lang="en-US" altLang="zh-CN" sz="2000" b="1" dirty="0" smtClean="0">
              <a:solidFill>
                <a:schemeClr val="tx2"/>
              </a:solidFill>
            </a:endParaRPr>
          </a:p>
          <a:p>
            <a:endParaRPr lang="zh-CN" altLang="en-US" sz="2000" dirty="0"/>
          </a:p>
        </p:txBody>
      </p:sp>
      <p:sp>
        <p:nvSpPr>
          <p:cNvPr id="3" name="标题 2"/>
          <p:cNvSpPr>
            <a:spLocks noGrp="1"/>
          </p:cNvSpPr>
          <p:nvPr>
            <p:ph type="title"/>
          </p:nvPr>
        </p:nvSpPr>
        <p:spPr/>
        <p:txBody>
          <a:bodyPr>
            <a:normAutofit/>
          </a:bodyPr>
          <a:lstStyle/>
          <a:p>
            <a:r>
              <a:rPr lang="en-US" altLang="zh-CN" sz="2800" dirty="0"/>
              <a:t>1</a:t>
            </a:r>
            <a:r>
              <a:rPr lang="zh-CN" altLang="en-US" sz="2800" dirty="0"/>
              <a:t>．</a:t>
            </a:r>
            <a:r>
              <a:rPr lang="en-US" altLang="zh-CN" sz="2800" dirty="0"/>
              <a:t>max-toe-threads</a:t>
            </a:r>
            <a:endParaRPr lang="zh-CN" altLang="en-US" sz="2800" dirty="0"/>
          </a:p>
        </p:txBody>
      </p:sp>
      <p:pic>
        <p:nvPicPr>
          <p:cNvPr id="7170" name="图片 2" descr="C:\Users\Administrator\Pictures\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79713" y="2564904"/>
            <a:ext cx="5400600" cy="813176"/>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4" name="矩形​​ 3"/>
          <p:cNvSpPr/>
          <p:nvPr/>
        </p:nvSpPr>
        <p:spPr>
          <a:xfrm>
            <a:off x="611560" y="3530282"/>
            <a:ext cx="4392488" cy="523220"/>
          </a:xfrm>
          <a:prstGeom prst="rect">
            <a:avLst/>
          </a:prstGeom>
        </p:spPr>
        <p:txBody>
          <a:bodyPr wrap="square">
            <a:spAutoFit/>
          </a:bodyPr>
          <a:lstStyle/>
          <a:p>
            <a:r>
              <a:rPr lang="en-US" altLang="zh-CN" sz="2800" b="1" dirty="0">
                <a:solidFill>
                  <a:schemeClr val="tx2"/>
                </a:solidFill>
                <a:latin typeface="+mj-ea"/>
                <a:ea typeface="+mj-ea"/>
              </a:rPr>
              <a:t>2</a:t>
            </a:r>
            <a:r>
              <a:rPr lang="zh-CN" altLang="en-US" sz="2800" b="1" dirty="0">
                <a:solidFill>
                  <a:schemeClr val="tx2"/>
                </a:solidFill>
                <a:latin typeface="+mj-ea"/>
                <a:ea typeface="+mj-ea"/>
              </a:rPr>
              <a:t>．</a:t>
            </a:r>
            <a:r>
              <a:rPr lang="en-US" altLang="zh-CN" sz="2800" b="1" dirty="0">
                <a:solidFill>
                  <a:schemeClr val="tx2"/>
                </a:solidFill>
                <a:latin typeface="+mj-ea"/>
                <a:ea typeface="+mj-ea"/>
              </a:rPr>
              <a:t>HTTP-Header</a:t>
            </a:r>
            <a:endParaRPr lang="zh-CN" altLang="en-US" sz="2800" b="1" dirty="0">
              <a:solidFill>
                <a:schemeClr val="tx2"/>
              </a:solidFill>
              <a:latin typeface="+mj-ea"/>
              <a:ea typeface="+mj-ea"/>
            </a:endParaRPr>
          </a:p>
        </p:txBody>
      </p:sp>
      <p:sp>
        <p:nvSpPr>
          <p:cNvPr id="5" name="矩形​​ 4"/>
          <p:cNvSpPr/>
          <p:nvPr/>
        </p:nvSpPr>
        <p:spPr>
          <a:xfrm>
            <a:off x="899592" y="4053502"/>
            <a:ext cx="7848872" cy="646331"/>
          </a:xfrm>
          <a:prstGeom prst="rect">
            <a:avLst/>
          </a:prstGeom>
        </p:spPr>
        <p:txBody>
          <a:bodyPr wrap="square">
            <a:spAutoFit/>
          </a:bodyPr>
          <a:lstStyle/>
          <a:p>
            <a:r>
              <a:rPr lang="zh-CN" altLang="en-US" b="1" dirty="0" smtClean="0">
                <a:solidFill>
                  <a:schemeClr val="tx2"/>
                </a:solidFill>
              </a:rPr>
              <a:t>     在</a:t>
            </a:r>
            <a:r>
              <a:rPr lang="en-US" altLang="zh-CN" b="1" dirty="0">
                <a:solidFill>
                  <a:schemeClr val="tx2"/>
                </a:solidFill>
              </a:rPr>
              <a:t>HTTP-Header</a:t>
            </a:r>
            <a:r>
              <a:rPr lang="zh-CN" altLang="en-US" b="1" dirty="0">
                <a:solidFill>
                  <a:schemeClr val="tx2"/>
                </a:solidFill>
              </a:rPr>
              <a:t>这个属性域下面，包括两个属性值“</a:t>
            </a:r>
            <a:r>
              <a:rPr lang="en-US" altLang="zh-CN" b="1" dirty="0">
                <a:solidFill>
                  <a:schemeClr val="tx2"/>
                </a:solidFill>
              </a:rPr>
              <a:t>user-agent”</a:t>
            </a:r>
            <a:r>
              <a:rPr lang="zh-CN" altLang="en-US" b="1" dirty="0">
                <a:solidFill>
                  <a:schemeClr val="tx2"/>
                </a:solidFill>
              </a:rPr>
              <a:t>和“</a:t>
            </a:r>
            <a:r>
              <a:rPr lang="en-US" altLang="zh-CN" b="1" dirty="0">
                <a:solidFill>
                  <a:schemeClr val="tx2"/>
                </a:solidFill>
              </a:rPr>
              <a:t>from”</a:t>
            </a:r>
            <a:r>
              <a:rPr lang="zh-CN" altLang="en-US" b="1" dirty="0">
                <a:solidFill>
                  <a:schemeClr val="tx2"/>
                </a:solidFill>
              </a:rPr>
              <a:t>。默认情况下，这两个属性的值如图</a:t>
            </a:r>
            <a:r>
              <a:rPr lang="en-US" altLang="zh-CN" b="1" dirty="0">
                <a:solidFill>
                  <a:schemeClr val="tx2"/>
                </a:solidFill>
              </a:rPr>
              <a:t>10-33</a:t>
            </a:r>
            <a:r>
              <a:rPr lang="zh-CN" altLang="en-US" b="1" dirty="0">
                <a:solidFill>
                  <a:schemeClr val="tx2"/>
                </a:solidFill>
              </a:rPr>
              <a:t>所示。</a:t>
            </a:r>
          </a:p>
        </p:txBody>
      </p:sp>
      <p:pic>
        <p:nvPicPr>
          <p:cNvPr id="7171"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51720" y="4700378"/>
            <a:ext cx="4968552" cy="72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8794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1214422"/>
            <a:ext cx="7643866" cy="830997"/>
          </a:xfrm>
          <a:prstGeom prst="rect">
            <a:avLst/>
          </a:prstGeom>
          <a:noFill/>
        </p:spPr>
        <p:txBody>
          <a:bodyPr wrap="square" rtlCol="0">
            <a:spAutoFit/>
          </a:bodyPr>
          <a:lstStyle/>
          <a:p>
            <a:r>
              <a:rPr lang="zh-CN" altLang="en-US" sz="2400" b="1" dirty="0" smtClean="0">
                <a:latin typeface="仿宋" pitchFamily="49" charset="-122"/>
                <a:ea typeface="仿宋" pitchFamily="49" charset="-122"/>
              </a:rPr>
              <a:t>   </a:t>
            </a:r>
            <a:r>
              <a:rPr lang="zh-CN" altLang="zh-CN" sz="2400" b="1" dirty="0" smtClean="0">
                <a:latin typeface="仿宋" pitchFamily="49" charset="-122"/>
                <a:ea typeface="仿宋" pitchFamily="49" charset="-122"/>
              </a:rPr>
              <a:t>网络</a:t>
            </a:r>
            <a:r>
              <a:rPr lang="zh-CN" altLang="zh-CN" sz="2400" b="1" dirty="0" smtClean="0">
                <a:latin typeface="仿宋" pitchFamily="49" charset="-122"/>
                <a:ea typeface="仿宋" pitchFamily="49" charset="-122"/>
              </a:rPr>
              <a:t>爬虫是一个自动提取网页的程序，它为搜索引擎从万维网上下载网页，是</a:t>
            </a:r>
            <a:r>
              <a:rPr lang="en-US" altLang="zh-CN" sz="2400" b="1" u="sng" dirty="0" err="1" smtClean="0">
                <a:latin typeface="仿宋" pitchFamily="49" charset="-122"/>
                <a:ea typeface="仿宋" pitchFamily="49" charset="-122"/>
                <a:hlinkClick r:id="rId2" tooltip="搜索引擎"/>
              </a:rPr>
              <a:t>搜索引擎</a:t>
            </a:r>
            <a:r>
              <a:rPr lang="zh-CN" altLang="zh-CN" sz="2400" b="1" dirty="0" smtClean="0">
                <a:latin typeface="仿宋" pitchFamily="49" charset="-122"/>
                <a:ea typeface="仿宋" pitchFamily="49" charset="-122"/>
              </a:rPr>
              <a:t>的重要组成。</a:t>
            </a:r>
            <a:endParaRPr lang="zh-CN" altLang="en-US" sz="2400" b="1" dirty="0">
              <a:latin typeface="仿宋" pitchFamily="49" charset="-122"/>
              <a:ea typeface="仿宋" pitchFamily="49" charset="-122"/>
            </a:endParaRPr>
          </a:p>
        </p:txBody>
      </p:sp>
      <p:sp>
        <p:nvSpPr>
          <p:cNvPr id="5" name="TextBox 4"/>
          <p:cNvSpPr txBox="1"/>
          <p:nvPr/>
        </p:nvSpPr>
        <p:spPr>
          <a:xfrm>
            <a:off x="857224" y="2500306"/>
            <a:ext cx="3643338" cy="3108543"/>
          </a:xfrm>
          <a:prstGeom prst="rect">
            <a:avLst/>
          </a:prstGeom>
          <a:noFill/>
        </p:spPr>
        <p:txBody>
          <a:bodyPr wrap="square" rtlCol="0">
            <a:spAutoFit/>
          </a:bodyPr>
          <a:lstStyle/>
          <a:p>
            <a:r>
              <a:rPr lang="zh-CN" altLang="en-US" sz="2800" dirty="0" smtClean="0">
                <a:latin typeface="+mn-ea"/>
              </a:rPr>
              <a:t>   </a:t>
            </a:r>
            <a:r>
              <a:rPr lang="zh-CN" altLang="zh-CN" sz="2400" b="1" dirty="0" smtClean="0">
                <a:latin typeface="仿宋" pitchFamily="49" charset="-122"/>
                <a:ea typeface="仿宋" pitchFamily="49" charset="-122"/>
              </a:rPr>
              <a:t>传统</a:t>
            </a:r>
            <a:r>
              <a:rPr lang="zh-CN" altLang="zh-CN" sz="2400" b="1" dirty="0" smtClean="0">
                <a:latin typeface="仿宋" pitchFamily="49" charset="-122"/>
                <a:ea typeface="仿宋" pitchFamily="49" charset="-122"/>
              </a:rPr>
              <a:t>爬虫从一个或若干初始网页的</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开始，获得初始网页上的</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，在抓取网页的过程中，不断从当前页面上抽取新的</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放入队列</a:t>
            </a:r>
            <a:r>
              <a:rPr lang="en-US" altLang="zh-CN" sz="2400" b="1" dirty="0" smtClean="0">
                <a:latin typeface="仿宋" pitchFamily="49" charset="-122"/>
                <a:ea typeface="仿宋" pitchFamily="49" charset="-122"/>
              </a:rPr>
              <a:t>,</a:t>
            </a:r>
            <a:r>
              <a:rPr lang="zh-CN" altLang="zh-CN" sz="2400" b="1" dirty="0" smtClean="0">
                <a:latin typeface="仿宋" pitchFamily="49" charset="-122"/>
                <a:ea typeface="仿宋" pitchFamily="49" charset="-122"/>
              </a:rPr>
              <a:t>直到满足系统的一定停止条件，流程图所示。</a:t>
            </a:r>
            <a:endParaRPr lang="zh-CN" altLang="en-US" sz="2400" b="1" dirty="0">
              <a:latin typeface="仿宋" pitchFamily="49" charset="-122"/>
              <a:ea typeface="仿宋" pitchFamily="49" charset="-122"/>
            </a:endParaRPr>
          </a:p>
        </p:txBody>
      </p:sp>
      <p:pic>
        <p:nvPicPr>
          <p:cNvPr id="1027" name="Picture 3" descr="C:\Users\Administrator\Pictures\111.png"/>
          <p:cNvPicPr>
            <a:picLocks noChangeAspect="1" noChangeArrowheads="1"/>
          </p:cNvPicPr>
          <p:nvPr/>
        </p:nvPicPr>
        <p:blipFill>
          <a:blip r:embed="rId3" cstate="print"/>
          <a:srcRect/>
          <a:stretch>
            <a:fillRect/>
          </a:stretch>
        </p:blipFill>
        <p:spPr bwMode="auto">
          <a:xfrm>
            <a:off x="4929190" y="2357430"/>
            <a:ext cx="3071834" cy="3571900"/>
          </a:xfrm>
          <a:prstGeom prst="rect">
            <a:avLst/>
          </a:prstGeom>
          <a:noFill/>
        </p:spPr>
      </p:pic>
      <p:sp>
        <p:nvSpPr>
          <p:cNvPr id="8" name="矩形 7"/>
          <p:cNvSpPr/>
          <p:nvPr/>
        </p:nvSpPr>
        <p:spPr>
          <a:xfrm>
            <a:off x="500034" y="642918"/>
            <a:ext cx="6643734" cy="523220"/>
          </a:xfrm>
          <a:prstGeom prst="rect">
            <a:avLst/>
          </a:prstGeom>
        </p:spPr>
        <p:txBody>
          <a:bodyPr wrap="square">
            <a:spAutoFit/>
          </a:bodyPr>
          <a:lstStyle/>
          <a:p>
            <a:r>
              <a:rPr lang="zh-CN" altLang="en-US" sz="2800" b="1" dirty="0" smtClean="0">
                <a:latin typeface="+mj-ea"/>
                <a:ea typeface="+mj-ea"/>
              </a:rPr>
              <a:t>一、通用网络爬虫和聚焦网络爬虫</a:t>
            </a:r>
            <a:endParaRPr lang="en-US" altLang="zh-CN" sz="2800" b="1" dirty="0" smtClean="0">
              <a:latin typeface="+mj-ea"/>
              <a:ea typeface="+mj-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395536" y="764704"/>
            <a:ext cx="8229600" cy="1143000"/>
          </a:xfrm>
        </p:spPr>
        <p:txBody>
          <a:bodyPr>
            <a:noAutofit/>
          </a:bodyPr>
          <a:lstStyle/>
          <a:p>
            <a:r>
              <a:rPr lang="zh-CN" altLang="en-US" sz="2000" dirty="0" smtClean="0"/>
              <a:t>    </a:t>
            </a:r>
            <a:r>
              <a:rPr lang="zh-CN" altLang="en-US" sz="2400" dirty="0" smtClean="0">
                <a:latin typeface="+mn-ea"/>
                <a:ea typeface="+mn-ea"/>
              </a:rPr>
              <a:t>很</a:t>
            </a:r>
            <a:r>
              <a:rPr lang="zh-CN" altLang="en-US" sz="2400" dirty="0">
                <a:latin typeface="+mn-ea"/>
                <a:ea typeface="+mn-ea"/>
              </a:rPr>
              <a:t>明显，这样的值是无法完成真实的</a:t>
            </a:r>
            <a:r>
              <a:rPr lang="en-US" altLang="zh-CN" sz="2400" dirty="0">
                <a:latin typeface="+mn-ea"/>
                <a:ea typeface="+mn-ea"/>
              </a:rPr>
              <a:t>HTTP</a:t>
            </a:r>
            <a:r>
              <a:rPr lang="zh-CN" altLang="en-US" sz="2400" dirty="0">
                <a:latin typeface="+mn-ea"/>
                <a:ea typeface="+mn-ea"/>
              </a:rPr>
              <a:t>协议的模拟的，所以，必须要将值改掉。图</a:t>
            </a:r>
            <a:r>
              <a:rPr lang="en-US" altLang="zh-CN" sz="2400" dirty="0">
                <a:latin typeface="+mn-ea"/>
                <a:ea typeface="+mn-ea"/>
              </a:rPr>
              <a:t>10-34</a:t>
            </a:r>
            <a:r>
              <a:rPr lang="zh-CN" altLang="en-US" sz="2400" dirty="0">
                <a:latin typeface="+mn-ea"/>
                <a:ea typeface="+mn-ea"/>
              </a:rPr>
              <a:t>是笔者机器上的一种配置，读者可以借鉴。</a:t>
            </a:r>
          </a:p>
        </p:txBody>
      </p:sp>
      <p:pic>
        <p:nvPicPr>
          <p:cNvPr id="8194" name="图片 2" descr="C:\Users\Administrator\Pictures\10.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1640" y="2060848"/>
            <a:ext cx="6790477" cy="75238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4" name="矩形​​ 3"/>
          <p:cNvSpPr/>
          <p:nvPr/>
        </p:nvSpPr>
        <p:spPr>
          <a:xfrm>
            <a:off x="683568" y="3152001"/>
            <a:ext cx="7704856" cy="1323439"/>
          </a:xfrm>
          <a:prstGeom prst="rect">
            <a:avLst/>
          </a:prstGeom>
        </p:spPr>
        <p:txBody>
          <a:bodyPr wrap="square">
            <a:spAutoFit/>
          </a:bodyPr>
          <a:lstStyle/>
          <a:p>
            <a:r>
              <a:rPr lang="en-US" altLang="zh-CN" sz="2000" dirty="0" smtClean="0">
                <a:solidFill>
                  <a:schemeClr val="tx2"/>
                </a:solidFill>
                <a:latin typeface="+mn-ea"/>
              </a:rPr>
              <a:t> </a:t>
            </a:r>
            <a:r>
              <a:rPr lang="en-US" altLang="zh-CN" sz="2000" b="1" dirty="0">
                <a:solidFill>
                  <a:schemeClr val="tx2"/>
                </a:solidFill>
                <a:latin typeface="+mn-ea"/>
              </a:rPr>
              <a:t>“@VERSION@”</a:t>
            </a:r>
            <a:r>
              <a:rPr lang="zh-CN" altLang="en-US" sz="2000" b="1" dirty="0">
                <a:solidFill>
                  <a:schemeClr val="tx2"/>
                </a:solidFill>
                <a:latin typeface="+mn-ea"/>
              </a:rPr>
              <a:t>字符串需要被替换成</a:t>
            </a:r>
            <a:r>
              <a:rPr lang="en-US" altLang="zh-CN" sz="2000" b="1" dirty="0" err="1">
                <a:solidFill>
                  <a:schemeClr val="tx2"/>
                </a:solidFill>
                <a:latin typeface="+mn-ea"/>
              </a:rPr>
              <a:t>Heritrix</a:t>
            </a:r>
            <a:r>
              <a:rPr lang="zh-CN" altLang="en-US" sz="2000" b="1" dirty="0">
                <a:solidFill>
                  <a:schemeClr val="tx2"/>
                </a:solidFill>
                <a:latin typeface="+mn-ea"/>
              </a:rPr>
              <a:t>的版本信息。</a:t>
            </a:r>
          </a:p>
          <a:p>
            <a:r>
              <a:rPr lang="en-US" altLang="zh-CN" sz="2000" b="1" dirty="0" smtClean="0">
                <a:solidFill>
                  <a:schemeClr val="tx2"/>
                </a:solidFill>
                <a:latin typeface="+mn-ea"/>
              </a:rPr>
              <a:t>“</a:t>
            </a:r>
            <a:r>
              <a:rPr lang="en-US" altLang="zh-CN" sz="2000" b="1" dirty="0">
                <a:solidFill>
                  <a:schemeClr val="tx2"/>
                </a:solidFill>
                <a:latin typeface="+mn-ea"/>
              </a:rPr>
              <a:t>PROJECT_URL_HERE”</a:t>
            </a:r>
            <a:r>
              <a:rPr lang="zh-CN" altLang="en-US" sz="2000" b="1" dirty="0">
                <a:solidFill>
                  <a:schemeClr val="tx2"/>
                </a:solidFill>
                <a:latin typeface="+mn-ea"/>
              </a:rPr>
              <a:t>可以被替换成任何一个完整的</a:t>
            </a:r>
            <a:r>
              <a:rPr lang="en-US" altLang="zh-CN" sz="2000" b="1" dirty="0">
                <a:solidFill>
                  <a:schemeClr val="tx2"/>
                </a:solidFill>
                <a:latin typeface="+mn-ea"/>
              </a:rPr>
              <a:t>URL</a:t>
            </a:r>
            <a:r>
              <a:rPr lang="zh-CN" altLang="en-US" sz="2000" b="1" dirty="0">
                <a:solidFill>
                  <a:schemeClr val="tx2"/>
                </a:solidFill>
                <a:latin typeface="+mn-ea"/>
              </a:rPr>
              <a:t>地址。</a:t>
            </a:r>
          </a:p>
          <a:p>
            <a:r>
              <a:rPr lang="en-US" altLang="zh-CN" sz="2000" b="1" dirty="0" smtClean="0">
                <a:solidFill>
                  <a:schemeClr val="tx2"/>
                </a:solidFill>
                <a:latin typeface="+mn-ea"/>
              </a:rPr>
              <a:t> </a:t>
            </a:r>
            <a:r>
              <a:rPr lang="en-US" altLang="zh-CN" sz="2000" b="1" dirty="0">
                <a:solidFill>
                  <a:schemeClr val="tx2"/>
                </a:solidFill>
                <a:latin typeface="+mn-ea"/>
              </a:rPr>
              <a:t>“from”</a:t>
            </a:r>
            <a:r>
              <a:rPr lang="zh-CN" altLang="en-US" sz="2000" b="1" dirty="0">
                <a:solidFill>
                  <a:schemeClr val="tx2"/>
                </a:solidFill>
                <a:latin typeface="+mn-ea"/>
              </a:rPr>
              <a:t>属性中不需要设置真实的</a:t>
            </a:r>
            <a:r>
              <a:rPr lang="en-US" altLang="zh-CN" sz="2000" b="1" dirty="0">
                <a:solidFill>
                  <a:schemeClr val="tx2"/>
                </a:solidFill>
                <a:latin typeface="+mn-ea"/>
              </a:rPr>
              <a:t>E-mail</a:t>
            </a:r>
            <a:r>
              <a:rPr lang="zh-CN" altLang="en-US" sz="2000" b="1" dirty="0">
                <a:solidFill>
                  <a:schemeClr val="tx2"/>
                </a:solidFill>
                <a:latin typeface="+mn-ea"/>
              </a:rPr>
              <a:t>地址，只需是格式正确的邮件地址就可以了。</a:t>
            </a:r>
            <a:endParaRPr lang="zh-CN" altLang="en-US" sz="2000" b="1" dirty="0">
              <a:solidFill>
                <a:schemeClr val="tx2"/>
              </a:solidFill>
              <a:effectLst/>
              <a:latin typeface="+mn-ea"/>
            </a:endParaRPr>
          </a:p>
        </p:txBody>
      </p:sp>
    </p:spTree>
    <p:extLst>
      <p:ext uri="{BB962C8B-B14F-4D97-AF65-F5344CB8AC3E}">
        <p14:creationId xmlns="" xmlns:p14="http://schemas.microsoft.com/office/powerpoint/2010/main" val="392144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Autofit/>
          </a:bodyPr>
          <a:lstStyle/>
          <a:p>
            <a:r>
              <a:rPr lang="zh-CN" altLang="en-US" sz="2000" dirty="0" smtClean="0"/>
              <a:t>    </a:t>
            </a:r>
            <a:r>
              <a:rPr lang="zh-CN" altLang="en-US" sz="2000" dirty="0" smtClean="0">
                <a:latin typeface="+mj-ea"/>
              </a:rPr>
              <a:t>当</a:t>
            </a:r>
            <a:r>
              <a:rPr lang="zh-CN" altLang="en-US" sz="2000" dirty="0">
                <a:latin typeface="+mj-ea"/>
              </a:rPr>
              <a:t>正确设置了上述的两个属性后，</a:t>
            </a:r>
            <a:r>
              <a:rPr lang="en-US" altLang="zh-CN" sz="2000" dirty="0" err="1">
                <a:latin typeface="+mj-ea"/>
              </a:rPr>
              <a:t>Heritrix</a:t>
            </a:r>
            <a:r>
              <a:rPr lang="zh-CN" altLang="en-US" sz="2000" dirty="0">
                <a:latin typeface="+mj-ea"/>
              </a:rPr>
              <a:t>就具备了运行的条件。单击“</a:t>
            </a:r>
            <a:r>
              <a:rPr lang="en-US" altLang="zh-CN" sz="2000" dirty="0">
                <a:latin typeface="+mj-ea"/>
              </a:rPr>
              <a:t>Submit”</a:t>
            </a:r>
            <a:r>
              <a:rPr lang="zh-CN" altLang="en-US" sz="2000" dirty="0">
                <a:latin typeface="+mj-ea"/>
              </a:rPr>
              <a:t>链接，提交这个抓取任务，如图</a:t>
            </a:r>
            <a:r>
              <a:rPr lang="en-US" altLang="zh-CN" sz="2000" dirty="0">
                <a:latin typeface="+mj-ea"/>
              </a:rPr>
              <a:t>10-35</a:t>
            </a:r>
            <a:r>
              <a:rPr lang="zh-CN" altLang="en-US" sz="2000" dirty="0">
                <a:latin typeface="+mj-ea"/>
              </a:rPr>
              <a:t>所示</a:t>
            </a:r>
          </a:p>
        </p:txBody>
      </p:sp>
      <p:pic>
        <p:nvPicPr>
          <p:cNvPr id="9218" name="图片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1720" y="1340768"/>
            <a:ext cx="4619625" cy="72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2276872"/>
            <a:ext cx="7958608" cy="1323439"/>
          </a:xfrm>
          <a:prstGeom prst="rect">
            <a:avLst/>
          </a:prstGeom>
        </p:spPr>
        <p:txBody>
          <a:bodyPr wrap="square">
            <a:spAutoFit/>
          </a:bodyPr>
          <a:lstStyle/>
          <a:p>
            <a:r>
              <a:rPr lang="zh-CN" altLang="en-US" dirty="0" smtClean="0"/>
              <a:t>     </a:t>
            </a:r>
            <a:r>
              <a:rPr lang="zh-CN" altLang="en-US" sz="2000" b="1" dirty="0" smtClean="0">
                <a:solidFill>
                  <a:schemeClr val="tx2"/>
                </a:solidFill>
                <a:latin typeface="+mj-ea"/>
                <a:ea typeface="+mj-ea"/>
              </a:rPr>
              <a:t>当</a:t>
            </a:r>
            <a:r>
              <a:rPr lang="zh-CN" altLang="en-US" sz="2000" b="1" dirty="0">
                <a:solidFill>
                  <a:schemeClr val="tx2"/>
                </a:solidFill>
                <a:latin typeface="+mj-ea"/>
                <a:ea typeface="+mj-ea"/>
              </a:rPr>
              <a:t>单击“</a:t>
            </a:r>
            <a:r>
              <a:rPr lang="en-US" altLang="zh-CN" sz="2000" b="1" dirty="0">
                <a:solidFill>
                  <a:schemeClr val="tx2"/>
                </a:solidFill>
                <a:latin typeface="+mj-ea"/>
                <a:ea typeface="+mj-ea"/>
              </a:rPr>
              <a:t>Submit job”</a:t>
            </a:r>
            <a:r>
              <a:rPr lang="zh-CN" altLang="en-US" sz="2000" b="1" dirty="0">
                <a:solidFill>
                  <a:schemeClr val="tx2"/>
                </a:solidFill>
                <a:latin typeface="+mj-ea"/>
                <a:ea typeface="+mj-ea"/>
              </a:rPr>
              <a:t>链接后，会看到图</a:t>
            </a:r>
            <a:r>
              <a:rPr lang="en-US" altLang="zh-CN" sz="2000" b="1" dirty="0">
                <a:solidFill>
                  <a:schemeClr val="tx2"/>
                </a:solidFill>
                <a:latin typeface="+mj-ea"/>
                <a:ea typeface="+mj-ea"/>
              </a:rPr>
              <a:t>10-36</a:t>
            </a:r>
            <a:r>
              <a:rPr lang="zh-CN" altLang="en-US" sz="2000" b="1" dirty="0">
                <a:solidFill>
                  <a:schemeClr val="tx2"/>
                </a:solidFill>
                <a:latin typeface="+mj-ea"/>
                <a:ea typeface="+mj-ea"/>
              </a:rPr>
              <a:t>所示的页面。图中最上方很清楚的显示了“</a:t>
            </a:r>
            <a:r>
              <a:rPr lang="en-US" altLang="zh-CN" sz="2000" b="1" dirty="0">
                <a:solidFill>
                  <a:schemeClr val="tx2"/>
                </a:solidFill>
                <a:latin typeface="+mj-ea"/>
                <a:ea typeface="+mj-ea"/>
              </a:rPr>
              <a:t>Job created”</a:t>
            </a:r>
            <a:r>
              <a:rPr lang="zh-CN" altLang="en-US" sz="2000" b="1" dirty="0">
                <a:solidFill>
                  <a:schemeClr val="tx2"/>
                </a:solidFill>
                <a:latin typeface="+mj-ea"/>
                <a:ea typeface="+mj-ea"/>
              </a:rPr>
              <a:t>，这表示刚才所设置的抓取任务已经被成功的建立。同时，在下面的“</a:t>
            </a:r>
            <a:r>
              <a:rPr lang="en-US" altLang="zh-CN" sz="2000" b="1" dirty="0">
                <a:solidFill>
                  <a:schemeClr val="tx2"/>
                </a:solidFill>
                <a:latin typeface="+mj-ea"/>
                <a:ea typeface="+mj-ea"/>
              </a:rPr>
              <a:t>Pending Jobs”</a:t>
            </a:r>
            <a:r>
              <a:rPr lang="zh-CN" altLang="en-US" sz="2000" b="1" dirty="0">
                <a:solidFill>
                  <a:schemeClr val="tx2"/>
                </a:solidFill>
                <a:latin typeface="+mj-ea"/>
                <a:ea typeface="+mj-ea"/>
              </a:rPr>
              <a:t>一栏，可以清楚的看到刚刚被创建的</a:t>
            </a:r>
            <a:r>
              <a:rPr lang="en-US" altLang="zh-CN" sz="2000" b="1" dirty="0">
                <a:solidFill>
                  <a:schemeClr val="tx2"/>
                </a:solidFill>
                <a:latin typeface="+mj-ea"/>
                <a:ea typeface="+mj-ea"/>
              </a:rPr>
              <a:t>Job</a:t>
            </a:r>
            <a:r>
              <a:rPr lang="zh-CN" altLang="en-US" sz="2000" b="1" dirty="0">
                <a:solidFill>
                  <a:schemeClr val="tx2"/>
                </a:solidFill>
                <a:latin typeface="+mj-ea"/>
                <a:ea typeface="+mj-ea"/>
              </a:rPr>
              <a:t>，它的状态目前为“</a:t>
            </a:r>
            <a:r>
              <a:rPr lang="en-US" altLang="zh-CN" sz="2000" b="1" dirty="0">
                <a:solidFill>
                  <a:schemeClr val="tx2"/>
                </a:solidFill>
                <a:latin typeface="+mj-ea"/>
                <a:ea typeface="+mj-ea"/>
              </a:rPr>
              <a:t>Pending”</a:t>
            </a:r>
            <a:r>
              <a:rPr lang="zh-CN" altLang="en-US" sz="2000" b="1" dirty="0">
                <a:solidFill>
                  <a:schemeClr val="tx2"/>
                </a:solidFill>
                <a:latin typeface="+mj-ea"/>
                <a:ea typeface="+mj-ea"/>
              </a:rPr>
              <a:t>。</a:t>
            </a:r>
          </a:p>
        </p:txBody>
      </p:sp>
      <p:pic>
        <p:nvPicPr>
          <p:cNvPr id="9219" name="图片 3" descr="C:\Users\Administrator\Pictures\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68792" y="3861048"/>
            <a:ext cx="5900127" cy="2192433"/>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308215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Autofit/>
          </a:bodyPr>
          <a:lstStyle/>
          <a:p>
            <a:r>
              <a:rPr lang="zh-CN" altLang="en-US" sz="2400" dirty="0" smtClean="0"/>
              <a:t>    下面</a:t>
            </a:r>
            <a:r>
              <a:rPr lang="zh-CN" altLang="en-US" sz="2400" dirty="0"/>
              <a:t>启动这个任务。回到“</a:t>
            </a:r>
            <a:r>
              <a:rPr lang="en-US" altLang="zh-CN" sz="2400" dirty="0"/>
              <a:t>Console”</a:t>
            </a:r>
            <a:r>
              <a:rPr lang="zh-CN" altLang="en-US" sz="2400" dirty="0"/>
              <a:t>界面上，可以看到，如图</a:t>
            </a:r>
            <a:r>
              <a:rPr lang="en-US" altLang="zh-CN" sz="2400" dirty="0"/>
              <a:t>10-37</a:t>
            </a:r>
            <a:r>
              <a:rPr lang="zh-CN" altLang="en-US" sz="2400" dirty="0"/>
              <a:t>所示，刚刚创建的任务已经显示了出来，等待我们开始它。</a:t>
            </a:r>
          </a:p>
        </p:txBody>
      </p:sp>
      <p:pic>
        <p:nvPicPr>
          <p:cNvPr id="10242" name="图片 2" descr="C:\Users\Administrator\Pictures\12.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1556792"/>
            <a:ext cx="7038096" cy="3066667"/>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4" name="矩形​​ 3"/>
          <p:cNvSpPr/>
          <p:nvPr/>
        </p:nvSpPr>
        <p:spPr>
          <a:xfrm>
            <a:off x="683568" y="4797152"/>
            <a:ext cx="7920880" cy="830997"/>
          </a:xfrm>
          <a:prstGeom prst="rect">
            <a:avLst/>
          </a:prstGeom>
        </p:spPr>
        <p:txBody>
          <a:bodyPr wrap="square">
            <a:spAutoFit/>
          </a:bodyPr>
          <a:lstStyle/>
          <a:p>
            <a:r>
              <a:rPr lang="zh-CN" altLang="en-US" sz="2400" b="1" dirty="0" smtClean="0">
                <a:solidFill>
                  <a:schemeClr val="tx2"/>
                </a:solidFill>
                <a:latin typeface="+mn-ea"/>
              </a:rPr>
              <a:t>      此时</a:t>
            </a:r>
            <a:r>
              <a:rPr lang="zh-CN" altLang="en-US" sz="2400" b="1" dirty="0">
                <a:solidFill>
                  <a:schemeClr val="tx2"/>
                </a:solidFill>
                <a:latin typeface="+mn-ea"/>
              </a:rPr>
              <a:t>，单击面版中的“</a:t>
            </a:r>
            <a:r>
              <a:rPr lang="en-US" altLang="zh-CN" sz="2400" b="1" dirty="0">
                <a:solidFill>
                  <a:schemeClr val="tx2"/>
                </a:solidFill>
                <a:latin typeface="+mn-ea"/>
              </a:rPr>
              <a:t>Start”</a:t>
            </a:r>
            <a:r>
              <a:rPr lang="zh-CN" altLang="en-US" sz="2400" b="1" dirty="0">
                <a:solidFill>
                  <a:schemeClr val="tx2"/>
                </a:solidFill>
                <a:latin typeface="+mn-ea"/>
              </a:rPr>
              <a:t>链接，就会将此时处于“</a:t>
            </a:r>
            <a:r>
              <a:rPr lang="en-US" altLang="zh-CN" sz="2400" b="1" dirty="0">
                <a:solidFill>
                  <a:schemeClr val="tx2"/>
                </a:solidFill>
                <a:latin typeface="+mn-ea"/>
              </a:rPr>
              <a:t>Pending”</a:t>
            </a:r>
            <a:r>
              <a:rPr lang="zh-CN" altLang="en-US" sz="2400" b="1" dirty="0">
                <a:solidFill>
                  <a:schemeClr val="tx2"/>
                </a:solidFill>
                <a:latin typeface="+mn-ea"/>
              </a:rPr>
              <a:t>状态的抓取任务激活，令其开始</a:t>
            </a:r>
            <a:r>
              <a:rPr lang="zh-CN" altLang="en-US" sz="2400" b="1" dirty="0" smtClean="0">
                <a:solidFill>
                  <a:schemeClr val="tx2"/>
                </a:solidFill>
                <a:latin typeface="+mn-ea"/>
              </a:rPr>
              <a:t>抓取</a:t>
            </a:r>
            <a:r>
              <a:rPr lang="zh-CN" altLang="en-US" sz="2400" b="1" dirty="0">
                <a:solidFill>
                  <a:schemeClr val="tx2"/>
                </a:solidFill>
                <a:latin typeface="+mn-ea"/>
              </a:rPr>
              <a:t>。</a:t>
            </a:r>
          </a:p>
        </p:txBody>
      </p:sp>
    </p:spTree>
    <p:extLst>
      <p:ext uri="{BB962C8B-B14F-4D97-AF65-F5344CB8AC3E}">
        <p14:creationId xmlns="" xmlns:p14="http://schemas.microsoft.com/office/powerpoint/2010/main" val="2812217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a:bodyPr>
          <a:lstStyle/>
          <a:p>
            <a:r>
              <a:rPr lang="en-US" altLang="zh-CN" sz="2400" dirty="0"/>
              <a:t> </a:t>
            </a:r>
            <a:r>
              <a:rPr lang="en-US" altLang="zh-CN" sz="2400" dirty="0" smtClean="0"/>
              <a:t>   </a:t>
            </a:r>
            <a:r>
              <a:rPr lang="zh-CN" altLang="en-US" sz="2400" dirty="0" smtClean="0"/>
              <a:t>在</a:t>
            </a:r>
            <a:r>
              <a:rPr lang="zh-CN" altLang="en-US" sz="2400" dirty="0"/>
              <a:t>图</a:t>
            </a:r>
            <a:r>
              <a:rPr lang="en-US" altLang="zh-CN" sz="2400" dirty="0"/>
              <a:t>10-39</a:t>
            </a:r>
            <a:r>
              <a:rPr lang="zh-CN" altLang="en-US" sz="2400" dirty="0"/>
              <a:t>中，刚才还处于“</a:t>
            </a:r>
            <a:r>
              <a:rPr lang="en-US" altLang="zh-CN" sz="2400" dirty="0"/>
              <a:t>Start”</a:t>
            </a:r>
            <a:r>
              <a:rPr lang="zh-CN" altLang="en-US" sz="2400" dirty="0"/>
              <a:t>状态的链接已经变为了</a:t>
            </a:r>
            <a:r>
              <a:rPr lang="en-US" altLang="zh-CN" sz="2400" dirty="0"/>
              <a:t>Hold</a:t>
            </a:r>
            <a:r>
              <a:rPr lang="zh-CN" altLang="en-US" sz="2400" dirty="0"/>
              <a:t>状态。这表明，抓取任务已经被激活。</a:t>
            </a:r>
          </a:p>
        </p:txBody>
      </p:sp>
      <p:pic>
        <p:nvPicPr>
          <p:cNvPr id="11266" name="图片 2" descr="C:\Users\Administrator\Pictures\13.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8666" y="1429000"/>
            <a:ext cx="6666667" cy="4000000"/>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165427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548680"/>
            <a:ext cx="8229600" cy="4525963"/>
          </a:xfrm>
        </p:spPr>
        <p:txBody>
          <a:bodyPr/>
          <a:lstStyle/>
          <a:p>
            <a:r>
              <a:rPr lang="zh-CN" altLang="en-US" dirty="0" smtClean="0">
                <a:solidFill>
                  <a:schemeClr val="tx2"/>
                </a:solidFill>
              </a:rPr>
              <a:t>     </a:t>
            </a:r>
            <a:r>
              <a:rPr lang="zh-CN" altLang="en-US" sz="2000" b="1" dirty="0" smtClean="0">
                <a:solidFill>
                  <a:schemeClr val="tx2"/>
                </a:solidFill>
                <a:latin typeface="+mn-ea"/>
              </a:rPr>
              <a:t>在</a:t>
            </a:r>
            <a:r>
              <a:rPr lang="zh-CN" altLang="en-US" sz="2000" b="1" dirty="0">
                <a:solidFill>
                  <a:schemeClr val="tx2"/>
                </a:solidFill>
                <a:latin typeface="+mn-ea"/>
              </a:rPr>
              <a:t>绿红相间的长条左侧，是几个实时的运行状态，其中包括抓取的平均速度（</a:t>
            </a:r>
            <a:r>
              <a:rPr lang="en-US" altLang="zh-CN" sz="2000" b="1" dirty="0">
                <a:solidFill>
                  <a:schemeClr val="tx2"/>
                </a:solidFill>
                <a:latin typeface="+mn-ea"/>
              </a:rPr>
              <a:t>KB/s</a:t>
            </a:r>
            <a:r>
              <a:rPr lang="zh-CN" altLang="en-US" sz="2000" b="1" dirty="0">
                <a:solidFill>
                  <a:schemeClr val="tx2"/>
                </a:solidFill>
                <a:latin typeface="+mn-ea"/>
              </a:rPr>
              <a:t>）和每秒钟抓取的链接数（</a:t>
            </a:r>
            <a:r>
              <a:rPr lang="en-US" altLang="zh-CN" sz="2000" b="1" dirty="0">
                <a:solidFill>
                  <a:schemeClr val="tx2"/>
                </a:solidFill>
                <a:latin typeface="+mn-ea"/>
              </a:rPr>
              <a:t>URIs /sec</a:t>
            </a:r>
            <a:r>
              <a:rPr lang="zh-CN" altLang="en-US" sz="2000" b="1" dirty="0">
                <a:solidFill>
                  <a:schemeClr val="tx2"/>
                </a:solidFill>
                <a:latin typeface="+mn-ea"/>
              </a:rPr>
              <a:t>），另外的统计还包括抓取任务所消耗的时间和剩余的时间，不过这种剩余时间一般都不准，因为</a:t>
            </a:r>
            <a:r>
              <a:rPr lang="en-US" altLang="zh-CN" sz="2000" b="1" dirty="0">
                <a:solidFill>
                  <a:schemeClr val="tx2"/>
                </a:solidFill>
                <a:latin typeface="+mn-ea"/>
              </a:rPr>
              <a:t>URI</a:t>
            </a:r>
            <a:r>
              <a:rPr lang="zh-CN" altLang="en-US" sz="2000" b="1" dirty="0">
                <a:solidFill>
                  <a:schemeClr val="tx2"/>
                </a:solidFill>
                <a:latin typeface="+mn-ea"/>
              </a:rPr>
              <a:t>的数量总是在不断变化，每当分析一个网页，就会 有新的</a:t>
            </a:r>
            <a:r>
              <a:rPr lang="en-US" altLang="zh-CN" sz="2000" b="1" dirty="0">
                <a:solidFill>
                  <a:schemeClr val="tx2"/>
                </a:solidFill>
                <a:latin typeface="+mn-ea"/>
              </a:rPr>
              <a:t>URI</a:t>
            </a:r>
            <a:r>
              <a:rPr lang="zh-CN" altLang="en-US" sz="2000" b="1" dirty="0">
                <a:solidFill>
                  <a:schemeClr val="tx2"/>
                </a:solidFill>
                <a:latin typeface="+mn-ea"/>
              </a:rPr>
              <a:t>加入队列中。如图</a:t>
            </a:r>
            <a:r>
              <a:rPr lang="en-US" altLang="zh-CN" sz="2000" b="1" dirty="0">
                <a:solidFill>
                  <a:schemeClr val="tx2"/>
                </a:solidFill>
                <a:latin typeface="+mn-ea"/>
              </a:rPr>
              <a:t>10-40</a:t>
            </a:r>
            <a:r>
              <a:rPr lang="zh-CN" altLang="en-US" sz="2000" b="1" dirty="0">
                <a:solidFill>
                  <a:schemeClr val="tx2"/>
                </a:solidFill>
                <a:latin typeface="+mn-ea"/>
              </a:rPr>
              <a:t>所示。</a:t>
            </a:r>
          </a:p>
        </p:txBody>
      </p:sp>
      <p:sp>
        <p:nvSpPr>
          <p:cNvPr id="3" name="标题 2"/>
          <p:cNvSpPr>
            <a:spLocks noGrp="1"/>
          </p:cNvSpPr>
          <p:nvPr>
            <p:ph type="title"/>
          </p:nvPr>
        </p:nvSpPr>
        <p:spPr/>
        <p:txBody>
          <a:bodyPr/>
          <a:lstStyle/>
          <a:p>
            <a:endParaRPr lang="zh-CN" altLang="en-US" dirty="0"/>
          </a:p>
        </p:txBody>
      </p:sp>
      <p:pic>
        <p:nvPicPr>
          <p:cNvPr id="12292" name="图片 4" descr="C:\Users\Administrator\Pictures\1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52" y="2348880"/>
            <a:ext cx="3704762" cy="1152128"/>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5" name="矩形​​ 4"/>
          <p:cNvSpPr/>
          <p:nvPr/>
        </p:nvSpPr>
        <p:spPr>
          <a:xfrm>
            <a:off x="755576" y="3717032"/>
            <a:ext cx="7776864" cy="1015663"/>
          </a:xfrm>
          <a:prstGeom prst="rect">
            <a:avLst/>
          </a:prstGeom>
        </p:spPr>
        <p:txBody>
          <a:bodyPr wrap="square">
            <a:spAutoFit/>
          </a:bodyPr>
          <a:lstStyle/>
          <a:p>
            <a:r>
              <a:rPr lang="zh-CN" altLang="en-US" dirty="0" smtClean="0">
                <a:solidFill>
                  <a:schemeClr val="tx2"/>
                </a:solidFill>
              </a:rPr>
              <a:t>      </a:t>
            </a:r>
            <a:r>
              <a:rPr lang="zh-CN" altLang="en-US" sz="2000" b="1" dirty="0" smtClean="0">
                <a:solidFill>
                  <a:schemeClr val="tx2"/>
                </a:solidFill>
                <a:latin typeface="+mn-ea"/>
              </a:rPr>
              <a:t>在</a:t>
            </a:r>
            <a:r>
              <a:rPr lang="zh-CN" altLang="en-US" sz="2000" b="1" dirty="0">
                <a:solidFill>
                  <a:schemeClr val="tx2"/>
                </a:solidFill>
                <a:latin typeface="+mn-ea"/>
              </a:rPr>
              <a:t>绿红相间的长条右侧，是当前的负载，它显示了当前活跃的线程数量，同时，还统计了</a:t>
            </a:r>
            <a:r>
              <a:rPr lang="en-US" altLang="zh-CN" sz="2000" b="1" dirty="0" err="1">
                <a:solidFill>
                  <a:schemeClr val="tx2"/>
                </a:solidFill>
                <a:latin typeface="+mn-ea"/>
              </a:rPr>
              <a:t>Heritrix</a:t>
            </a:r>
            <a:r>
              <a:rPr lang="zh-CN" altLang="en-US" sz="2000" b="1" dirty="0">
                <a:solidFill>
                  <a:schemeClr val="tx2"/>
                </a:solidFill>
                <a:latin typeface="+mn-ea"/>
              </a:rPr>
              <a:t>内部的所有队列的平均长度。如图</a:t>
            </a:r>
            <a:r>
              <a:rPr lang="en-US" altLang="zh-CN" sz="2000" b="1" dirty="0">
                <a:solidFill>
                  <a:schemeClr val="tx2"/>
                </a:solidFill>
                <a:latin typeface="+mn-ea"/>
              </a:rPr>
              <a:t>10-41</a:t>
            </a:r>
            <a:r>
              <a:rPr lang="zh-CN" altLang="en-US" sz="2000" b="1" dirty="0">
                <a:solidFill>
                  <a:schemeClr val="tx2"/>
                </a:solidFill>
                <a:latin typeface="+mn-ea"/>
              </a:rPr>
              <a:t>所示</a:t>
            </a:r>
          </a:p>
        </p:txBody>
      </p:sp>
      <p:pic>
        <p:nvPicPr>
          <p:cNvPr id="12293" name="图片 5" descr="C:\Users\Administrator\Pictures\15.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43808" y="4732695"/>
            <a:ext cx="3600400" cy="1440160"/>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191331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395536" y="1052736"/>
            <a:ext cx="8229600" cy="1143000"/>
          </a:xfrm>
        </p:spPr>
        <p:txBody>
          <a:bodyPr>
            <a:noAutofit/>
          </a:bodyPr>
          <a:lstStyle/>
          <a:p>
            <a:r>
              <a:rPr lang="zh-CN" altLang="en-US" sz="2000" dirty="0" smtClean="0"/>
              <a:t>     在</a:t>
            </a:r>
            <a:r>
              <a:rPr lang="zh-CN" altLang="en-US" sz="2000" dirty="0"/>
              <a:t>图</a:t>
            </a:r>
            <a:r>
              <a:rPr lang="en-US" altLang="zh-CN" sz="2000" dirty="0"/>
              <a:t>10-42</a:t>
            </a:r>
            <a:r>
              <a:rPr lang="zh-CN" altLang="en-US" sz="2000" dirty="0"/>
              <a:t>中，清楚的看到系统的资源消耗。其中，每秒下载的速率已经达到</a:t>
            </a:r>
            <a:r>
              <a:rPr lang="zh-CN" altLang="en-US" sz="2000" dirty="0" smtClean="0"/>
              <a:t>了</a:t>
            </a:r>
            <a:r>
              <a:rPr lang="en-US" altLang="zh-CN" sz="2000" dirty="0" smtClean="0"/>
              <a:t>62KB</a:t>
            </a:r>
            <a:r>
              <a:rPr lang="zh-CN" altLang="en-US" sz="2000" dirty="0"/>
              <a:t>，另外，平均每秒</a:t>
            </a:r>
            <a:r>
              <a:rPr lang="zh-CN" altLang="en-US" sz="2000" dirty="0" smtClean="0"/>
              <a:t>有</a:t>
            </a:r>
            <a:r>
              <a:rPr lang="en-US" altLang="zh-CN" sz="2000" dirty="0" smtClean="0"/>
              <a:t>5.85 </a:t>
            </a:r>
            <a:r>
              <a:rPr lang="zh-CN" altLang="en-US" sz="2000" dirty="0"/>
              <a:t>个</a:t>
            </a:r>
            <a:r>
              <a:rPr lang="en-US" altLang="zh-CN" sz="2000" dirty="0"/>
              <a:t>URI</a:t>
            </a:r>
            <a:r>
              <a:rPr lang="zh-CN" altLang="en-US" sz="2000" dirty="0"/>
              <a:t>被抓取。在负载方面，初设的</a:t>
            </a:r>
            <a:r>
              <a:rPr lang="en-US" altLang="zh-CN" sz="2000" dirty="0"/>
              <a:t>50</a:t>
            </a:r>
            <a:r>
              <a:rPr lang="zh-CN" altLang="en-US" sz="2000" dirty="0"/>
              <a:t>个线程均处于工作状态，最长的队列长度已经达到</a:t>
            </a:r>
            <a:r>
              <a:rPr lang="zh-CN" altLang="en-US" sz="2000" dirty="0" smtClean="0"/>
              <a:t>了</a:t>
            </a:r>
            <a:r>
              <a:rPr lang="en-US" altLang="zh-CN" sz="2000" dirty="0" smtClean="0"/>
              <a:t>1118</a:t>
            </a:r>
            <a:r>
              <a:rPr lang="zh-CN" altLang="en-US" sz="2000" dirty="0" smtClean="0"/>
              <a:t>个</a:t>
            </a:r>
            <a:r>
              <a:rPr lang="en-US" altLang="zh-CN" sz="2000" dirty="0"/>
              <a:t>URI</a:t>
            </a:r>
            <a:r>
              <a:rPr lang="zh-CN" altLang="en-US" sz="2000" dirty="0"/>
              <a:t>，平均长度</a:t>
            </a:r>
            <a:r>
              <a:rPr lang="zh-CN" altLang="en-US" sz="2000" dirty="0" smtClean="0"/>
              <a:t>为</a:t>
            </a:r>
            <a:r>
              <a:rPr lang="en-US" altLang="zh-CN" sz="2000" dirty="0" smtClean="0"/>
              <a:t>8</a:t>
            </a:r>
            <a:r>
              <a:rPr lang="zh-CN" altLang="en-US" sz="2000" dirty="0" smtClean="0"/>
              <a:t>。</a:t>
            </a:r>
            <a:r>
              <a:rPr lang="zh-CN" altLang="en-US" sz="2000" dirty="0"/>
              <a:t>从进度条上看，总共</a:t>
            </a:r>
            <a:r>
              <a:rPr lang="zh-CN" altLang="en-US" sz="2000" dirty="0" smtClean="0"/>
              <a:t>有</a:t>
            </a:r>
            <a:r>
              <a:rPr lang="en-US" altLang="zh-CN" sz="2000" dirty="0" smtClean="0"/>
              <a:t>29460</a:t>
            </a:r>
            <a:r>
              <a:rPr lang="zh-CN" altLang="en-US" sz="2000" dirty="0" smtClean="0"/>
              <a:t>个 </a:t>
            </a:r>
            <a:r>
              <a:rPr lang="en-US" altLang="zh-CN" sz="2000" dirty="0"/>
              <a:t>URI</a:t>
            </a:r>
            <a:r>
              <a:rPr lang="zh-CN" altLang="en-US" sz="2000" dirty="0"/>
              <a:t>等待抓取，已经完成</a:t>
            </a:r>
            <a:r>
              <a:rPr lang="zh-CN" altLang="en-US" sz="2000" dirty="0" smtClean="0"/>
              <a:t>了</a:t>
            </a:r>
            <a:r>
              <a:rPr lang="en-US" altLang="zh-CN" sz="2000" dirty="0" smtClean="0"/>
              <a:t>2227</a:t>
            </a:r>
            <a:r>
              <a:rPr lang="zh-CN" altLang="en-US" sz="2000" dirty="0" smtClean="0"/>
              <a:t>个</a:t>
            </a:r>
            <a:r>
              <a:rPr lang="en-US" altLang="zh-CN" sz="2000" dirty="0"/>
              <a:t>URI</a:t>
            </a:r>
            <a:r>
              <a:rPr lang="zh-CN" altLang="en-US" sz="2000" dirty="0"/>
              <a:t>的抓取，另外，下载的字节总数也已经达到</a:t>
            </a:r>
            <a:r>
              <a:rPr lang="zh-CN" altLang="en-US" sz="2000" dirty="0" smtClean="0"/>
              <a:t>了</a:t>
            </a:r>
            <a:r>
              <a:rPr lang="en-US" altLang="zh-CN" sz="2000" dirty="0" smtClean="0"/>
              <a:t>26mB</a:t>
            </a:r>
            <a:r>
              <a:rPr lang="zh-CN" altLang="en-US" sz="2000" dirty="0"/>
              <a:t>。再观察一下左边，仅用</a:t>
            </a:r>
            <a:r>
              <a:rPr lang="zh-CN" altLang="en-US" sz="2000" dirty="0" smtClean="0"/>
              <a:t>时</a:t>
            </a:r>
            <a:r>
              <a:rPr lang="en-US" altLang="zh-CN" sz="2000" dirty="0" smtClean="0"/>
              <a:t>5m50s</a:t>
            </a:r>
            <a:r>
              <a:rPr lang="zh-CN" altLang="en-US" sz="2000" dirty="0" smtClean="0"/>
              <a:t>。</a:t>
            </a:r>
            <a:r>
              <a:rPr lang="zh-CN" altLang="en-US" sz="2000" dirty="0"/>
              <a:t>可见，多线程抓取的速 度还是很快的。</a:t>
            </a:r>
          </a:p>
        </p:txBody>
      </p:sp>
      <p:pic>
        <p:nvPicPr>
          <p:cNvPr id="13314" name="图片 2" descr="C:\Users\Administrator\Pictures\16.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44" y="2564904"/>
            <a:ext cx="5841382" cy="3312368"/>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4022826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7784" y="4293096"/>
            <a:ext cx="3888432" cy="226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500042"/>
            <a:ext cx="8136904" cy="707886"/>
          </a:xfrm>
          <a:prstGeom prst="rect">
            <a:avLst/>
          </a:prstGeom>
        </p:spPr>
        <p:txBody>
          <a:bodyPr wrap="square">
            <a:spAutoFit/>
          </a:bodyPr>
          <a:lstStyle/>
          <a:p>
            <a:r>
              <a:rPr lang="en-US" altLang="zh-CN" dirty="0"/>
              <a:t> </a:t>
            </a:r>
            <a:r>
              <a:rPr lang="en-US" altLang="zh-CN" dirty="0" smtClean="0"/>
              <a:t>    </a:t>
            </a:r>
            <a:r>
              <a:rPr lang="zh-CN" altLang="en-US" sz="2000" b="1" dirty="0" smtClean="0">
                <a:solidFill>
                  <a:schemeClr val="tx2"/>
                </a:solidFill>
                <a:latin typeface="仿宋" pitchFamily="49" charset="-122"/>
                <a:ea typeface="仿宋" pitchFamily="49" charset="-122"/>
              </a:rPr>
              <a:t>不过</a:t>
            </a:r>
            <a:r>
              <a:rPr lang="zh-CN" altLang="en-US" sz="2000" b="1" dirty="0">
                <a:solidFill>
                  <a:schemeClr val="tx2"/>
                </a:solidFill>
                <a:latin typeface="仿宋" pitchFamily="49" charset="-122"/>
                <a:ea typeface="仿宋" pitchFamily="49" charset="-122"/>
              </a:rPr>
              <a:t>，当抓取继续进行时，观察</a:t>
            </a:r>
            <a:r>
              <a:rPr lang="en-US" altLang="zh-CN" sz="2000" b="1" dirty="0">
                <a:solidFill>
                  <a:schemeClr val="tx2"/>
                </a:solidFill>
                <a:latin typeface="仿宋" pitchFamily="49" charset="-122"/>
                <a:ea typeface="仿宋" pitchFamily="49" charset="-122"/>
              </a:rPr>
              <a:t>Java</a:t>
            </a:r>
            <a:r>
              <a:rPr lang="zh-CN" altLang="en-US" sz="2000" b="1" dirty="0">
                <a:solidFill>
                  <a:schemeClr val="tx2"/>
                </a:solidFill>
                <a:latin typeface="仿宋" pitchFamily="49" charset="-122"/>
                <a:ea typeface="仿宋" pitchFamily="49" charset="-122"/>
              </a:rPr>
              <a:t>虚拟机的内存使用，发现其已达饱合状态。</a:t>
            </a:r>
            <a:r>
              <a:rPr lang="en-US" altLang="zh-CN" sz="2000" b="1" dirty="0">
                <a:solidFill>
                  <a:schemeClr val="tx2"/>
                </a:solidFill>
                <a:latin typeface="仿宋" pitchFamily="49" charset="-122"/>
                <a:ea typeface="仿宋" pitchFamily="49" charset="-122"/>
              </a:rPr>
              <a:t>64M</a:t>
            </a:r>
            <a:r>
              <a:rPr lang="zh-CN" altLang="en-US" sz="2000" b="1" dirty="0">
                <a:solidFill>
                  <a:schemeClr val="tx2"/>
                </a:solidFill>
                <a:latin typeface="仿宋" pitchFamily="49" charset="-122"/>
                <a:ea typeface="仿宋" pitchFamily="49" charset="-122"/>
              </a:rPr>
              <a:t>的最大</a:t>
            </a:r>
            <a:r>
              <a:rPr lang="en-US" altLang="zh-CN" sz="2000" b="1" dirty="0">
                <a:solidFill>
                  <a:schemeClr val="tx2"/>
                </a:solidFill>
                <a:latin typeface="仿宋" pitchFamily="49" charset="-122"/>
                <a:ea typeface="仿宋" pitchFamily="49" charset="-122"/>
              </a:rPr>
              <a:t>Heap</a:t>
            </a:r>
            <a:r>
              <a:rPr lang="zh-CN" altLang="en-US" sz="2000" b="1" dirty="0">
                <a:solidFill>
                  <a:schemeClr val="tx2"/>
                </a:solidFill>
                <a:latin typeface="仿宋" pitchFamily="49" charset="-122"/>
                <a:ea typeface="仿宋" pitchFamily="49" charset="-122"/>
              </a:rPr>
              <a:t>显然不够用。如图</a:t>
            </a:r>
            <a:r>
              <a:rPr lang="en-US" altLang="zh-CN" sz="2000" b="1" dirty="0">
                <a:solidFill>
                  <a:schemeClr val="tx2"/>
                </a:solidFill>
                <a:latin typeface="仿宋" pitchFamily="49" charset="-122"/>
                <a:ea typeface="仿宋" pitchFamily="49" charset="-122"/>
              </a:rPr>
              <a:t>10-43</a:t>
            </a:r>
            <a:r>
              <a:rPr lang="zh-CN" altLang="en-US" sz="2000" b="1" dirty="0">
                <a:solidFill>
                  <a:schemeClr val="tx2"/>
                </a:solidFill>
                <a:latin typeface="仿宋" pitchFamily="49" charset="-122"/>
                <a:ea typeface="仿宋" pitchFamily="49" charset="-122"/>
              </a:rPr>
              <a:t>所示。</a:t>
            </a:r>
          </a:p>
        </p:txBody>
      </p:sp>
      <p:pic>
        <p:nvPicPr>
          <p:cNvPr id="14339"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83768" y="1484784"/>
            <a:ext cx="2952328" cy="1008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0034" y="2643182"/>
            <a:ext cx="8072494" cy="1631216"/>
          </a:xfrm>
          <a:prstGeom prst="rect">
            <a:avLst/>
          </a:prstGeom>
          <a:noFill/>
        </p:spPr>
        <p:txBody>
          <a:bodyPr wrap="square" rtlCol="0">
            <a:spAutoFit/>
          </a:bodyPr>
          <a:lstStyle/>
          <a:p>
            <a:r>
              <a:rPr lang="zh-CN" altLang="en-US" sz="2000" dirty="0" smtClean="0">
                <a:latin typeface="仿宋" pitchFamily="49" charset="-122"/>
                <a:ea typeface="仿宋" pitchFamily="49" charset="-122"/>
              </a:rPr>
              <a:t>   </a:t>
            </a:r>
            <a:r>
              <a:rPr lang="zh-CN" altLang="en-US" sz="2000" b="1" dirty="0" smtClean="0">
                <a:latin typeface="仿宋" pitchFamily="49" charset="-122"/>
                <a:ea typeface="仿宋" pitchFamily="49" charset="-122"/>
              </a:rPr>
              <a:t>由于</a:t>
            </a:r>
            <a:r>
              <a:rPr lang="zh-CN" altLang="en-US" sz="2000" b="1" dirty="0" smtClean="0">
                <a:latin typeface="仿宋" pitchFamily="49" charset="-122"/>
                <a:ea typeface="仿宋" pitchFamily="49" charset="-122"/>
              </a:rPr>
              <a:t>这仅是一次演示，可以忽略内存的影响。但在真正的开发过程中这个属性。在使用命令行方式启动</a:t>
            </a:r>
            <a:r>
              <a:rPr lang="en-US" altLang="zh-CN" sz="2000" b="1" dirty="0" err="1" smtClean="0">
                <a:latin typeface="仿宋" pitchFamily="49" charset="-122"/>
                <a:ea typeface="仿宋" pitchFamily="49" charset="-122"/>
              </a:rPr>
              <a:t>Heritrix</a:t>
            </a:r>
            <a:r>
              <a:rPr lang="zh-CN" altLang="en-US" sz="2000" b="1" dirty="0" smtClean="0">
                <a:latin typeface="仿宋" pitchFamily="49" charset="-122"/>
                <a:ea typeface="仿宋" pitchFamily="49" charset="-122"/>
              </a:rPr>
              <a:t>的脚本 中，笔者已，使用</a:t>
            </a:r>
            <a:r>
              <a:rPr lang="en-US" altLang="zh-CN" sz="2000" b="1" dirty="0" err="1" smtClean="0">
                <a:latin typeface="仿宋" pitchFamily="49" charset="-122"/>
                <a:ea typeface="仿宋" pitchFamily="49" charset="-122"/>
              </a:rPr>
              <a:t>Heritrix</a:t>
            </a:r>
            <a:r>
              <a:rPr lang="en-US" altLang="zh-CN" sz="2000" b="1" dirty="0" smtClean="0">
                <a:latin typeface="仿宋" pitchFamily="49" charset="-122"/>
                <a:ea typeface="仿宋" pitchFamily="49" charset="-122"/>
              </a:rPr>
              <a:t> </a:t>
            </a:r>
            <a:r>
              <a:rPr lang="zh-CN" altLang="en-US" sz="2000" b="1" dirty="0" smtClean="0">
                <a:latin typeface="仿宋" pitchFamily="49" charset="-122"/>
                <a:ea typeface="仿宋" pitchFamily="49" charset="-122"/>
              </a:rPr>
              <a:t>时，至少应为其分配</a:t>
            </a:r>
            <a:r>
              <a:rPr lang="en-US" altLang="zh-CN" sz="2000" b="1" dirty="0" smtClean="0">
                <a:latin typeface="仿宋" pitchFamily="49" charset="-122"/>
                <a:ea typeface="仿宋" pitchFamily="49" charset="-122"/>
              </a:rPr>
              <a:t>512M</a:t>
            </a:r>
            <a:r>
              <a:rPr lang="zh-CN" altLang="en-US" sz="2000" b="1" dirty="0" smtClean="0">
                <a:latin typeface="仿宋" pitchFamily="49" charset="-122"/>
                <a:ea typeface="仿宋" pitchFamily="49" charset="-122"/>
              </a:rPr>
              <a:t>的最大</a:t>
            </a:r>
            <a:r>
              <a:rPr lang="en-US" altLang="zh-CN" sz="2000" b="1" dirty="0" err="1" smtClean="0">
                <a:latin typeface="仿宋" pitchFamily="49" charset="-122"/>
                <a:ea typeface="仿宋" pitchFamily="49" charset="-122"/>
              </a:rPr>
              <a:t>HeapSize</a:t>
            </a:r>
            <a:r>
              <a:rPr lang="zh-CN" altLang="en-US" sz="2000" b="1" dirty="0" smtClean="0">
                <a:latin typeface="仿宋" pitchFamily="49" charset="-122"/>
                <a:ea typeface="仿宋" pitchFamily="49" charset="-122"/>
              </a:rPr>
              <a:t>，也就是在启动它时，应该设置</a:t>
            </a:r>
            <a:r>
              <a:rPr lang="en-US" altLang="zh-CN" sz="2000" b="1" dirty="0" smtClean="0">
                <a:latin typeface="仿宋" pitchFamily="49" charset="-122"/>
                <a:ea typeface="仿宋" pitchFamily="49" charset="-122"/>
              </a:rPr>
              <a:t>-Xmx512m</a:t>
            </a:r>
            <a:r>
              <a:rPr lang="zh-CN" altLang="en-US" sz="2000" b="1" dirty="0" smtClean="0">
                <a:latin typeface="仿宋" pitchFamily="49" charset="-122"/>
                <a:ea typeface="仿宋" pitchFamily="49" charset="-122"/>
              </a:rPr>
              <a:t>经为其加入了该参数，而如果要在使用</a:t>
            </a:r>
            <a:r>
              <a:rPr lang="en-US" altLang="zh-CN" sz="2000" b="1" dirty="0" smtClean="0">
                <a:latin typeface="仿宋" pitchFamily="49" charset="-122"/>
                <a:ea typeface="仿宋" pitchFamily="49" charset="-122"/>
              </a:rPr>
              <a:t>Eclipse</a:t>
            </a:r>
            <a:r>
              <a:rPr lang="zh-CN" altLang="en-US" sz="2000" b="1" dirty="0" smtClean="0">
                <a:latin typeface="仿宋" pitchFamily="49" charset="-122"/>
                <a:ea typeface="仿宋" pitchFamily="49" charset="-122"/>
              </a:rPr>
              <a:t>启动</a:t>
            </a:r>
            <a:r>
              <a:rPr lang="en-US" altLang="zh-CN" sz="2000" b="1" dirty="0" err="1" smtClean="0">
                <a:latin typeface="仿宋" pitchFamily="49" charset="-122"/>
                <a:ea typeface="仿宋" pitchFamily="49" charset="-122"/>
              </a:rPr>
              <a:t>Heritrix</a:t>
            </a:r>
            <a:r>
              <a:rPr lang="zh-CN" altLang="en-US" sz="2000" b="1" dirty="0" smtClean="0">
                <a:latin typeface="仿宋" pitchFamily="49" charset="-122"/>
                <a:ea typeface="仿宋" pitchFamily="49" charset="-122"/>
              </a:rPr>
              <a:t>时也设置该参数，具体的设置方法</a:t>
            </a:r>
            <a:r>
              <a:rPr lang="zh-CN" altLang="en-US" sz="2000" b="1" dirty="0" smtClean="0">
                <a:latin typeface="仿宋" pitchFamily="49" charset="-122"/>
                <a:ea typeface="仿宋" pitchFamily="49" charset="-122"/>
              </a:rPr>
              <a:t>如</a:t>
            </a:r>
            <a:r>
              <a:rPr lang="zh-CN" altLang="en-US" sz="2000" b="1" dirty="0" smtClean="0">
                <a:latin typeface="仿宋" pitchFamily="49" charset="-122"/>
                <a:ea typeface="仿宋" pitchFamily="49" charset="-122"/>
              </a:rPr>
              <a:t>下</a:t>
            </a:r>
            <a:r>
              <a:rPr lang="zh-CN" altLang="en-US" sz="2000" b="1" dirty="0" smtClean="0">
                <a:latin typeface="仿宋" pitchFamily="49" charset="-122"/>
                <a:ea typeface="仿宋" pitchFamily="49" charset="-122"/>
              </a:rPr>
              <a:t>图所</a:t>
            </a:r>
            <a:r>
              <a:rPr lang="zh-CN" altLang="en-US" sz="2000" b="1" dirty="0" smtClean="0">
                <a:latin typeface="仿宋" pitchFamily="49" charset="-122"/>
                <a:ea typeface="仿宋" pitchFamily="49" charset="-122"/>
              </a:rPr>
              <a:t>示。</a:t>
            </a:r>
            <a:endParaRPr lang="zh-CN" altLang="en-US" sz="2000" b="1" dirty="0"/>
          </a:p>
        </p:txBody>
      </p:sp>
    </p:spTree>
    <p:extLst>
      <p:ext uri="{BB962C8B-B14F-4D97-AF65-F5344CB8AC3E}">
        <p14:creationId xmlns="" xmlns:p14="http://schemas.microsoft.com/office/powerpoint/2010/main" val="1912584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620688"/>
            <a:ext cx="8229600" cy="1143000"/>
          </a:xfrm>
        </p:spPr>
        <p:txBody>
          <a:bodyPr>
            <a:normAutofit/>
          </a:bodyPr>
          <a:lstStyle/>
          <a:p>
            <a:r>
              <a:rPr lang="zh-CN" altLang="en-US" sz="2000" dirty="0" smtClean="0">
                <a:latin typeface="仿宋" pitchFamily="49" charset="-122"/>
                <a:ea typeface="仿宋" pitchFamily="49" charset="-122"/>
              </a:rPr>
              <a:t>    </a:t>
            </a:r>
            <a:r>
              <a:rPr lang="zh-CN" altLang="en-US" sz="2000" dirty="0" smtClean="0">
                <a:solidFill>
                  <a:schemeClr val="tx1"/>
                </a:solidFill>
                <a:latin typeface="仿宋" pitchFamily="49" charset="-122"/>
                <a:ea typeface="仿宋" pitchFamily="49" charset="-122"/>
              </a:rPr>
              <a:t>按</a:t>
            </a:r>
            <a:r>
              <a:rPr lang="zh-CN" altLang="en-US" sz="2000" dirty="0">
                <a:solidFill>
                  <a:schemeClr val="tx1"/>
                </a:solidFill>
                <a:latin typeface="仿宋" pitchFamily="49" charset="-122"/>
                <a:ea typeface="仿宋" pitchFamily="49" charset="-122"/>
              </a:rPr>
              <a:t>图</a:t>
            </a:r>
            <a:r>
              <a:rPr lang="en-US" altLang="zh-CN" sz="2000" dirty="0">
                <a:solidFill>
                  <a:schemeClr val="tx1"/>
                </a:solidFill>
                <a:latin typeface="仿宋" pitchFamily="49" charset="-122"/>
                <a:ea typeface="仿宋" pitchFamily="49" charset="-122"/>
              </a:rPr>
              <a:t>10-44</a:t>
            </a:r>
            <a:r>
              <a:rPr lang="zh-CN" altLang="en-US" sz="2000" dirty="0">
                <a:solidFill>
                  <a:schemeClr val="tx1"/>
                </a:solidFill>
                <a:latin typeface="仿宋" pitchFamily="49" charset="-122"/>
                <a:ea typeface="仿宋" pitchFamily="49" charset="-122"/>
              </a:rPr>
              <a:t>所示，输入</a:t>
            </a:r>
            <a:r>
              <a:rPr lang="en-US" altLang="zh-CN" sz="2000" dirty="0">
                <a:solidFill>
                  <a:schemeClr val="tx1"/>
                </a:solidFill>
                <a:latin typeface="仿宋" pitchFamily="49" charset="-122"/>
                <a:ea typeface="仿宋" pitchFamily="49" charset="-122"/>
              </a:rPr>
              <a:t>Java</a:t>
            </a:r>
            <a:r>
              <a:rPr lang="zh-CN" altLang="en-US" sz="2000" dirty="0">
                <a:solidFill>
                  <a:schemeClr val="tx1"/>
                </a:solidFill>
                <a:latin typeface="仿宋" pitchFamily="49" charset="-122"/>
                <a:ea typeface="仿宋" pitchFamily="49" charset="-122"/>
              </a:rPr>
              <a:t>虚拟机的参数，就可以增大</a:t>
            </a:r>
            <a:r>
              <a:rPr lang="en-US" altLang="zh-CN" sz="2000" dirty="0" err="1">
                <a:solidFill>
                  <a:schemeClr val="tx1"/>
                </a:solidFill>
                <a:latin typeface="仿宋" pitchFamily="49" charset="-122"/>
                <a:ea typeface="仿宋" pitchFamily="49" charset="-122"/>
              </a:rPr>
              <a:t>Heritrix</a:t>
            </a:r>
            <a:r>
              <a:rPr lang="zh-CN" altLang="en-US" sz="2000" dirty="0">
                <a:solidFill>
                  <a:schemeClr val="tx1"/>
                </a:solidFill>
                <a:latin typeface="仿宋" pitchFamily="49" charset="-122"/>
                <a:ea typeface="仿宋" pitchFamily="49" charset="-122"/>
              </a:rPr>
              <a:t>的最大可用内存。如图</a:t>
            </a:r>
            <a:r>
              <a:rPr lang="en-US" altLang="zh-CN" sz="2000" dirty="0">
                <a:solidFill>
                  <a:schemeClr val="tx1"/>
                </a:solidFill>
                <a:latin typeface="仿宋" pitchFamily="49" charset="-122"/>
                <a:ea typeface="仿宋" pitchFamily="49" charset="-122"/>
              </a:rPr>
              <a:t>10-45</a:t>
            </a:r>
            <a:r>
              <a:rPr lang="zh-CN" altLang="en-US" sz="2000" dirty="0">
                <a:solidFill>
                  <a:schemeClr val="tx1"/>
                </a:solidFill>
                <a:latin typeface="仿宋" pitchFamily="49" charset="-122"/>
                <a:ea typeface="仿宋" pitchFamily="49" charset="-122"/>
              </a:rPr>
              <a:t>是使用了</a:t>
            </a:r>
            <a:r>
              <a:rPr lang="en-US" altLang="zh-CN" sz="2000" dirty="0">
                <a:solidFill>
                  <a:schemeClr val="tx1"/>
                </a:solidFill>
                <a:latin typeface="仿宋" pitchFamily="49" charset="-122"/>
                <a:ea typeface="仿宋" pitchFamily="49" charset="-122"/>
              </a:rPr>
              <a:t>-Xmx512m</a:t>
            </a:r>
            <a:r>
              <a:rPr lang="zh-CN" altLang="en-US" sz="2000" dirty="0">
                <a:solidFill>
                  <a:schemeClr val="tx1"/>
                </a:solidFill>
                <a:latin typeface="仿宋" pitchFamily="49" charset="-122"/>
                <a:ea typeface="仿宋" pitchFamily="49" charset="-122"/>
              </a:rPr>
              <a:t>参数后的</a:t>
            </a:r>
            <a:r>
              <a:rPr lang="en-US" altLang="zh-CN" sz="2000" dirty="0">
                <a:solidFill>
                  <a:schemeClr val="tx1"/>
                </a:solidFill>
                <a:latin typeface="仿宋" pitchFamily="49" charset="-122"/>
                <a:ea typeface="仿宋" pitchFamily="49" charset="-122"/>
              </a:rPr>
              <a:t>Console</a:t>
            </a:r>
            <a:r>
              <a:rPr lang="zh-CN" altLang="en-US" sz="2000" dirty="0">
                <a:solidFill>
                  <a:schemeClr val="tx1"/>
                </a:solidFill>
                <a:latin typeface="仿宋" pitchFamily="49" charset="-122"/>
                <a:ea typeface="仿宋" pitchFamily="49" charset="-122"/>
              </a:rPr>
              <a:t>界面</a:t>
            </a:r>
          </a:p>
        </p:txBody>
      </p:sp>
      <p:pic>
        <p:nvPicPr>
          <p:cNvPr id="15362" name="图片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11760" y="1700808"/>
            <a:ext cx="2880320"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2901166"/>
            <a:ext cx="8136904" cy="1938992"/>
          </a:xfrm>
          <a:prstGeom prst="rect">
            <a:avLst/>
          </a:prstGeom>
        </p:spPr>
        <p:txBody>
          <a:bodyPr wrap="square">
            <a:spAutoFit/>
          </a:bodyPr>
          <a:lstStyle/>
          <a:p>
            <a:r>
              <a:rPr lang="zh-CN" altLang="en-US" sz="2000" b="1" dirty="0" smtClean="0">
                <a:latin typeface="仿宋" pitchFamily="49" charset="-122"/>
                <a:ea typeface="仿宋" pitchFamily="49" charset="-122"/>
              </a:rPr>
              <a:t>    </a:t>
            </a:r>
            <a:r>
              <a:rPr lang="zh-CN" altLang="en-US" sz="2000" b="1" dirty="0" smtClean="0">
                <a:solidFill>
                  <a:schemeClr val="tx2"/>
                </a:solidFill>
                <a:latin typeface="仿宋" pitchFamily="49" charset="-122"/>
                <a:ea typeface="仿宋" pitchFamily="49" charset="-122"/>
              </a:rPr>
              <a:t>在</a:t>
            </a:r>
            <a:r>
              <a:rPr lang="zh-CN" altLang="en-US" sz="2000" b="1" dirty="0">
                <a:solidFill>
                  <a:schemeClr val="tx2"/>
                </a:solidFill>
                <a:latin typeface="仿宋" pitchFamily="49" charset="-122"/>
                <a:ea typeface="仿宋" pitchFamily="49" charset="-122"/>
              </a:rPr>
              <a:t>运行的过程中，值得注意的一点是，进度条的百分比数量并不是准 确的。因为这个百分比实际上是已经处理的链接数和总共分析出的链接数的比值。当页面在不断被抓取分析时，链接的数量也会不断的增加，因此，这个百分比的数 字也在不断的变化。例如如图</a:t>
            </a:r>
            <a:r>
              <a:rPr lang="en-US" altLang="zh-CN" sz="2000" b="1" dirty="0">
                <a:solidFill>
                  <a:schemeClr val="tx2"/>
                </a:solidFill>
                <a:latin typeface="仿宋" pitchFamily="49" charset="-122"/>
                <a:ea typeface="仿宋" pitchFamily="49" charset="-122"/>
              </a:rPr>
              <a:t>10-46</a:t>
            </a:r>
            <a:r>
              <a:rPr lang="zh-CN" altLang="en-US" sz="2000" b="1" dirty="0">
                <a:solidFill>
                  <a:schemeClr val="tx2"/>
                </a:solidFill>
                <a:latin typeface="仿宋" pitchFamily="49" charset="-122"/>
                <a:ea typeface="仿宋" pitchFamily="49" charset="-122"/>
              </a:rPr>
              <a:t>所示，此时总共抓取到的链接数已经达到了</a:t>
            </a:r>
            <a:r>
              <a:rPr lang="en-US" altLang="zh-CN" sz="2000" b="1" dirty="0">
                <a:solidFill>
                  <a:schemeClr val="tx2"/>
                </a:solidFill>
                <a:latin typeface="仿宋" pitchFamily="49" charset="-122"/>
                <a:ea typeface="仿宋" pitchFamily="49" charset="-122"/>
              </a:rPr>
              <a:t>12280</a:t>
            </a:r>
            <a:r>
              <a:rPr lang="zh-CN" altLang="en-US" sz="2000" b="1" dirty="0">
                <a:solidFill>
                  <a:schemeClr val="tx2"/>
                </a:solidFill>
                <a:latin typeface="仿宋" pitchFamily="49" charset="-122"/>
                <a:ea typeface="仿宋" pitchFamily="49" charset="-122"/>
              </a:rPr>
              <a:t>个，处理了</a:t>
            </a:r>
            <a:r>
              <a:rPr lang="en-US" altLang="zh-CN" sz="2000" b="1" dirty="0">
                <a:solidFill>
                  <a:schemeClr val="tx2"/>
                </a:solidFill>
                <a:latin typeface="仿宋" pitchFamily="49" charset="-122"/>
                <a:ea typeface="仿宋" pitchFamily="49" charset="-122"/>
              </a:rPr>
              <a:t>799</a:t>
            </a:r>
            <a:r>
              <a:rPr lang="zh-CN" altLang="en-US" sz="2000" b="1" dirty="0">
                <a:solidFill>
                  <a:schemeClr val="tx2"/>
                </a:solidFill>
                <a:latin typeface="仿宋" pitchFamily="49" charset="-122"/>
                <a:ea typeface="仿宋" pitchFamily="49" charset="-122"/>
              </a:rPr>
              <a:t>个，它的百分比数量为</a:t>
            </a:r>
            <a:r>
              <a:rPr lang="en-US" altLang="zh-CN" sz="2000" b="1" dirty="0">
                <a:solidFill>
                  <a:schemeClr val="tx2"/>
                </a:solidFill>
                <a:latin typeface="仿宋" pitchFamily="49" charset="-122"/>
                <a:ea typeface="仿宋" pitchFamily="49" charset="-122"/>
              </a:rPr>
              <a:t>6%</a:t>
            </a:r>
            <a:r>
              <a:rPr lang="zh-CN" altLang="en-US" sz="2000" b="1" dirty="0">
                <a:solidFill>
                  <a:schemeClr val="tx2"/>
                </a:solidFill>
                <a:latin typeface="仿宋" pitchFamily="49" charset="-122"/>
                <a:ea typeface="仿宋" pitchFamily="49" charset="-122"/>
              </a:rPr>
              <a:t>，这显然比图 </a:t>
            </a:r>
            <a:r>
              <a:rPr lang="en-US" altLang="zh-CN" sz="2000" b="1" dirty="0">
                <a:solidFill>
                  <a:schemeClr val="tx2"/>
                </a:solidFill>
                <a:latin typeface="仿宋" pitchFamily="49" charset="-122"/>
                <a:ea typeface="仿宋" pitchFamily="49" charset="-122"/>
              </a:rPr>
              <a:t>10-42</a:t>
            </a:r>
            <a:r>
              <a:rPr lang="zh-CN" altLang="en-US" sz="2000" b="1" dirty="0">
                <a:solidFill>
                  <a:schemeClr val="tx2"/>
                </a:solidFill>
                <a:latin typeface="仿宋" pitchFamily="49" charset="-122"/>
                <a:ea typeface="仿宋" pitchFamily="49" charset="-122"/>
              </a:rPr>
              <a:t>或图</a:t>
            </a:r>
            <a:r>
              <a:rPr lang="en-US" altLang="zh-CN" sz="2000" b="1" dirty="0">
                <a:solidFill>
                  <a:schemeClr val="tx2"/>
                </a:solidFill>
                <a:latin typeface="仿宋" pitchFamily="49" charset="-122"/>
                <a:ea typeface="仿宋" pitchFamily="49" charset="-122"/>
              </a:rPr>
              <a:t>10-39</a:t>
            </a:r>
            <a:r>
              <a:rPr lang="zh-CN" altLang="en-US" sz="2000" b="1" dirty="0">
                <a:solidFill>
                  <a:schemeClr val="tx2"/>
                </a:solidFill>
                <a:latin typeface="仿宋" pitchFamily="49" charset="-122"/>
                <a:ea typeface="仿宋" pitchFamily="49" charset="-122"/>
              </a:rPr>
              <a:t>中的要小。</a:t>
            </a:r>
          </a:p>
        </p:txBody>
      </p:sp>
      <p:pic>
        <p:nvPicPr>
          <p:cNvPr id="15363"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07704" y="5013176"/>
            <a:ext cx="4968552" cy="7470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4371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1000108"/>
            <a:ext cx="4429156" cy="5262979"/>
          </a:xfrm>
          <a:prstGeom prst="rect">
            <a:avLst/>
          </a:prstGeom>
          <a:noFill/>
        </p:spPr>
        <p:txBody>
          <a:bodyPr wrap="square" rtlCol="0">
            <a:spAutoFit/>
          </a:bodyPr>
          <a:lstStyle/>
          <a:p>
            <a:r>
              <a:rPr lang="zh-CN" altLang="en-US" sz="2800" b="1" dirty="0" smtClean="0">
                <a:latin typeface="仿宋" pitchFamily="49" charset="-122"/>
                <a:ea typeface="仿宋" pitchFamily="49" charset="-122"/>
              </a:rPr>
              <a:t>    </a:t>
            </a:r>
            <a:r>
              <a:rPr lang="zh-CN" altLang="zh-CN" sz="2800" b="1" dirty="0" smtClean="0">
                <a:latin typeface="仿宋" pitchFamily="49" charset="-122"/>
                <a:ea typeface="仿宋" pitchFamily="49" charset="-122"/>
              </a:rPr>
              <a:t>聚焦</a:t>
            </a:r>
            <a:r>
              <a:rPr lang="zh-CN" altLang="zh-CN" sz="2800" b="1" dirty="0" smtClean="0">
                <a:latin typeface="仿宋" pitchFamily="49" charset="-122"/>
                <a:ea typeface="仿宋" pitchFamily="49" charset="-122"/>
              </a:rPr>
              <a:t>爬虫的工作流程较为复杂，需要根据一定的网页分析算法过滤与主题无关的链接，保留有用的链接并将其放入等待抓取的</a:t>
            </a:r>
            <a:r>
              <a:rPr lang="en-US" altLang="zh-CN" sz="2800" b="1" dirty="0" smtClean="0">
                <a:latin typeface="仿宋" pitchFamily="49" charset="-122"/>
                <a:ea typeface="仿宋" pitchFamily="49" charset="-122"/>
              </a:rPr>
              <a:t>URL</a:t>
            </a:r>
            <a:r>
              <a:rPr lang="zh-CN" altLang="zh-CN" sz="2800" b="1" dirty="0" smtClean="0">
                <a:latin typeface="仿宋" pitchFamily="49" charset="-122"/>
                <a:ea typeface="仿宋" pitchFamily="49" charset="-122"/>
              </a:rPr>
              <a:t>队列。然后，它将根据一定的搜索策略从队列中选择下一步要抓取的网页</a:t>
            </a:r>
            <a:r>
              <a:rPr lang="en-US" altLang="zh-CN" sz="2800" b="1" dirty="0" smtClean="0">
                <a:latin typeface="仿宋" pitchFamily="49" charset="-122"/>
                <a:ea typeface="仿宋" pitchFamily="49" charset="-122"/>
              </a:rPr>
              <a:t>URL</a:t>
            </a:r>
            <a:r>
              <a:rPr lang="zh-CN" altLang="zh-CN" sz="2800" b="1" dirty="0" smtClean="0">
                <a:latin typeface="仿宋" pitchFamily="49" charset="-122"/>
                <a:ea typeface="仿宋" pitchFamily="49" charset="-122"/>
              </a:rPr>
              <a:t>，并重复上述过程，直到达到系统的某一条件时</a:t>
            </a:r>
            <a:r>
              <a:rPr lang="zh-CN" altLang="zh-CN" sz="2800" b="1" dirty="0" smtClean="0">
                <a:latin typeface="仿宋" pitchFamily="49" charset="-122"/>
                <a:ea typeface="仿宋" pitchFamily="49" charset="-122"/>
              </a:rPr>
              <a:t>停止</a:t>
            </a:r>
            <a:r>
              <a:rPr lang="zh-CN" altLang="en-US" sz="2800" b="1" dirty="0" smtClean="0">
                <a:latin typeface="仿宋" pitchFamily="49" charset="-122"/>
                <a:ea typeface="仿宋" pitchFamily="49" charset="-122"/>
              </a:rPr>
              <a:t>，</a:t>
            </a:r>
            <a:r>
              <a:rPr lang="zh-CN" altLang="en-US" sz="2800" b="1" dirty="0" smtClean="0">
                <a:latin typeface="仿宋" pitchFamily="49" charset="-122"/>
                <a:ea typeface="仿宋" pitchFamily="49" charset="-122"/>
              </a:rPr>
              <a:t> </a:t>
            </a:r>
            <a:r>
              <a:rPr lang="zh-CN" altLang="zh-CN" sz="2800" b="1" dirty="0" smtClean="0">
                <a:latin typeface="仿宋" pitchFamily="49" charset="-122"/>
                <a:ea typeface="仿宋" pitchFamily="49" charset="-122"/>
              </a:rPr>
              <a:t>如图所</a:t>
            </a:r>
            <a:r>
              <a:rPr lang="zh-CN" altLang="zh-CN" sz="2800" b="1" dirty="0" smtClean="0">
                <a:latin typeface="仿宋" pitchFamily="49" charset="-122"/>
                <a:ea typeface="仿宋" pitchFamily="49" charset="-122"/>
              </a:rPr>
              <a:t>示</a:t>
            </a:r>
            <a:r>
              <a:rPr lang="zh-CN" altLang="en-US" sz="2800" b="1" dirty="0" smtClean="0">
                <a:latin typeface="仿宋" pitchFamily="49" charset="-122"/>
                <a:ea typeface="仿宋" pitchFamily="49" charset="-122"/>
              </a:rPr>
              <a:t>。</a:t>
            </a:r>
            <a:endParaRPr lang="en-US" altLang="zh-CN" sz="2800" b="1" dirty="0" smtClean="0">
              <a:latin typeface="仿宋" pitchFamily="49" charset="-122"/>
              <a:ea typeface="仿宋" pitchFamily="49" charset="-122"/>
            </a:endParaRPr>
          </a:p>
          <a:p>
            <a:endParaRPr lang="zh-CN" altLang="en-US" sz="2800" dirty="0">
              <a:latin typeface="+mn-ea"/>
            </a:endParaRPr>
          </a:p>
        </p:txBody>
      </p:sp>
      <p:pic>
        <p:nvPicPr>
          <p:cNvPr id="3073" name="Picture 1" descr="C:\Users\Administrator\Pictures\123.png"/>
          <p:cNvPicPr>
            <a:picLocks noChangeAspect="1" noChangeArrowheads="1"/>
          </p:cNvPicPr>
          <p:nvPr/>
        </p:nvPicPr>
        <p:blipFill>
          <a:blip r:embed="rId3" cstate="print"/>
          <a:srcRect/>
          <a:stretch>
            <a:fillRect/>
          </a:stretch>
        </p:blipFill>
        <p:spPr bwMode="auto">
          <a:xfrm>
            <a:off x="5357818" y="928670"/>
            <a:ext cx="3500462" cy="485778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785794"/>
            <a:ext cx="8001056" cy="5170646"/>
          </a:xfrm>
          <a:prstGeom prst="rect">
            <a:avLst/>
          </a:prstGeom>
          <a:noFill/>
        </p:spPr>
        <p:txBody>
          <a:bodyPr wrap="square" rtlCol="0">
            <a:spAutoFit/>
          </a:bodyPr>
          <a:lstStyle/>
          <a:p>
            <a:r>
              <a:rPr lang="zh-CN" altLang="en-US" sz="2800" b="1" dirty="0" smtClean="0">
                <a:latin typeface="仿宋" pitchFamily="49" charset="-122"/>
                <a:ea typeface="仿宋" pitchFamily="49" charset="-122"/>
              </a:rPr>
              <a:t>   </a:t>
            </a:r>
            <a:r>
              <a:rPr lang="zh-CN" altLang="zh-CN" sz="2800" b="1" dirty="0" smtClean="0">
                <a:latin typeface="仿宋" pitchFamily="49" charset="-122"/>
                <a:ea typeface="仿宋" pitchFamily="49" charset="-122"/>
              </a:rPr>
              <a:t>另外</a:t>
            </a:r>
            <a:r>
              <a:rPr lang="zh-CN" altLang="zh-CN" sz="2800" b="1" dirty="0" smtClean="0">
                <a:latin typeface="仿宋" pitchFamily="49" charset="-122"/>
                <a:ea typeface="仿宋" pitchFamily="49" charset="-122"/>
              </a:rPr>
              <a:t>，所有被爬虫抓取的网页将会被系统存贮，进行一定的分析、过滤，并建立索引，以便之后的查询和检索；对于聚焦爬虫来说，这一过程所得到的分析结果还可能对以后的抓取过程给出反馈和指导。</a:t>
            </a:r>
            <a:endParaRPr lang="en-US" altLang="zh-CN" sz="2800" b="1" dirty="0" smtClean="0">
              <a:latin typeface="仿宋" pitchFamily="49" charset="-122"/>
              <a:ea typeface="仿宋" pitchFamily="49" charset="-122"/>
            </a:endParaRPr>
          </a:p>
          <a:p>
            <a:r>
              <a:rPr lang="zh-CN" altLang="en-US" sz="2800" b="1" dirty="0" smtClean="0">
                <a:latin typeface="仿宋" pitchFamily="49" charset="-122"/>
                <a:ea typeface="仿宋" pitchFamily="49" charset="-122"/>
              </a:rPr>
              <a:t>   </a:t>
            </a:r>
            <a:r>
              <a:rPr lang="zh-CN" altLang="zh-CN" sz="2800" b="1" dirty="0" smtClean="0">
                <a:latin typeface="仿宋" pitchFamily="49" charset="-122"/>
                <a:ea typeface="仿宋" pitchFamily="49" charset="-122"/>
              </a:rPr>
              <a:t>相对</a:t>
            </a:r>
            <a:r>
              <a:rPr lang="zh-CN" altLang="zh-CN" sz="2800" b="1" dirty="0" smtClean="0">
                <a:latin typeface="仿宋" pitchFamily="49" charset="-122"/>
                <a:ea typeface="仿宋" pitchFamily="49" charset="-122"/>
              </a:rPr>
              <a:t>于通用网络爬虫，聚焦爬虫还需要解决三个主要问题</a:t>
            </a:r>
            <a:r>
              <a:rPr lang="zh-CN" altLang="zh-CN" sz="2800" b="1" dirty="0" smtClean="0">
                <a:latin typeface="仿宋" pitchFamily="49" charset="-122"/>
                <a:ea typeface="仿宋" pitchFamily="49" charset="-122"/>
              </a:rPr>
              <a:t>：</a:t>
            </a:r>
            <a:r>
              <a:rPr lang="en-US" altLang="zh-CN" sz="2800" b="1" dirty="0" smtClean="0">
                <a:latin typeface="仿宋" pitchFamily="49" charset="-122"/>
                <a:ea typeface="仿宋" pitchFamily="49" charset="-122"/>
              </a:rPr>
              <a:t/>
            </a:r>
            <a:br>
              <a:rPr lang="en-US" altLang="zh-CN" sz="2800" b="1" dirty="0" smtClean="0">
                <a:latin typeface="仿宋" pitchFamily="49" charset="-122"/>
                <a:ea typeface="仿宋" pitchFamily="49" charset="-122"/>
              </a:rPr>
            </a:br>
            <a:r>
              <a:rPr lang="en-US" altLang="zh-CN" sz="2800" b="1" dirty="0" smtClean="0">
                <a:latin typeface="仿宋" pitchFamily="49" charset="-122"/>
                <a:ea typeface="仿宋" pitchFamily="49" charset="-122"/>
              </a:rPr>
              <a:t>(1) </a:t>
            </a:r>
            <a:r>
              <a:rPr lang="zh-CN" altLang="zh-CN" sz="2800" b="1" dirty="0" smtClean="0">
                <a:latin typeface="仿宋" pitchFamily="49" charset="-122"/>
                <a:ea typeface="仿宋" pitchFamily="49" charset="-122"/>
              </a:rPr>
              <a:t>对抓取目标的描述或定义；</a:t>
            </a:r>
            <a:r>
              <a:rPr lang="en-US" altLang="zh-CN" sz="2800" b="1" dirty="0" smtClean="0">
                <a:latin typeface="仿宋" pitchFamily="49" charset="-122"/>
                <a:ea typeface="仿宋" pitchFamily="49" charset="-122"/>
              </a:rPr>
              <a:t> </a:t>
            </a:r>
            <a:br>
              <a:rPr lang="en-US" altLang="zh-CN" sz="2800" b="1" dirty="0" smtClean="0">
                <a:latin typeface="仿宋" pitchFamily="49" charset="-122"/>
                <a:ea typeface="仿宋" pitchFamily="49" charset="-122"/>
              </a:rPr>
            </a:br>
            <a:r>
              <a:rPr lang="en-US" altLang="zh-CN" sz="2800" b="1" dirty="0" smtClean="0">
                <a:latin typeface="仿宋" pitchFamily="49" charset="-122"/>
                <a:ea typeface="仿宋" pitchFamily="49" charset="-122"/>
              </a:rPr>
              <a:t>(2) </a:t>
            </a:r>
            <a:r>
              <a:rPr lang="zh-CN" altLang="zh-CN" sz="2800" b="1" dirty="0" smtClean="0">
                <a:latin typeface="仿宋" pitchFamily="49" charset="-122"/>
                <a:ea typeface="仿宋" pitchFamily="49" charset="-122"/>
              </a:rPr>
              <a:t>对网页或数据的分析与过滤；</a:t>
            </a:r>
            <a:r>
              <a:rPr lang="en-US" altLang="zh-CN" sz="2800" b="1" dirty="0" smtClean="0">
                <a:latin typeface="仿宋" pitchFamily="49" charset="-122"/>
                <a:ea typeface="仿宋" pitchFamily="49" charset="-122"/>
              </a:rPr>
              <a:t> </a:t>
            </a:r>
            <a:br>
              <a:rPr lang="en-US" altLang="zh-CN" sz="2800" b="1" dirty="0" smtClean="0">
                <a:latin typeface="仿宋" pitchFamily="49" charset="-122"/>
                <a:ea typeface="仿宋" pitchFamily="49" charset="-122"/>
              </a:rPr>
            </a:br>
            <a:r>
              <a:rPr lang="en-US" altLang="zh-CN" sz="2800" b="1" dirty="0" smtClean="0">
                <a:latin typeface="仿宋" pitchFamily="49" charset="-122"/>
                <a:ea typeface="仿宋" pitchFamily="49" charset="-122"/>
              </a:rPr>
              <a:t>(3) </a:t>
            </a:r>
            <a:r>
              <a:rPr lang="zh-CN" altLang="zh-CN" sz="2800" b="1" dirty="0" smtClean="0">
                <a:latin typeface="仿宋" pitchFamily="49" charset="-122"/>
                <a:ea typeface="仿宋" pitchFamily="49" charset="-122"/>
              </a:rPr>
              <a:t>对</a:t>
            </a:r>
            <a:r>
              <a:rPr lang="en-US" altLang="zh-CN" sz="2800" b="1" dirty="0" smtClean="0">
                <a:latin typeface="仿宋" pitchFamily="49" charset="-122"/>
                <a:ea typeface="仿宋" pitchFamily="49" charset="-122"/>
              </a:rPr>
              <a:t>URL</a:t>
            </a:r>
            <a:r>
              <a:rPr lang="zh-CN" altLang="zh-CN" sz="2800" b="1" dirty="0" smtClean="0">
                <a:latin typeface="仿宋" pitchFamily="49" charset="-122"/>
                <a:ea typeface="仿宋" pitchFamily="49" charset="-122"/>
              </a:rPr>
              <a:t>的搜索策略。</a:t>
            </a:r>
            <a:r>
              <a:rPr lang="en-US" altLang="zh-CN" sz="2800" b="1" dirty="0" smtClean="0">
                <a:latin typeface="仿宋" pitchFamily="49" charset="-122"/>
                <a:ea typeface="仿宋" pitchFamily="49" charset="-122"/>
              </a:rPr>
              <a:t> </a:t>
            </a:r>
            <a:endParaRPr lang="en-US" altLang="zh-CN" sz="2800" b="1" dirty="0" smtClean="0">
              <a:latin typeface="仿宋" pitchFamily="49" charset="-122"/>
              <a:ea typeface="仿宋" pitchFamily="49" charset="-122"/>
            </a:endParaRPr>
          </a:p>
          <a:p>
            <a:r>
              <a:rPr lang="en-US" altLang="zh-CN" sz="2800" b="1" dirty="0" smtClean="0">
                <a:latin typeface="仿宋" pitchFamily="49" charset="-122"/>
                <a:ea typeface="仿宋" pitchFamily="49" charset="-122"/>
              </a:rPr>
              <a:t>   </a:t>
            </a:r>
            <a:r>
              <a:rPr lang="en-US" altLang="zh-CN" sz="2800" b="1" dirty="0" err="1" smtClean="0">
                <a:latin typeface="仿宋" pitchFamily="49" charset="-122"/>
                <a:ea typeface="仿宋" pitchFamily="49" charset="-122"/>
              </a:rPr>
              <a:t>Heritrix</a:t>
            </a:r>
            <a:r>
              <a:rPr lang="zh-CN" altLang="en-US" sz="2800" b="1" dirty="0" smtClean="0">
                <a:latin typeface="仿宋" pitchFamily="49" charset="-122"/>
                <a:ea typeface="仿宋" pitchFamily="49" charset="-122"/>
              </a:rPr>
              <a:t>既是一种开源的聚焦网络爬虫。</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2428868"/>
            <a:ext cx="8572560" cy="4734007"/>
          </a:xfrm>
        </p:spPr>
        <p:txBody>
          <a:bodyPr>
            <a:normAutofit/>
          </a:bodyPr>
          <a:lstStyle/>
          <a:p>
            <a:r>
              <a:rPr lang="zh-CN" altLang="en-US" sz="2400" b="1" dirty="0" smtClean="0">
                <a:latin typeface="仿宋" pitchFamily="49" charset="-122"/>
                <a:ea typeface="仿宋" pitchFamily="49" charset="-122"/>
              </a:rPr>
              <a:t>   </a:t>
            </a:r>
            <a:r>
              <a:rPr lang="en-US" altLang="zh-CN" sz="2400" b="1" dirty="0" err="1" smtClean="0">
                <a:latin typeface="仿宋" pitchFamily="49" charset="-122"/>
                <a:ea typeface="仿宋" pitchFamily="49" charset="-122"/>
              </a:rPr>
              <a:t>Heritrix</a:t>
            </a:r>
            <a:r>
              <a:rPr lang="zh-CN" altLang="en-US" sz="2400" b="1" dirty="0">
                <a:latin typeface="仿宋" pitchFamily="49" charset="-122"/>
                <a:ea typeface="仿宋" pitchFamily="49" charset="-122"/>
              </a:rPr>
              <a:t>工程始于</a:t>
            </a:r>
            <a:r>
              <a:rPr lang="en-US" altLang="zh-CN" sz="2400" b="1" dirty="0">
                <a:latin typeface="仿宋" pitchFamily="49" charset="-122"/>
                <a:ea typeface="仿宋" pitchFamily="49" charset="-122"/>
              </a:rPr>
              <a:t>2003</a:t>
            </a:r>
            <a:r>
              <a:rPr lang="zh-CN" altLang="en-US" sz="2400" b="1" dirty="0">
                <a:latin typeface="仿宋" pitchFamily="49" charset="-122"/>
                <a:ea typeface="仿宋" pitchFamily="49" charset="-122"/>
              </a:rPr>
              <a:t>年初，</a:t>
            </a:r>
            <a:r>
              <a:rPr lang="en-US" altLang="zh-CN" sz="2400" b="1" dirty="0">
                <a:latin typeface="仿宋" pitchFamily="49" charset="-122"/>
                <a:ea typeface="仿宋" pitchFamily="49" charset="-122"/>
              </a:rPr>
              <a:t>IA</a:t>
            </a:r>
            <a:r>
              <a:rPr lang="zh-CN" altLang="en-US" sz="2400" b="1" dirty="0">
                <a:latin typeface="仿宋" pitchFamily="49" charset="-122"/>
                <a:ea typeface="仿宋" pitchFamily="49" charset="-122"/>
              </a:rPr>
              <a:t>的目的是开发一个特殊的爬虫，对网上的资源进行归档，建立网络数字图书馆。在过去的</a:t>
            </a:r>
            <a:r>
              <a:rPr lang="en-US" altLang="zh-CN" sz="2400" b="1" dirty="0">
                <a:latin typeface="仿宋" pitchFamily="49" charset="-122"/>
                <a:ea typeface="仿宋" pitchFamily="49" charset="-122"/>
              </a:rPr>
              <a:t>6</a:t>
            </a:r>
            <a:r>
              <a:rPr lang="zh-CN" altLang="en-US" sz="2400" b="1" dirty="0">
                <a:latin typeface="仿宋" pitchFamily="49" charset="-122"/>
                <a:ea typeface="仿宋" pitchFamily="49" charset="-122"/>
              </a:rPr>
              <a:t>年里，</a:t>
            </a:r>
            <a:r>
              <a:rPr lang="en-US" altLang="zh-CN" sz="2400" b="1" dirty="0">
                <a:latin typeface="仿宋" pitchFamily="49" charset="-122"/>
                <a:ea typeface="仿宋" pitchFamily="49" charset="-122"/>
              </a:rPr>
              <a:t>IA</a:t>
            </a:r>
            <a:r>
              <a:rPr lang="zh-CN" altLang="en-US" sz="2400" b="1" dirty="0">
                <a:latin typeface="仿宋" pitchFamily="49" charset="-122"/>
                <a:ea typeface="仿宋" pitchFamily="49" charset="-122"/>
              </a:rPr>
              <a:t>已经建立了</a:t>
            </a:r>
            <a:r>
              <a:rPr lang="en-US" altLang="zh-CN" sz="2400" b="1" dirty="0">
                <a:latin typeface="仿宋" pitchFamily="49" charset="-122"/>
                <a:ea typeface="仿宋" pitchFamily="49" charset="-122"/>
              </a:rPr>
              <a:t>400TB</a:t>
            </a:r>
            <a:r>
              <a:rPr lang="zh-CN" altLang="en-US" sz="2400" b="1" dirty="0">
                <a:latin typeface="仿宋" pitchFamily="49" charset="-122"/>
                <a:ea typeface="仿宋" pitchFamily="49" charset="-122"/>
              </a:rPr>
              <a:t>的数据。 </a:t>
            </a:r>
            <a:r>
              <a:rPr lang="en-US" altLang="zh-CN" sz="2400" b="1" dirty="0">
                <a:latin typeface="仿宋" pitchFamily="49" charset="-122"/>
                <a:ea typeface="仿宋" pitchFamily="49" charset="-122"/>
              </a:rPr>
              <a:t>IA</a:t>
            </a:r>
            <a:r>
              <a:rPr lang="zh-CN" altLang="en-US" sz="2400" b="1" dirty="0">
                <a:latin typeface="仿宋" pitchFamily="49" charset="-122"/>
                <a:ea typeface="仿宋" pitchFamily="49" charset="-122"/>
              </a:rPr>
              <a:t>期望他们的</a:t>
            </a:r>
            <a:r>
              <a:rPr lang="en-US" altLang="zh-CN" sz="2400" b="1" dirty="0">
                <a:latin typeface="仿宋" pitchFamily="49" charset="-122"/>
                <a:ea typeface="仿宋" pitchFamily="49" charset="-122"/>
              </a:rPr>
              <a:t>crawler</a:t>
            </a:r>
            <a:r>
              <a:rPr lang="zh-CN" altLang="en-US" sz="2400" b="1" dirty="0">
                <a:latin typeface="仿宋" pitchFamily="49" charset="-122"/>
                <a:ea typeface="仿宋" pitchFamily="49" charset="-122"/>
              </a:rPr>
              <a:t>包含以下几种： </a:t>
            </a:r>
            <a:br>
              <a:rPr lang="zh-CN" altLang="en-US" sz="2400" b="1" dirty="0">
                <a:latin typeface="仿宋" pitchFamily="49" charset="-122"/>
                <a:ea typeface="仿宋" pitchFamily="49" charset="-122"/>
              </a:rPr>
            </a:br>
            <a:r>
              <a:rPr lang="zh-CN" altLang="en-US" sz="2400" b="1" dirty="0">
                <a:latin typeface="仿宋" pitchFamily="49" charset="-122"/>
                <a:ea typeface="仿宋" pitchFamily="49" charset="-122"/>
              </a:rPr>
              <a:t>宽带爬虫：能够以更高的带宽去站点爬。 </a:t>
            </a:r>
            <a:br>
              <a:rPr lang="zh-CN" altLang="en-US" sz="2400" b="1" dirty="0">
                <a:latin typeface="仿宋" pitchFamily="49" charset="-122"/>
                <a:ea typeface="仿宋" pitchFamily="49" charset="-122"/>
              </a:rPr>
            </a:br>
            <a:r>
              <a:rPr lang="zh-CN" altLang="en-US" sz="2400" b="1" dirty="0">
                <a:latin typeface="仿宋" pitchFamily="49" charset="-122"/>
                <a:ea typeface="仿宋" pitchFamily="49" charset="-122"/>
              </a:rPr>
              <a:t>主题爬虫：集中于被选择的问题。 </a:t>
            </a:r>
            <a:br>
              <a:rPr lang="zh-CN" altLang="en-US" sz="2400" b="1" dirty="0">
                <a:latin typeface="仿宋" pitchFamily="49" charset="-122"/>
                <a:ea typeface="仿宋" pitchFamily="49" charset="-122"/>
              </a:rPr>
            </a:br>
            <a:r>
              <a:rPr lang="zh-CN" altLang="en-US" sz="2400" b="1" dirty="0">
                <a:latin typeface="仿宋" pitchFamily="49" charset="-122"/>
                <a:ea typeface="仿宋" pitchFamily="49" charset="-122"/>
              </a:rPr>
              <a:t>持续爬虫：不仅仅爬更当前的网页还负责爬日后更新的网页。 </a:t>
            </a:r>
            <a:br>
              <a:rPr lang="zh-CN" altLang="en-US" sz="2400" b="1" dirty="0">
                <a:latin typeface="仿宋" pitchFamily="49" charset="-122"/>
                <a:ea typeface="仿宋" pitchFamily="49" charset="-122"/>
              </a:rPr>
            </a:br>
            <a:r>
              <a:rPr lang="zh-CN" altLang="en-US" sz="2400" b="1" dirty="0">
                <a:latin typeface="仿宋" pitchFamily="49" charset="-122"/>
                <a:ea typeface="仿宋" pitchFamily="49" charset="-122"/>
              </a:rPr>
              <a:t>实验爬虫：对爬虫技术进行实验，以决定该爬什么，以及对不同协议的爬虫 爬行结果进行分析的。 </a:t>
            </a:r>
          </a:p>
        </p:txBody>
      </p:sp>
      <p:sp>
        <p:nvSpPr>
          <p:cNvPr id="6" name="TextBox 5"/>
          <p:cNvSpPr txBox="1"/>
          <p:nvPr/>
        </p:nvSpPr>
        <p:spPr>
          <a:xfrm>
            <a:off x="539552" y="476672"/>
            <a:ext cx="8208912" cy="2000548"/>
          </a:xfrm>
          <a:prstGeom prst="rect">
            <a:avLst/>
          </a:prstGeom>
          <a:noFill/>
        </p:spPr>
        <p:txBody>
          <a:bodyPr wrap="square" rtlCol="0">
            <a:spAutoFit/>
          </a:bodyPr>
          <a:lstStyle/>
          <a:p>
            <a:r>
              <a:rPr lang="zh-CN" altLang="en-US" sz="2800" b="1" dirty="0" smtClean="0">
                <a:solidFill>
                  <a:srgbClr val="464646"/>
                </a:solidFill>
                <a:latin typeface="+mj-ea"/>
                <a:ea typeface="+mj-ea"/>
              </a:rPr>
              <a:t>二、</a:t>
            </a:r>
            <a:r>
              <a:rPr lang="en-US" altLang="zh-CN" sz="2800" b="1" dirty="0" err="1" smtClean="0">
                <a:solidFill>
                  <a:srgbClr val="464646"/>
                </a:solidFill>
                <a:latin typeface="+mj-ea"/>
                <a:ea typeface="+mj-ea"/>
              </a:rPr>
              <a:t>Heritrix</a:t>
            </a:r>
            <a:r>
              <a:rPr lang="zh-CN" altLang="en-US" sz="2800" b="1" dirty="0" smtClean="0">
                <a:solidFill>
                  <a:srgbClr val="464646"/>
                </a:solidFill>
                <a:latin typeface="+mj-ea"/>
                <a:ea typeface="+mj-ea"/>
              </a:rPr>
              <a:t>项目介绍     </a:t>
            </a:r>
            <a:r>
              <a:rPr lang="en-US" altLang="zh-CN" sz="2400" b="1" dirty="0" smtClean="0">
                <a:solidFill>
                  <a:srgbClr val="464646"/>
                </a:solidFill>
                <a:latin typeface="仿宋" pitchFamily="49" charset="-122"/>
                <a:ea typeface="仿宋" pitchFamily="49" charset="-122"/>
              </a:rPr>
              <a:t/>
            </a:r>
            <a:br>
              <a:rPr lang="en-US" altLang="zh-CN" sz="2400" b="1" dirty="0" smtClean="0">
                <a:solidFill>
                  <a:srgbClr val="464646"/>
                </a:solidFill>
                <a:latin typeface="仿宋" pitchFamily="49" charset="-122"/>
                <a:ea typeface="仿宋" pitchFamily="49" charset="-122"/>
              </a:rPr>
            </a:br>
            <a:r>
              <a:rPr lang="en-US" altLang="zh-CN" sz="2400" b="1" dirty="0" smtClean="0">
                <a:solidFill>
                  <a:srgbClr val="464646"/>
                </a:solidFill>
                <a:latin typeface="仿宋" pitchFamily="49" charset="-122"/>
                <a:ea typeface="仿宋" pitchFamily="49" charset="-122"/>
              </a:rPr>
              <a:t>  </a:t>
            </a:r>
            <a:r>
              <a:rPr lang="zh-CN" altLang="en-US" sz="2400" b="1" dirty="0" smtClean="0">
                <a:solidFill>
                  <a:srgbClr val="464646"/>
                </a:solidFill>
                <a:latin typeface="仿宋" pitchFamily="49" charset="-122"/>
                <a:ea typeface="仿宋" pitchFamily="49" charset="-122"/>
              </a:rPr>
              <a:t> </a:t>
            </a:r>
            <a:r>
              <a:rPr lang="en-US" altLang="zh-CN" sz="2400" b="1" dirty="0" err="1" smtClean="0">
                <a:solidFill>
                  <a:srgbClr val="464646"/>
                </a:solidFill>
                <a:latin typeface="仿宋" pitchFamily="49" charset="-122"/>
                <a:ea typeface="仿宋" pitchFamily="49" charset="-122"/>
              </a:rPr>
              <a:t>Heritrix</a:t>
            </a:r>
            <a:r>
              <a:rPr lang="zh-CN" altLang="en-US" sz="2400" b="1" dirty="0" smtClean="0">
                <a:solidFill>
                  <a:srgbClr val="464646"/>
                </a:solidFill>
                <a:latin typeface="仿宋" pitchFamily="49" charset="-122"/>
                <a:ea typeface="仿宋" pitchFamily="49" charset="-122"/>
              </a:rPr>
              <a:t>在古语里是女继承人的意思，我们的网络爬虫是从网络上搜集和保存资料以利于未来的研究者和后代，也是一种继承，所以命名为</a:t>
            </a:r>
            <a:r>
              <a:rPr lang="en-US" altLang="zh-CN" sz="2400" b="1" dirty="0" err="1" smtClean="0">
                <a:solidFill>
                  <a:srgbClr val="464646"/>
                </a:solidFill>
                <a:latin typeface="仿宋" pitchFamily="49" charset="-122"/>
                <a:ea typeface="仿宋" pitchFamily="49" charset="-122"/>
              </a:rPr>
              <a:t>Heritrix</a:t>
            </a:r>
            <a:r>
              <a:rPr lang="zh-CN" altLang="en-US" sz="2400" b="1" dirty="0" smtClean="0">
                <a:solidFill>
                  <a:srgbClr val="464646"/>
                </a:solidFill>
                <a:latin typeface="仿宋" pitchFamily="49" charset="-122"/>
                <a:ea typeface="仿宋" pitchFamily="49" charset="-122"/>
              </a:rPr>
              <a:t>很符合这个软件。是</a:t>
            </a:r>
            <a:r>
              <a:rPr lang="en-US" altLang="zh-CN" sz="2400" b="1" dirty="0" smtClean="0">
                <a:solidFill>
                  <a:srgbClr val="464646"/>
                </a:solidFill>
                <a:latin typeface="仿宋" pitchFamily="49" charset="-122"/>
                <a:ea typeface="仿宋" pitchFamily="49" charset="-122"/>
              </a:rPr>
              <a:t>IA</a:t>
            </a:r>
            <a:r>
              <a:rPr lang="zh-CN" altLang="en-US" sz="2400" b="1" dirty="0" smtClean="0">
                <a:solidFill>
                  <a:srgbClr val="464646"/>
                </a:solidFill>
                <a:latin typeface="仿宋" pitchFamily="49" charset="-122"/>
                <a:ea typeface="仿宋" pitchFamily="49" charset="-122"/>
              </a:rPr>
              <a:t>（</a:t>
            </a:r>
            <a:r>
              <a:rPr lang="en-US" altLang="zh-CN" sz="2400" b="1" dirty="0" err="1" smtClean="0">
                <a:latin typeface="仿宋" pitchFamily="49" charset="-122"/>
                <a:ea typeface="仿宋" pitchFamily="49" charset="-122"/>
              </a:rPr>
              <a:t>IntelArchitecture</a:t>
            </a:r>
            <a:r>
              <a:rPr lang="zh-CN" altLang="en-US" sz="2400" b="1" dirty="0" smtClean="0">
                <a:latin typeface="仿宋" pitchFamily="49" charset="-122"/>
                <a:ea typeface="仿宋" pitchFamily="49" charset="-122"/>
              </a:rPr>
              <a:t>）</a:t>
            </a:r>
            <a:r>
              <a:rPr lang="zh-CN" altLang="en-US" sz="2400" b="1" dirty="0" smtClean="0">
                <a:solidFill>
                  <a:srgbClr val="464646"/>
                </a:solidFill>
                <a:latin typeface="仿宋" pitchFamily="49" charset="-122"/>
                <a:ea typeface="仿宋" pitchFamily="49" charset="-122"/>
              </a:rPr>
              <a:t>的一个开源，可扩展的</a:t>
            </a:r>
            <a:r>
              <a:rPr lang="en-US" altLang="zh-CN" sz="2400" b="1" dirty="0" smtClean="0">
                <a:solidFill>
                  <a:srgbClr val="464646"/>
                </a:solidFill>
                <a:latin typeface="仿宋" pitchFamily="49" charset="-122"/>
                <a:ea typeface="仿宋" pitchFamily="49" charset="-122"/>
              </a:rPr>
              <a:t>web</a:t>
            </a:r>
            <a:r>
              <a:rPr lang="zh-CN" altLang="en-US" sz="2400" b="1" dirty="0" smtClean="0">
                <a:solidFill>
                  <a:srgbClr val="464646"/>
                </a:solidFill>
                <a:latin typeface="仿宋" pitchFamily="49" charset="-122"/>
                <a:ea typeface="仿宋" pitchFamily="49" charset="-122"/>
              </a:rPr>
              <a:t>爬虫项目。</a:t>
            </a:r>
            <a:endParaRPr lang="zh-CN" altLang="en-US" sz="2400" b="1" dirty="0">
              <a:latin typeface="仿宋" pitchFamily="49" charset="-122"/>
              <a:ea typeface="仿宋" pitchFamily="49" charset="-122"/>
            </a:endParaRPr>
          </a:p>
        </p:txBody>
      </p:sp>
    </p:spTree>
    <p:extLst>
      <p:ext uri="{BB962C8B-B14F-4D97-AF65-F5344CB8AC3E}">
        <p14:creationId xmlns="" xmlns:p14="http://schemas.microsoft.com/office/powerpoint/2010/main" val="19762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linds(horizontal)">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b="1" dirty="0" err="1">
                <a:latin typeface="仿宋" pitchFamily="49" charset="-122"/>
                <a:ea typeface="仿宋" pitchFamily="49" charset="-122"/>
              </a:rPr>
              <a:t>Heritrix</a:t>
            </a:r>
            <a:r>
              <a:rPr lang="zh-CN" altLang="en-US" sz="2800" b="1" dirty="0">
                <a:latin typeface="仿宋" pitchFamily="49" charset="-122"/>
                <a:ea typeface="仿宋" pitchFamily="49" charset="-122"/>
              </a:rPr>
              <a:t>是一个爬虫框架，可</a:t>
            </a:r>
            <a:r>
              <a:rPr lang="zh-CN" altLang="en-US" sz="2800" b="1" dirty="0" smtClean="0">
                <a:latin typeface="仿宋" pitchFamily="49" charset="-122"/>
                <a:ea typeface="仿宋" pitchFamily="49" charset="-122"/>
              </a:rPr>
              <a:t>加入</a:t>
            </a:r>
            <a:r>
              <a:rPr lang="zh-CN" altLang="en-US" sz="2800" b="1" dirty="0">
                <a:latin typeface="仿宋" pitchFamily="49" charset="-122"/>
                <a:ea typeface="仿宋" pitchFamily="49" charset="-122"/>
              </a:rPr>
              <a:t>一些可互换的组件。它的执行是递归进行的，主要有以下几步： </a:t>
            </a:r>
          </a:p>
          <a:p>
            <a:r>
              <a:rPr lang="zh-CN" altLang="en-US" sz="2800" b="1" dirty="0">
                <a:latin typeface="仿宋" pitchFamily="49" charset="-122"/>
                <a:ea typeface="仿宋" pitchFamily="49" charset="-122"/>
              </a:rPr>
              <a:t>在预定的</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a:t>
            </a:r>
            <a:r>
              <a:rPr lang="en-US" altLang="zh-CN" sz="2800" b="1" dirty="0" smtClean="0">
                <a:latin typeface="仿宋" pitchFamily="49" charset="-122"/>
                <a:ea typeface="仿宋" pitchFamily="49" charset="-122"/>
              </a:rPr>
              <a:t> Uniform </a:t>
            </a:r>
            <a:r>
              <a:rPr lang="en-US" altLang="zh-CN" sz="2800" b="1" dirty="0">
                <a:latin typeface="仿宋" pitchFamily="49" charset="-122"/>
                <a:ea typeface="仿宋" pitchFamily="49" charset="-122"/>
              </a:rPr>
              <a:t>Resource Locator </a:t>
            </a:r>
            <a:r>
              <a:rPr lang="zh-CN" altLang="en-US" sz="2800" b="1" dirty="0" smtClean="0">
                <a:latin typeface="仿宋" pitchFamily="49" charset="-122"/>
                <a:ea typeface="仿宋" pitchFamily="49" charset="-122"/>
              </a:rPr>
              <a:t>）中</a:t>
            </a:r>
            <a:r>
              <a:rPr lang="zh-CN" altLang="en-US" sz="2800" b="1" dirty="0">
                <a:latin typeface="仿宋" pitchFamily="49" charset="-122"/>
                <a:ea typeface="仿宋" pitchFamily="49" charset="-122"/>
              </a:rPr>
              <a:t>选择一个。 </a:t>
            </a:r>
          </a:p>
          <a:p>
            <a:r>
              <a:rPr lang="zh-CN" altLang="en-US" sz="2800" b="1" dirty="0">
                <a:latin typeface="仿宋" pitchFamily="49" charset="-122"/>
                <a:ea typeface="仿宋" pitchFamily="49" charset="-122"/>
              </a:rPr>
              <a:t>获取</a:t>
            </a:r>
            <a:r>
              <a:rPr lang="en-US" altLang="zh-CN" sz="2800" b="1" dirty="0" smtClean="0">
                <a:latin typeface="仿宋" pitchFamily="49" charset="-122"/>
                <a:ea typeface="仿宋" pitchFamily="49" charset="-122"/>
              </a:rPr>
              <a:t>URL</a:t>
            </a:r>
            <a:endParaRPr lang="en-US" altLang="zh-CN" sz="2800" b="1" dirty="0">
              <a:latin typeface="仿宋" pitchFamily="49" charset="-122"/>
              <a:ea typeface="仿宋" pitchFamily="49" charset="-122"/>
            </a:endParaRPr>
          </a:p>
          <a:p>
            <a:r>
              <a:rPr lang="zh-CN" altLang="en-US" sz="2800" b="1" dirty="0">
                <a:latin typeface="仿宋" pitchFamily="49" charset="-122"/>
                <a:ea typeface="仿宋" pitchFamily="49" charset="-122"/>
              </a:rPr>
              <a:t>分析，归档结果 </a:t>
            </a:r>
          </a:p>
          <a:p>
            <a:r>
              <a:rPr lang="zh-CN" altLang="en-US" sz="2800" b="1" dirty="0">
                <a:latin typeface="仿宋" pitchFamily="49" charset="-122"/>
                <a:ea typeface="仿宋" pitchFamily="49" charset="-122"/>
              </a:rPr>
              <a:t>选择已经发现的感兴趣的</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a:t>
            </a:r>
            <a:r>
              <a:rPr lang="zh-CN" altLang="en-US" sz="2800" b="1" dirty="0">
                <a:latin typeface="仿宋" pitchFamily="49" charset="-122"/>
                <a:ea typeface="仿宋" pitchFamily="49" charset="-122"/>
              </a:rPr>
              <a:t>加入预定队列。 </a:t>
            </a:r>
          </a:p>
          <a:p>
            <a:r>
              <a:rPr lang="zh-CN" altLang="en-US" sz="2800" b="1" dirty="0">
                <a:latin typeface="仿宋" pitchFamily="49" charset="-122"/>
                <a:ea typeface="仿宋" pitchFamily="49" charset="-122"/>
              </a:rPr>
              <a:t>标记已经处理过的</a:t>
            </a:r>
            <a:r>
              <a:rPr lang="en-US" altLang="zh-CN" sz="2800" b="1" dirty="0" smtClean="0">
                <a:latin typeface="仿宋" pitchFamily="49" charset="-122"/>
                <a:ea typeface="仿宋" pitchFamily="49" charset="-122"/>
              </a:rPr>
              <a:t>URL</a:t>
            </a:r>
            <a:endParaRPr lang="en-US" altLang="zh-CN" sz="2800" b="1" dirty="0">
              <a:latin typeface="仿宋" pitchFamily="49" charset="-122"/>
              <a:ea typeface="仿宋" pitchFamily="49" charset="-122"/>
            </a:endParaRPr>
          </a:p>
          <a:p>
            <a:endParaRPr lang="zh-CN" altLang="en-US" dirty="0"/>
          </a:p>
        </p:txBody>
      </p:sp>
      <p:sp>
        <p:nvSpPr>
          <p:cNvPr id="4" name="TextBox 3"/>
          <p:cNvSpPr txBox="1"/>
          <p:nvPr/>
        </p:nvSpPr>
        <p:spPr>
          <a:xfrm>
            <a:off x="971600" y="867502"/>
            <a:ext cx="6840760" cy="523220"/>
          </a:xfrm>
          <a:prstGeom prst="rect">
            <a:avLst/>
          </a:prstGeom>
          <a:noFill/>
        </p:spPr>
        <p:txBody>
          <a:bodyPr wrap="square" rtlCol="0">
            <a:spAutoFit/>
          </a:bodyPr>
          <a:lstStyle/>
          <a:p>
            <a:r>
              <a:rPr lang="zh-CN" altLang="en-US" sz="2800" b="1" dirty="0">
                <a:latin typeface="+mj-ea"/>
                <a:ea typeface="+mj-ea"/>
              </a:rPr>
              <a:t>二、</a:t>
            </a:r>
            <a:r>
              <a:rPr lang="en-US" altLang="zh-CN" sz="2800" b="1" dirty="0" err="1">
                <a:latin typeface="+mj-ea"/>
                <a:ea typeface="+mj-ea"/>
              </a:rPr>
              <a:t>Heritrix</a:t>
            </a:r>
            <a:r>
              <a:rPr lang="zh-CN" altLang="en-US" sz="2800" b="1" dirty="0">
                <a:latin typeface="+mj-ea"/>
                <a:ea typeface="+mj-ea"/>
              </a:rPr>
              <a:t>工作原理</a:t>
            </a:r>
          </a:p>
        </p:txBody>
      </p:sp>
    </p:spTree>
    <p:extLst>
      <p:ext uri="{BB962C8B-B14F-4D97-AF65-F5344CB8AC3E}">
        <p14:creationId xmlns="" xmlns:p14="http://schemas.microsoft.com/office/powerpoint/2010/main" val="372852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Administrator\Pictures\jietu.png"/>
          <p:cNvPicPr>
            <a:picLocks noChangeAspect="1" noChangeArrowheads="1"/>
          </p:cNvPicPr>
          <p:nvPr/>
        </p:nvPicPr>
        <p:blipFill>
          <a:blip r:embed="rId2" cstate="print"/>
          <a:srcRect/>
          <a:stretch>
            <a:fillRect/>
          </a:stretch>
        </p:blipFill>
        <p:spPr bwMode="auto">
          <a:xfrm>
            <a:off x="0" y="642918"/>
            <a:ext cx="4000528" cy="5500726"/>
          </a:xfrm>
          <a:prstGeom prst="rect">
            <a:avLst/>
          </a:prstGeom>
          <a:noFill/>
        </p:spPr>
      </p:pic>
      <p:sp>
        <p:nvSpPr>
          <p:cNvPr id="6" name="TextBox 5"/>
          <p:cNvSpPr txBox="1"/>
          <p:nvPr/>
        </p:nvSpPr>
        <p:spPr>
          <a:xfrm>
            <a:off x="4214810" y="357166"/>
            <a:ext cx="4643438" cy="6001643"/>
          </a:xfrm>
          <a:prstGeom prst="rect">
            <a:avLst/>
          </a:prstGeom>
          <a:noFill/>
        </p:spPr>
        <p:txBody>
          <a:bodyPr wrap="square" rtlCol="0">
            <a:spAutoFit/>
          </a:bodyPr>
          <a:lstStyle/>
          <a:p>
            <a:r>
              <a:rPr lang="zh-CN" altLang="en-US" sz="2000" dirty="0" smtClean="0">
                <a:latin typeface="+mn-ea"/>
              </a:rPr>
              <a:t>   </a:t>
            </a:r>
            <a:r>
              <a:rPr lang="zh-CN" altLang="en-US" sz="2400" b="1" dirty="0" smtClean="0">
                <a:latin typeface="仿宋" pitchFamily="49" charset="-122"/>
                <a:ea typeface="仿宋" pitchFamily="49" charset="-122"/>
              </a:rPr>
              <a:t>左</a:t>
            </a:r>
            <a:r>
              <a:rPr lang="zh-CN" altLang="zh-CN" sz="2400" b="1" dirty="0" smtClean="0">
                <a:latin typeface="仿宋" pitchFamily="49" charset="-122"/>
                <a:ea typeface="仿宋" pitchFamily="49" charset="-122"/>
              </a:rPr>
              <a:t>图展现</a:t>
            </a:r>
            <a:r>
              <a:rPr lang="zh-CN" altLang="en-US" sz="2400" b="1" dirty="0" smtClean="0">
                <a:latin typeface="仿宋" pitchFamily="49" charset="-122"/>
                <a:ea typeface="仿宋" pitchFamily="49" charset="-122"/>
              </a:rPr>
              <a:t>了</a:t>
            </a:r>
            <a:r>
              <a:rPr lang="en-US" altLang="zh-CN" sz="2400" b="1" dirty="0" err="1" smtClean="0">
                <a:latin typeface="仿宋" pitchFamily="49" charset="-122"/>
                <a:ea typeface="仿宋" pitchFamily="49" charset="-122"/>
              </a:rPr>
              <a:t>heritrx</a:t>
            </a:r>
            <a:r>
              <a:rPr lang="zh-CN" altLang="en-US" sz="2400" b="1" dirty="0" smtClean="0">
                <a:latin typeface="仿宋" pitchFamily="49" charset="-122"/>
                <a:ea typeface="仿宋" pitchFamily="49" charset="-122"/>
              </a:rPr>
              <a:t>爬取网页的流程，</a:t>
            </a:r>
            <a:r>
              <a:rPr lang="zh-CN" altLang="zh-CN" sz="2400" b="1" dirty="0" smtClean="0">
                <a:latin typeface="仿宋" pitchFamily="49" charset="-122"/>
                <a:ea typeface="仿宋" pitchFamily="49" charset="-122"/>
              </a:rPr>
              <a:t>每次</a:t>
            </a:r>
            <a:r>
              <a:rPr lang="zh-CN" altLang="zh-CN" sz="2400" b="1" dirty="0" smtClean="0">
                <a:latin typeface="仿宋" pitchFamily="49" charset="-122"/>
                <a:ea typeface="仿宋" pitchFamily="49" charset="-122"/>
              </a:rPr>
              <a:t>只获取一张网页，并不考虑充分利用它的资源。由爬虫维护的尚未访问</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列表被称为队列（</a:t>
            </a:r>
            <a:r>
              <a:rPr lang="en-US" altLang="zh-CN" sz="2400" b="1" dirty="0" smtClean="0">
                <a:latin typeface="仿宋" pitchFamily="49" charset="-122"/>
                <a:ea typeface="仿宋" pitchFamily="49" charset="-122"/>
              </a:rPr>
              <a:t>Frontier</a:t>
            </a:r>
            <a:r>
              <a:rPr lang="zh-CN" altLang="zh-CN" sz="2400" b="1" dirty="0" smtClean="0">
                <a:latin typeface="仿宋" pitchFamily="49" charset="-122"/>
                <a:ea typeface="仿宋" pitchFamily="49" charset="-122"/>
              </a:rPr>
              <a:t>）。该队列初始化的时候仅存放由用户或其他程序提供的种子</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。每次程序的主循环中，爬虫先从队列中取出下一个</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，通过</a:t>
            </a:r>
            <a:r>
              <a:rPr lang="en-US" altLang="zh-CN" sz="2400" b="1" dirty="0" smtClean="0">
                <a:latin typeface="仿宋" pitchFamily="49" charset="-122"/>
                <a:ea typeface="仿宋" pitchFamily="49" charset="-122"/>
              </a:rPr>
              <a:t>HTTP</a:t>
            </a:r>
            <a:r>
              <a:rPr lang="zh-CN" altLang="zh-CN" sz="2400" b="1" dirty="0" smtClean="0">
                <a:latin typeface="仿宋" pitchFamily="49" charset="-122"/>
                <a:ea typeface="仿宋" pitchFamily="49" charset="-122"/>
              </a:rPr>
              <a:t>协议将对应的网页爬取下来，然后解析内容，并且提取出包含的</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，将其中新发现的</a:t>
            </a:r>
            <a:r>
              <a:rPr lang="en-US" altLang="zh-CN" sz="2400" b="1" dirty="0" smtClean="0">
                <a:latin typeface="仿宋" pitchFamily="49" charset="-122"/>
                <a:ea typeface="仿宋" pitchFamily="49" charset="-122"/>
              </a:rPr>
              <a:t>URL</a:t>
            </a:r>
            <a:r>
              <a:rPr lang="zh-CN" altLang="zh-CN" sz="2400" b="1" dirty="0" smtClean="0">
                <a:latin typeface="仿宋" pitchFamily="49" charset="-122"/>
                <a:ea typeface="仿宋" pitchFamily="49" charset="-122"/>
              </a:rPr>
              <a:t>追加到队列中。最后将网页存放到本地磁盘的网页库中。爬取过程在积累到一定数量网页时即可终止；或者在队列为空的时候终止。</a:t>
            </a:r>
            <a:endParaRPr lang="zh-CN" altLang="en-US" sz="2400" b="1"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blinds(horizontal)">
                                      <p:cBhvr>
                                        <p:cTn id="7" dur="500"/>
                                        <p:tgtEl>
                                          <p:spTgt spid="409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2332037"/>
            <a:ext cx="8229600" cy="4525963"/>
          </a:xfrm>
        </p:spPr>
        <p:txBody>
          <a:bodyPr/>
          <a:lstStyle/>
          <a:p>
            <a:r>
              <a:rPr lang="zh-CN" altLang="en-US" sz="2800" b="1" dirty="0">
                <a:latin typeface="仿宋" pitchFamily="49" charset="-122"/>
                <a:ea typeface="仿宋" pitchFamily="49" charset="-122"/>
              </a:rPr>
              <a:t>范围部件：主要按照规则决定将哪个</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入队</a:t>
            </a:r>
            <a:r>
              <a:rPr lang="zh-CN" altLang="en-US" sz="2800" b="1" dirty="0">
                <a:latin typeface="仿宋" pitchFamily="49" charset="-122"/>
                <a:ea typeface="仿宋" pitchFamily="49" charset="-122"/>
              </a:rPr>
              <a:t>。 </a:t>
            </a:r>
          </a:p>
          <a:p>
            <a:r>
              <a:rPr lang="zh-CN" altLang="en-US" sz="2800" b="1" dirty="0">
                <a:latin typeface="仿宋" pitchFamily="49" charset="-122"/>
                <a:ea typeface="仿宋" pitchFamily="49" charset="-122"/>
              </a:rPr>
              <a:t>边界部件：跟踪哪个预定的</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将</a:t>
            </a:r>
            <a:r>
              <a:rPr lang="zh-CN" altLang="en-US" sz="2800" b="1" dirty="0">
                <a:latin typeface="仿宋" pitchFamily="49" charset="-122"/>
                <a:ea typeface="仿宋" pitchFamily="49" charset="-122"/>
              </a:rPr>
              <a:t>被收集，和已经被收集的</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a:t>
            </a:r>
            <a:r>
              <a:rPr lang="zh-CN" altLang="en-US" sz="2800" b="1" dirty="0">
                <a:latin typeface="仿宋" pitchFamily="49" charset="-122"/>
                <a:ea typeface="仿宋" pitchFamily="49" charset="-122"/>
              </a:rPr>
              <a:t>选择下一个 </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a:t>
            </a:r>
            <a:r>
              <a:rPr lang="zh-CN" altLang="en-US" sz="2800" b="1" dirty="0">
                <a:latin typeface="仿宋" pitchFamily="49" charset="-122"/>
                <a:ea typeface="仿宋" pitchFamily="49" charset="-122"/>
              </a:rPr>
              <a:t>剔除已经处理过的</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 </a:t>
            </a:r>
            <a:endParaRPr lang="zh-CN" altLang="en-US" sz="2800" b="1" dirty="0">
              <a:latin typeface="仿宋" pitchFamily="49" charset="-122"/>
              <a:ea typeface="仿宋" pitchFamily="49" charset="-122"/>
            </a:endParaRPr>
          </a:p>
          <a:p>
            <a:r>
              <a:rPr lang="zh-CN" altLang="en-US" sz="2800" b="1" dirty="0">
                <a:latin typeface="仿宋" pitchFamily="49" charset="-122"/>
                <a:ea typeface="仿宋" pitchFamily="49" charset="-122"/>
              </a:rPr>
              <a:t>处理器链：包含若干处理器获取</a:t>
            </a:r>
            <a:r>
              <a:rPr lang="en-US" altLang="zh-CN" sz="2800" b="1" dirty="0" smtClean="0">
                <a:latin typeface="仿宋" pitchFamily="49" charset="-122"/>
                <a:ea typeface="仿宋" pitchFamily="49" charset="-122"/>
              </a:rPr>
              <a:t>URL</a:t>
            </a:r>
            <a:r>
              <a:rPr lang="zh-CN" altLang="en-US" sz="2800" b="1" dirty="0" smtClean="0">
                <a:latin typeface="仿宋" pitchFamily="49" charset="-122"/>
                <a:ea typeface="仿宋" pitchFamily="49" charset="-122"/>
              </a:rPr>
              <a:t>，</a:t>
            </a:r>
            <a:r>
              <a:rPr lang="zh-CN" altLang="en-US" sz="2800" b="1" dirty="0">
                <a:latin typeface="仿宋" pitchFamily="49" charset="-122"/>
                <a:ea typeface="仿宋" pitchFamily="49" charset="-122"/>
              </a:rPr>
              <a:t>分析结果，将它们传回给边界部件 </a:t>
            </a:r>
            <a:r>
              <a:rPr lang="zh-CN" altLang="en-US" sz="2800" b="1" dirty="0" smtClean="0">
                <a:latin typeface="仿宋" pitchFamily="49" charset="-122"/>
                <a:ea typeface="仿宋" pitchFamily="49" charset="-122"/>
              </a:rPr>
              <a:t>。</a:t>
            </a:r>
            <a:endParaRPr lang="zh-CN" altLang="en-US" sz="2800" b="1" dirty="0">
              <a:latin typeface="仿宋" pitchFamily="49" charset="-122"/>
              <a:ea typeface="仿宋" pitchFamily="49" charset="-122"/>
            </a:endParaRPr>
          </a:p>
          <a:p>
            <a:endParaRPr lang="zh-CN" altLang="en-US" dirty="0"/>
          </a:p>
        </p:txBody>
      </p:sp>
      <p:sp>
        <p:nvSpPr>
          <p:cNvPr id="5" name="TextBox 4"/>
          <p:cNvSpPr txBox="1"/>
          <p:nvPr/>
        </p:nvSpPr>
        <p:spPr>
          <a:xfrm>
            <a:off x="928662" y="857232"/>
            <a:ext cx="7500990" cy="1384995"/>
          </a:xfrm>
          <a:prstGeom prst="rect">
            <a:avLst/>
          </a:prstGeom>
          <a:noFill/>
        </p:spPr>
        <p:txBody>
          <a:bodyPr wrap="square" rtlCol="0">
            <a:spAutoFit/>
          </a:bodyPr>
          <a:lstStyle/>
          <a:p>
            <a:r>
              <a:rPr lang="en-US" altLang="zh-CN" dirty="0" smtClean="0">
                <a:latin typeface="仿宋" pitchFamily="49" charset="-122"/>
                <a:ea typeface="仿宋" pitchFamily="49" charset="-122"/>
              </a:rPr>
              <a:t> </a:t>
            </a:r>
            <a:r>
              <a:rPr lang="en-US" altLang="zh-CN" dirty="0" smtClean="0">
                <a:latin typeface="仿宋" pitchFamily="49" charset="-122"/>
                <a:ea typeface="仿宋" pitchFamily="49" charset="-122"/>
              </a:rPr>
              <a:t>    </a:t>
            </a:r>
            <a:r>
              <a:rPr lang="en-US" altLang="zh-CN" sz="2800" b="1" dirty="0" err="1" smtClean="0">
                <a:latin typeface="仿宋" pitchFamily="49" charset="-122"/>
                <a:ea typeface="仿宋" pitchFamily="49" charset="-122"/>
              </a:rPr>
              <a:t>Heritrix</a:t>
            </a:r>
            <a:r>
              <a:rPr lang="zh-CN" altLang="en-US" sz="2800" b="1" dirty="0" smtClean="0">
                <a:latin typeface="仿宋" pitchFamily="49" charset="-122"/>
                <a:ea typeface="仿宋" pitchFamily="49" charset="-122"/>
              </a:rPr>
              <a:t>主要有三大部件：范围部</a:t>
            </a:r>
            <a:r>
              <a:rPr lang="en-US" altLang="zh-CN" sz="2800" b="1" dirty="0" smtClean="0">
                <a:latin typeface="仿宋" pitchFamily="49" charset="-122"/>
                <a:ea typeface="仿宋" pitchFamily="49" charset="-122"/>
              </a:rPr>
              <a:t>(</a:t>
            </a:r>
            <a:r>
              <a:rPr lang="en-US" altLang="zh-CN" sz="2800" b="1" dirty="0" err="1" smtClean="0">
                <a:latin typeface="仿宋" pitchFamily="49" charset="-122"/>
                <a:ea typeface="仿宋" pitchFamily="49" charset="-122"/>
              </a:rPr>
              <a:t>CrawlScope</a:t>
            </a:r>
            <a:r>
              <a:rPr lang="en-US" altLang="zh-CN" sz="2800" b="1" dirty="0" smtClean="0">
                <a:latin typeface="仿宋" pitchFamily="49" charset="-122"/>
                <a:ea typeface="仿宋" pitchFamily="49" charset="-122"/>
              </a:rPr>
              <a:t>)</a:t>
            </a:r>
            <a:r>
              <a:rPr lang="zh-CN" altLang="en-US" sz="2800" b="1" dirty="0" smtClean="0">
                <a:latin typeface="仿宋" pitchFamily="49" charset="-122"/>
                <a:ea typeface="仿宋" pitchFamily="49" charset="-122"/>
              </a:rPr>
              <a:t>，边界部件（</a:t>
            </a:r>
            <a:r>
              <a:rPr lang="en-US" altLang="zh-CN" sz="2800" b="1" dirty="0" smtClean="0">
                <a:solidFill>
                  <a:srgbClr val="FF0000"/>
                </a:solidFill>
                <a:latin typeface="仿宋" pitchFamily="49" charset="-122"/>
                <a:ea typeface="仿宋" pitchFamily="49" charset="-122"/>
              </a:rPr>
              <a:t>Frontier</a:t>
            </a:r>
            <a:r>
              <a:rPr lang="zh-CN" altLang="en-US" sz="2800" b="1" dirty="0" smtClean="0">
                <a:latin typeface="仿宋" pitchFamily="49" charset="-122"/>
                <a:ea typeface="仿宋" pitchFamily="49" charset="-122"/>
              </a:rPr>
              <a:t>），处理器链</a:t>
            </a:r>
            <a:r>
              <a:rPr lang="en-US" altLang="zh-CN" sz="2800" b="1" dirty="0" smtClean="0">
                <a:latin typeface="仿宋" pitchFamily="49" charset="-122"/>
                <a:ea typeface="仿宋" pitchFamily="49" charset="-122"/>
              </a:rPr>
              <a:t>(processor chain)</a:t>
            </a:r>
            <a:r>
              <a:rPr lang="zh-CN" altLang="en-US" sz="2800" b="1" dirty="0" smtClean="0">
                <a:latin typeface="仿宋" pitchFamily="49" charset="-122"/>
                <a:ea typeface="仿宋" pitchFamily="49" charset="-122"/>
              </a:rPr>
              <a:t>。</a:t>
            </a:r>
            <a:endParaRPr lang="zh-CN" altLang="en-US" sz="2800" b="1" dirty="0"/>
          </a:p>
        </p:txBody>
      </p:sp>
    </p:spTree>
    <p:extLst>
      <p:ext uri="{BB962C8B-B14F-4D97-AF65-F5344CB8AC3E}">
        <p14:creationId xmlns="" xmlns:p14="http://schemas.microsoft.com/office/powerpoint/2010/main" val="421871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913</TotalTime>
  <Words>3415</Words>
  <Application>Microsoft Office PowerPoint</Application>
  <PresentationFormat>全屏显示(4:3)</PresentationFormat>
  <Paragraphs>135</Paragraphs>
  <Slides>37</Slides>
  <Notes>35</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聚合</vt:lpstr>
      <vt:lpstr>无比强大的网络爬虫         </vt:lpstr>
      <vt:lpstr>  主要内容：</vt:lpstr>
      <vt:lpstr>幻灯片 3</vt:lpstr>
      <vt:lpstr>幻灯片 4</vt:lpstr>
      <vt:lpstr>幻灯片 5</vt:lpstr>
      <vt:lpstr>幻灯片 6</vt:lpstr>
      <vt:lpstr>幻灯片 7</vt:lpstr>
      <vt:lpstr>幻灯片 8</vt:lpstr>
      <vt:lpstr>幻灯片 9</vt:lpstr>
      <vt:lpstr>Heritrix 1.14.3包含以下关键特性：</vt:lpstr>
      <vt:lpstr>四、Heritrix的使用</vt:lpstr>
      <vt:lpstr>     在下载完Heritrix的完整开发包后，解压到本地的一个目录下，其中，Heritrix所用到的工具类库都存在lib下，heritrix-1.14.0.jar是Heritrix的jar包。在Heritrix目录下有一个conf目录，其中包含了一个很重要的文件heritrix.propertier.</vt:lpstr>
      <vt:lpstr>    在heritrix.properties中配置了大量与Heritrix运行息息相关的参数，这些参数主要是配置了Heritrix运行时的一些默认工具类，WebU1的启动参数，以及Heritrix的日志格式等。当第一次运行Heritrix 时，只要修改该文件，为其加入WebU i登录名和密码。</vt:lpstr>
      <vt:lpstr>       Heritrix的主类为org.archive.crawler.Heritrix,运行它就可以启动Heritrix。在运行它的时候，需要为其加上lib目录下的所有jar包。以下是在命令行cmd中启动Heritrix时所使用的批处理文件。</vt:lpstr>
      <vt:lpstr>     在上面的批处理文件中，将heritrix所用到的所有的第三方jar包都写进了classpath中，同时执行了org.archive.crawler.Heritrix这个主类。</vt:lpstr>
      <vt:lpstr>   通过浏览器访问http://localhost:8080，就可以打开Heritrix的WebUI了。如图10-4所示。</vt:lpstr>
      <vt:lpstr>    在这个登录界面，输入刚才在Heritrix.properties中预设的WebUI的用户名和密码，就可以进入如图10-5所示的Heritrix的WebUI的主界面。</vt:lpstr>
      <vt:lpstr>   当看到这个页面的时候，就说明Heritrix已经成功的启动了。在页面的中央有一道状态栏，用于标识当前正在运行的抓取任务。如图10-6所示：</vt:lpstr>
      <vt:lpstr>      在任务创建页面中，有4种创建任务的方式，如图10-19所示，具体含义如下。  </vt:lpstr>
      <vt:lpstr>（3）单击With defaults链接，创建一个新的抓取任务，如图所示。</vt:lpstr>
      <vt:lpstr>设置抓取时的处理链 在图中，seeds文本框下有一排按钮，单击“Modules”按钮，就进入了配置抓取时的处理链的页面，如图所示</vt:lpstr>
      <vt:lpstr>    从我的经验看来，在抓取时，无论是HostScope或PathScope都不能真正的限制到抓取的内容。需要对Scope内的代码进行一定的修改才可以，因此，暂时选择BroadScope来充当示例中的范围限定，其实也就是对范围不做任何的限定。即从 sourcegorge.net开始，抓取任何可以抓取到的信息。如图10-23所示。</vt:lpstr>
      <vt:lpstr>             Frontier则是一个URL的处理器，它将决定下一个被处理的URL是什么。同时，它还会将经由处理器链所解析出来的URL加入到等待处理的队列中去。在例子中，使用BdbFrontier类来做为处理器，全权掌管URL的分配。如图所示。</vt:lpstr>
      <vt:lpstr>      Extractor：它的名字就很好的揭示了它的作用。它主要用是于解析当前获取到的服务器返回内容，这些内容通常是以字符串形式缓存的。在这个队列中，包括了一系列的工具，如解析HTML、CSS等。在解析完毕，取出页面中的URL后，将它们放入队列中，等待下次继续抓取。在演示中，使用两种Extractor，即ExtractorHTTP和ExtractorHTML。如图所示。</vt:lpstr>
      <vt:lpstr>      Writer：主要是用于将所抓取到的信息写入磁盘。通常写入磁盘时有两种形式，一种是采用压缩的方式写入，在这里被称为Arc方式，另一种则采用镜象方式写入。当然处理起来，镜象方式要更为容易一些，因此，在演示中命名用镜象Mirror方式。如图所示。</vt:lpstr>
      <vt:lpstr>      PostProcessor：在整个抓取解析过程结束后，进行一些扫尾的工作，比如将前面Extractor解析出来的URL有条件的加入到待处理队列中去。如图所示。</vt:lpstr>
      <vt:lpstr>设置运行时的参数     在设置完处理链后，在页面顶部或底部都可以找到如图所示的菜单项，单击“Settings”链接，就进入了属性设置的页面，如图所示。</vt:lpstr>
      <vt:lpstr>    由于页面上的内容非常多，使用者可能无法全部了解它们的作用。所以Heritrix提供了一个辅助功能，来在最大程度上让使用者了解每个参数的含义。如图10-32所示。</vt:lpstr>
      <vt:lpstr>1．max-toe-threads</vt:lpstr>
      <vt:lpstr>    很明显，这样的值是无法完成真实的HTTP协议的模拟的，所以，必须要将值改掉。图10-34是笔者机器上的一种配置，读者可以借鉴。</vt:lpstr>
      <vt:lpstr>    当正确设置了上述的两个属性后，Heritrix就具备了运行的条件。单击“Submit”链接，提交这个抓取任务，如图10-35所示</vt:lpstr>
      <vt:lpstr>    下面启动这个任务。回到“Console”界面上，可以看到，如图10-37所示，刚刚创建的任务已经显示了出来，等待我们开始它。</vt:lpstr>
      <vt:lpstr>    在图10-39中，刚才还处于“Start”状态的链接已经变为了Hold状态。这表明，抓取任务已经被激活。</vt:lpstr>
      <vt:lpstr>幻灯片 34</vt:lpstr>
      <vt:lpstr>     在图10-42中，清楚的看到系统的资源消耗。其中，每秒下载的速率已经达到了62KB，另外，平均每秒有5.85 个URI被抓取。在负载方面，初设的50个线程均处于工作状态，最长的队列长度已经达到了1118个URI，平均长度为8。从进度条上看，总共有29460个 URI等待抓取，已经完成了2227个URI的抓取，另外，下载的字节总数也已经达到了26mB。再观察一下左边，仅用时5m50s。可见，多线程抓取的速 度还是很快的。</vt:lpstr>
      <vt:lpstr>幻灯片 36</vt:lpstr>
      <vt:lpstr>    按图10-44所示，输入Java虚拟机的参数，就可以增大Heritrix的最大可用内存。如图10-45是使用了-Xmx512m参数后的Console界面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无比强大的网络爬虫</dc:title>
  <dc:creator>Administrator</dc:creator>
  <cp:lastModifiedBy>Administrator</cp:lastModifiedBy>
  <cp:revision>93</cp:revision>
  <dcterms:created xsi:type="dcterms:W3CDTF">2010-10-21T12:38:06Z</dcterms:created>
  <dcterms:modified xsi:type="dcterms:W3CDTF">2010-11-04T15:20:36Z</dcterms:modified>
</cp:coreProperties>
</file>