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7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c184c3466c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c184c3466c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c184c3466c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c184c3466c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c184c3466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c184c3466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c184c3466c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c184c3466c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184c3466c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184c3466c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c184c3466c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c184c3466c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c184c3466c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c184c3466c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184c3466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184c3466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c184c3466c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c184c3466c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41102" y="801000"/>
            <a:ext cx="6661800" cy="384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ru" sz="3000">
                <a:latin typeface="Times New Roman"/>
                <a:ea typeface="Times New Roman"/>
                <a:cs typeface="Times New Roman"/>
                <a:sym typeface="Times New Roman"/>
              </a:rPr>
              <a:t>Курсовая работа</a:t>
            </a:r>
            <a:endParaRPr sz="30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1254000"/>
            <a:ext cx="8520600" cy="9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 sz="2400" b="1" dirty="0">
                <a:solidFill>
                  <a:schemeClr val="dk1"/>
                </a:solidFill>
                <a:latin typeface="Times New Roman"/>
                <a:ea typeface="Times New Roman"/>
                <a:cs typeface="Times New Roman"/>
                <a:sym typeface="Times New Roman"/>
              </a:rPr>
              <a:t>Разработка программы для учета сведений о пациентах медицинского центра</a:t>
            </a:r>
            <a:endParaRPr sz="2400" b="1" dirty="0">
              <a:solidFill>
                <a:schemeClr val="dk1"/>
              </a:solidFill>
              <a:latin typeface="Times New Roman"/>
              <a:ea typeface="Times New Roman"/>
              <a:cs typeface="Times New Roman"/>
              <a:sym typeface="Times New Roman"/>
            </a:endParaRPr>
          </a:p>
        </p:txBody>
      </p:sp>
      <p:sp>
        <p:nvSpPr>
          <p:cNvPr id="56" name="Google Shape;56;p13"/>
          <p:cNvSpPr txBox="1"/>
          <p:nvPr/>
        </p:nvSpPr>
        <p:spPr>
          <a:xfrm>
            <a:off x="2754000" y="4369750"/>
            <a:ext cx="3636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1600">
                <a:latin typeface="Times New Roman"/>
                <a:ea typeface="Times New Roman"/>
                <a:cs typeface="Times New Roman"/>
                <a:sym typeface="Times New Roman"/>
              </a:rPr>
              <a:t>Гомель 2022</a:t>
            </a:r>
            <a:endParaRPr sz="1600">
              <a:latin typeface="Times New Roman"/>
              <a:ea typeface="Times New Roman"/>
              <a:cs typeface="Times New Roman"/>
              <a:sym typeface="Times New Roman"/>
            </a:endParaRPr>
          </a:p>
        </p:txBody>
      </p:sp>
      <p:sp>
        <p:nvSpPr>
          <p:cNvPr id="57" name="Google Shape;57;p13"/>
          <p:cNvSpPr txBox="1"/>
          <p:nvPr/>
        </p:nvSpPr>
        <p:spPr>
          <a:xfrm>
            <a:off x="4039500" y="2654225"/>
            <a:ext cx="51045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ru" dirty="0">
                <a:solidFill>
                  <a:schemeClr val="dk1"/>
                </a:solidFill>
                <a:latin typeface="Times New Roman"/>
                <a:ea typeface="Times New Roman"/>
                <a:cs typeface="Times New Roman"/>
                <a:sym typeface="Times New Roman"/>
              </a:rPr>
              <a:t>Исполнитель                                                             Исаченко Ю.С.                                         </a:t>
            </a:r>
            <a:endParaRPr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ru" dirty="0">
                <a:solidFill>
                  <a:schemeClr val="dk1"/>
                </a:solidFill>
                <a:latin typeface="Times New Roman"/>
                <a:ea typeface="Times New Roman"/>
                <a:cs typeface="Times New Roman"/>
                <a:sym typeface="Times New Roman"/>
              </a:rPr>
              <a:t>студент группы МС-12	</a:t>
            </a:r>
            <a:endParaRPr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ru" dirty="0">
                <a:solidFill>
                  <a:schemeClr val="dk1"/>
                </a:solidFill>
                <a:latin typeface="Times New Roman"/>
                <a:ea typeface="Times New Roman"/>
                <a:cs typeface="Times New Roman"/>
                <a:sym typeface="Times New Roman"/>
              </a:rPr>
              <a:t>Научный руководитель		                      Грищенко В.В.</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445025"/>
            <a:ext cx="8520600" cy="45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u" sz="1400" b="1" dirty="0">
                <a:latin typeface="Times New Roman"/>
                <a:ea typeface="Times New Roman"/>
                <a:cs typeface="Times New Roman"/>
                <a:sym typeface="Times New Roman"/>
              </a:rPr>
              <a:t>Заключение: </a:t>
            </a:r>
            <a:r>
              <a:rPr lang="ru-RU" sz="1400" dirty="0">
                <a:latin typeface="Times New Roman"/>
                <a:ea typeface="Times New Roman"/>
                <a:cs typeface="Times New Roman"/>
                <a:sym typeface="Times New Roman"/>
              </a:rPr>
              <a:t>В результате выполнения курсовой работы было разработано  приложение для начисления пособий по уходу за ребёнком, которое имеет функцию авторизации, модули для двух типов учётных записей, имеет функции регистрации новых пользователей администратором, удаления пользователей администратором, редактирования учётных записей пользователей, добавление новых сотрудников администратором, удаления сотрудников администратором, редактирования информации о сотрудниках администратором, автоматического расчёта суммы пособия, а также содержит возможность навигации по программе, имеет обратную связь с пользователем. Были получены теоретические знания и практические навыки по конструированию и реализации программ на языке высокого уровня в рамках процедурной парадигмы.</a:t>
            </a:r>
            <a:endParaRPr sz="1400" b="1"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50"/>
            <a:ext cx="8520600" cy="212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400" b="1" dirty="0">
                <a:latin typeface="Times New Roman"/>
                <a:ea typeface="Times New Roman"/>
                <a:cs typeface="Times New Roman"/>
                <a:sym typeface="Times New Roman"/>
              </a:rPr>
              <a:t>Цели курсовой работы:</a:t>
            </a:r>
            <a:r>
              <a:rPr lang="ru" sz="1400" dirty="0">
                <a:latin typeface="Times New Roman"/>
                <a:ea typeface="Times New Roman"/>
                <a:cs typeface="Times New Roman"/>
                <a:sym typeface="Times New Roman"/>
              </a:rPr>
              <a:t> </a:t>
            </a:r>
            <a:r>
              <a:rPr lang="ru-RU" sz="1400" dirty="0">
                <a:effectLst/>
                <a:latin typeface="Times New Roman" panose="02020603050405020304" pitchFamily="18" charset="0"/>
                <a:ea typeface="Times New Roman" panose="02020603050405020304" pitchFamily="18" charset="0"/>
              </a:rPr>
              <a:t>Получение теоретических знаний и практических навыков по конструированию и реализации программ на языке высокого уровня в рамках процедурной парадигмы.</a:t>
            </a:r>
            <a:endParaRPr lang="ru-RU" sz="1400" b="1" dirty="0">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311700" y="2571750"/>
            <a:ext cx="8520600" cy="1997100"/>
          </a:xfrm>
          <a:prstGeom prst="rect">
            <a:avLst/>
          </a:prstGeom>
        </p:spPr>
        <p:txBody>
          <a:bodyPr spcFirstLastPara="1" wrap="square" lIns="91425" tIns="91425" rIns="91425" bIns="91425" anchor="t" anchorCtr="0">
            <a:normAutofit/>
          </a:bodyPr>
          <a:lstStyle/>
          <a:p>
            <a:pPr marL="0" lvl="0" indent="0" algn="l">
              <a:buNone/>
            </a:pPr>
            <a:r>
              <a:rPr lang="ru" sz="1400" b="1" dirty="0">
                <a:solidFill>
                  <a:schemeClr val="dk1"/>
                </a:solidFill>
                <a:latin typeface="Times New Roman"/>
                <a:ea typeface="Times New Roman"/>
                <a:cs typeface="Times New Roman"/>
                <a:sym typeface="Times New Roman"/>
              </a:rPr>
              <a:t>Задачи курсовой работы: </a:t>
            </a:r>
          </a:p>
          <a:p>
            <a:pPr marL="0" lvl="0" indent="0" algn="l">
              <a:buNone/>
            </a:pPr>
            <a:r>
              <a:rPr lang="ru" sz="1400" dirty="0">
                <a:solidFill>
                  <a:schemeClr val="dk1"/>
                </a:solidFill>
                <a:latin typeface="Times New Roman"/>
                <a:ea typeface="Times New Roman" panose="02020603050405020304" pitchFamily="18" charset="0"/>
                <a:cs typeface="Times New Roman"/>
                <a:sym typeface="Times New Roman"/>
              </a:rPr>
              <a:t>1. </a:t>
            </a:r>
            <a:r>
              <a:rPr lang="ru-RU" sz="1400" dirty="0">
                <a:solidFill>
                  <a:srgbClr val="000000"/>
                </a:solidFill>
                <a:effectLst/>
                <a:latin typeface="Times New Roman" panose="02020603050405020304" pitchFamily="18" charset="0"/>
                <a:ea typeface="Times New Roman" panose="02020603050405020304" pitchFamily="18" charset="0"/>
              </a:rPr>
              <a:t>Анализ предметной области</a:t>
            </a:r>
            <a:r>
              <a:rPr lang="en-US" sz="1400" dirty="0">
                <a:solidFill>
                  <a:srgbClr val="000000"/>
                </a:solidFill>
                <a:effectLst/>
                <a:latin typeface="Times New Roman" panose="02020603050405020304" pitchFamily="18" charset="0"/>
                <a:ea typeface="Times New Roman" panose="02020603050405020304" pitchFamily="18" charset="0"/>
              </a:rPr>
              <a:t>;</a:t>
            </a:r>
            <a:endParaRPr lang="ru-RU" sz="1400" dirty="0">
              <a:effectLst/>
              <a:latin typeface="Times New Roman" panose="02020603050405020304" pitchFamily="18" charset="0"/>
              <a:ea typeface="Times New Roman" panose="02020603050405020304" pitchFamily="18" charset="0"/>
            </a:endParaRPr>
          </a:p>
          <a:p>
            <a:pPr marL="0" lvl="0" indent="0" algn="l">
              <a:buNone/>
            </a:pPr>
            <a:r>
              <a:rPr lang="ru-RU" sz="1400" dirty="0">
                <a:solidFill>
                  <a:srgbClr val="000000"/>
                </a:solidFill>
                <a:effectLst/>
                <a:latin typeface="Times New Roman" panose="02020603050405020304" pitchFamily="18" charset="0"/>
                <a:ea typeface="Times New Roman" panose="02020603050405020304" pitchFamily="18" charset="0"/>
              </a:rPr>
              <a:t>2. Разработка сценария работы программы</a:t>
            </a:r>
            <a:r>
              <a:rPr lang="en-US" sz="1400" dirty="0">
                <a:solidFill>
                  <a:srgbClr val="000000"/>
                </a:solidFill>
                <a:effectLst/>
                <a:latin typeface="Times New Roman" panose="02020603050405020304" pitchFamily="18" charset="0"/>
                <a:ea typeface="Times New Roman" panose="02020603050405020304" pitchFamily="18" charset="0"/>
              </a:rPr>
              <a:t>;</a:t>
            </a:r>
            <a:endParaRPr lang="ru-RU" sz="1400" dirty="0">
              <a:effectLst/>
              <a:latin typeface="Times New Roman" panose="02020603050405020304" pitchFamily="18" charset="0"/>
              <a:ea typeface="Times New Roman" panose="02020603050405020304" pitchFamily="18" charset="0"/>
            </a:endParaRPr>
          </a:p>
          <a:p>
            <a:pPr marL="0" lvl="0" indent="0" algn="l">
              <a:buNone/>
            </a:pPr>
            <a:r>
              <a:rPr lang="ru-RU" sz="1400" dirty="0">
                <a:solidFill>
                  <a:srgbClr val="000000"/>
                </a:solidFill>
                <a:effectLst/>
                <a:latin typeface="Times New Roman" panose="02020603050405020304" pitchFamily="18" charset="0"/>
                <a:ea typeface="Times New Roman" panose="02020603050405020304" pitchFamily="18" charset="0"/>
              </a:rPr>
              <a:t>3. Анализ исходных данных для проектирования программы;</a:t>
            </a:r>
            <a:endParaRPr lang="ru-RU" sz="1400" dirty="0">
              <a:effectLst/>
              <a:latin typeface="Times New Roman" panose="02020603050405020304" pitchFamily="18" charset="0"/>
              <a:ea typeface="Times New Roman" panose="02020603050405020304" pitchFamily="18" charset="0"/>
            </a:endParaRPr>
          </a:p>
          <a:p>
            <a:pPr marL="0" lvl="0" indent="0" algn="l">
              <a:buNone/>
            </a:pPr>
            <a:r>
              <a:rPr lang="ru-RU" sz="1400" dirty="0">
                <a:solidFill>
                  <a:srgbClr val="000000"/>
                </a:solidFill>
                <a:effectLst/>
                <a:latin typeface="Times New Roman" panose="02020603050405020304" pitchFamily="18" charset="0"/>
                <a:ea typeface="Times New Roman" panose="02020603050405020304" pitchFamily="18" charset="0"/>
              </a:rPr>
              <a:t>4. Разработка программы</a:t>
            </a:r>
            <a:r>
              <a:rPr lang="en-US" sz="1400" dirty="0">
                <a:solidFill>
                  <a:srgbClr val="000000"/>
                </a:solidFill>
                <a:effectLst/>
                <a:latin typeface="Times New Roman" panose="02020603050405020304" pitchFamily="18" charset="0"/>
                <a:ea typeface="Times New Roman" panose="02020603050405020304" pitchFamily="18" charset="0"/>
              </a:rPr>
              <a:t>;</a:t>
            </a:r>
            <a:endParaRPr lang="ru-RU" sz="1400" dirty="0">
              <a:effectLst/>
              <a:latin typeface="Times New Roman" panose="02020603050405020304" pitchFamily="18" charset="0"/>
              <a:ea typeface="Times New Roman" panose="02020603050405020304" pitchFamily="18" charset="0"/>
            </a:endParaRPr>
          </a:p>
          <a:p>
            <a:pPr marL="0" lvl="0" indent="0" algn="l">
              <a:buNone/>
            </a:pPr>
            <a:r>
              <a:rPr lang="ru-RU" sz="1400" dirty="0">
                <a:solidFill>
                  <a:srgbClr val="000000"/>
                </a:solidFill>
                <a:effectLst/>
                <a:latin typeface="Times New Roman" panose="02020603050405020304" pitchFamily="18" charset="0"/>
                <a:ea typeface="Times New Roman" panose="02020603050405020304" pitchFamily="18" charset="0"/>
              </a:rPr>
              <a:t>5. Тестирование работы программы</a:t>
            </a:r>
            <a:r>
              <a:rPr lang="en-US" sz="1400" dirty="0">
                <a:solidFill>
                  <a:srgbClr val="000000"/>
                </a:solidFill>
                <a:effectLst/>
                <a:latin typeface="Times New Roman" panose="02020603050405020304" pitchFamily="18" charset="0"/>
                <a:ea typeface="Times New Roman" panose="02020603050405020304" pitchFamily="18" charset="0"/>
              </a:rPr>
              <a:t>;</a:t>
            </a:r>
            <a:endParaRPr lang="ru-RU" sz="14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200"/>
              </a:spcAft>
              <a:buNone/>
            </a:pPr>
            <a:endParaRPr sz="1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17069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1400" b="1" dirty="0">
                <a:latin typeface="Times New Roman"/>
                <a:ea typeface="Times New Roman"/>
                <a:cs typeface="Times New Roman"/>
                <a:sym typeface="Times New Roman"/>
              </a:rPr>
              <a:t>Постановка задачи: </a:t>
            </a:r>
            <a:r>
              <a:rPr lang="ru-RU" sz="1400" dirty="0">
                <a:latin typeface="Times New Roman"/>
                <a:ea typeface="Times New Roman"/>
                <a:cs typeface="Times New Roman"/>
                <a:sym typeface="Times New Roman"/>
              </a:rPr>
              <a:t>Разработка программы начисления пособий по уходу за ребенком. Сведения о детях сотрудниц компании содержат следующую информацию: ФИО сотрудницы, дата рождения ребенка, ФИО ребенка. Для каждого ребенка сотрудницы создается отдельная запись указанного вида. </a:t>
            </a:r>
            <a:br>
              <a:rPr lang="ru-RU" sz="1400" dirty="0">
                <a:latin typeface="Times New Roman"/>
                <a:ea typeface="Times New Roman"/>
                <a:cs typeface="Times New Roman"/>
                <a:sym typeface="Times New Roman"/>
              </a:rPr>
            </a:br>
            <a:r>
              <a:rPr lang="ru-RU" sz="1400" dirty="0">
                <a:latin typeface="Times New Roman"/>
                <a:ea typeface="Times New Roman"/>
                <a:cs typeface="Times New Roman"/>
                <a:sym typeface="Times New Roman"/>
              </a:rPr>
              <a:t>Для каждой сотрудницы вывести количество детей, а также рассчитать общую сумму полагающихся пособий. Пособие начисляется для детей в возрасте до трех лет. Для первого ребенка в семье базовое пособие составляет X (вводится с клавиатуры), для второго – 1,25X, для третьего и последующих – 1,5X.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ctrTitle" idx="4294967295"/>
          </p:nvPr>
        </p:nvSpPr>
        <p:spPr>
          <a:xfrm>
            <a:off x="0" y="744538"/>
            <a:ext cx="8521700" cy="2052637"/>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u" sz="2000" b="1" dirty="0">
                <a:latin typeface="Times New Roman"/>
                <a:ea typeface="Times New Roman"/>
                <a:cs typeface="Times New Roman"/>
                <a:sym typeface="Times New Roman"/>
              </a:rPr>
              <a:t>Демонстрация функциональных возможностей программы </a:t>
            </a:r>
            <a:endParaRPr sz="1400" b="1" dirty="0">
              <a:latin typeface="Times New Roman"/>
              <a:ea typeface="Times New Roman"/>
              <a:cs typeface="Times New Roman"/>
              <a:sym typeface="Times New Roman"/>
            </a:endParaRPr>
          </a:p>
        </p:txBody>
      </p:sp>
      <p:pic>
        <p:nvPicPr>
          <p:cNvPr id="10" name="Рисунок 9">
            <a:extLst>
              <a:ext uri="{FF2B5EF4-FFF2-40B4-BE49-F238E27FC236}">
                <a16:creationId xmlns:a16="http://schemas.microsoft.com/office/drawing/2014/main" id="{79678CFA-96B4-4B08-8E09-C5967ECE8577}"/>
              </a:ext>
            </a:extLst>
          </p:cNvPr>
          <p:cNvPicPr/>
          <p:nvPr/>
        </p:nvPicPr>
        <p:blipFill>
          <a:blip r:embed="rId3" cstate="print"/>
          <a:srcRect/>
          <a:stretch>
            <a:fillRect/>
          </a:stretch>
        </p:blipFill>
        <p:spPr bwMode="auto">
          <a:xfrm>
            <a:off x="311692" y="1865499"/>
            <a:ext cx="3305175" cy="1304925"/>
          </a:xfrm>
          <a:prstGeom prst="rect">
            <a:avLst/>
          </a:prstGeom>
          <a:noFill/>
          <a:ln w="9525">
            <a:noFill/>
            <a:miter lim="800000"/>
            <a:headEnd/>
            <a:tailEnd/>
          </a:ln>
        </p:spPr>
      </p:pic>
      <p:pic>
        <p:nvPicPr>
          <p:cNvPr id="8" name="Рисунок 7">
            <a:extLst>
              <a:ext uri="{FF2B5EF4-FFF2-40B4-BE49-F238E27FC236}">
                <a16:creationId xmlns:a16="http://schemas.microsoft.com/office/drawing/2014/main" id="{96FD9E66-7E36-43A4-B27A-57E746780644}"/>
              </a:ext>
            </a:extLst>
          </p:cNvPr>
          <p:cNvPicPr>
            <a:picLocks noChangeAspect="1"/>
          </p:cNvPicPr>
          <p:nvPr/>
        </p:nvPicPr>
        <p:blipFill>
          <a:blip r:embed="rId4"/>
          <a:stretch>
            <a:fillRect/>
          </a:stretch>
        </p:blipFill>
        <p:spPr>
          <a:xfrm>
            <a:off x="5781569" y="2161053"/>
            <a:ext cx="1994927" cy="713815"/>
          </a:xfrm>
          <a:prstGeom prst="rect">
            <a:avLst/>
          </a:prstGeom>
        </p:spPr>
      </p:pic>
      <p:sp>
        <p:nvSpPr>
          <p:cNvPr id="11" name="TextBox 10">
            <a:extLst>
              <a:ext uri="{FF2B5EF4-FFF2-40B4-BE49-F238E27FC236}">
                <a16:creationId xmlns:a16="http://schemas.microsoft.com/office/drawing/2014/main" id="{95B0E2FA-AEFF-43D4-B7D1-31F7B546A21C}"/>
              </a:ext>
            </a:extLst>
          </p:cNvPr>
          <p:cNvSpPr txBox="1"/>
          <p:nvPr/>
        </p:nvSpPr>
        <p:spPr>
          <a:xfrm>
            <a:off x="5123772" y="3361070"/>
            <a:ext cx="3310522" cy="307777"/>
          </a:xfrm>
          <a:prstGeom prst="rect">
            <a:avLst/>
          </a:prstGeom>
          <a:noFill/>
        </p:spPr>
        <p:txBody>
          <a:bodyPr wrap="none" rtlCol="0">
            <a:spAutoFit/>
          </a:bodyPr>
          <a:lstStyle/>
          <a:p>
            <a:pPr algn="ctr"/>
            <a:r>
              <a:rPr lang="ru-RU" dirty="0">
                <a:latin typeface="Times New Roman" panose="02020603050405020304" pitchFamily="18" charset="0"/>
                <a:cs typeface="Times New Roman" panose="02020603050405020304" pitchFamily="18" charset="0"/>
              </a:rPr>
              <a:t>Рисунок 2 – Стартовое меню программы</a:t>
            </a:r>
          </a:p>
        </p:txBody>
      </p:sp>
      <p:sp>
        <p:nvSpPr>
          <p:cNvPr id="15" name="TextBox 14">
            <a:extLst>
              <a:ext uri="{FF2B5EF4-FFF2-40B4-BE49-F238E27FC236}">
                <a16:creationId xmlns:a16="http://schemas.microsoft.com/office/drawing/2014/main" id="{2FA5E461-A187-4374-B7FC-2D8A3E1F4341}"/>
              </a:ext>
            </a:extLst>
          </p:cNvPr>
          <p:cNvSpPr txBox="1"/>
          <p:nvPr/>
        </p:nvSpPr>
        <p:spPr>
          <a:xfrm>
            <a:off x="311692" y="3361070"/>
            <a:ext cx="3299301"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1 – Ввод стандартных значений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3" name="Рисунок 2">
            <a:extLst>
              <a:ext uri="{FF2B5EF4-FFF2-40B4-BE49-F238E27FC236}">
                <a16:creationId xmlns:a16="http://schemas.microsoft.com/office/drawing/2014/main" id="{4531680F-237A-4C4D-AEA9-D3B64B8D8CC1}"/>
              </a:ext>
            </a:extLst>
          </p:cNvPr>
          <p:cNvPicPr>
            <a:picLocks noChangeAspect="1"/>
          </p:cNvPicPr>
          <p:nvPr/>
        </p:nvPicPr>
        <p:blipFill>
          <a:blip r:embed="rId3"/>
          <a:stretch>
            <a:fillRect/>
          </a:stretch>
        </p:blipFill>
        <p:spPr>
          <a:xfrm>
            <a:off x="1044947" y="137435"/>
            <a:ext cx="1990725" cy="895350"/>
          </a:xfrm>
          <a:prstGeom prst="rect">
            <a:avLst/>
          </a:prstGeom>
        </p:spPr>
      </p:pic>
      <p:pic>
        <p:nvPicPr>
          <p:cNvPr id="5" name="Рисунок 4">
            <a:extLst>
              <a:ext uri="{FF2B5EF4-FFF2-40B4-BE49-F238E27FC236}">
                <a16:creationId xmlns:a16="http://schemas.microsoft.com/office/drawing/2014/main" id="{3FE121AD-4EC6-4427-BE79-88414BD8A0B4}"/>
              </a:ext>
            </a:extLst>
          </p:cNvPr>
          <p:cNvPicPr>
            <a:picLocks noChangeAspect="1"/>
          </p:cNvPicPr>
          <p:nvPr/>
        </p:nvPicPr>
        <p:blipFill>
          <a:blip r:embed="rId4"/>
          <a:stretch>
            <a:fillRect/>
          </a:stretch>
        </p:blipFill>
        <p:spPr>
          <a:xfrm>
            <a:off x="715493" y="2087751"/>
            <a:ext cx="3114675" cy="1409700"/>
          </a:xfrm>
          <a:prstGeom prst="rect">
            <a:avLst/>
          </a:prstGeom>
        </p:spPr>
      </p:pic>
      <p:pic>
        <p:nvPicPr>
          <p:cNvPr id="7" name="Рисунок 6">
            <a:extLst>
              <a:ext uri="{FF2B5EF4-FFF2-40B4-BE49-F238E27FC236}">
                <a16:creationId xmlns:a16="http://schemas.microsoft.com/office/drawing/2014/main" id="{AAE13D9E-7604-47E5-88EA-4432266F0420}"/>
              </a:ext>
            </a:extLst>
          </p:cNvPr>
          <p:cNvPicPr>
            <a:picLocks noChangeAspect="1"/>
          </p:cNvPicPr>
          <p:nvPr/>
        </p:nvPicPr>
        <p:blipFill>
          <a:blip r:embed="rId5"/>
          <a:stretch>
            <a:fillRect/>
          </a:stretch>
        </p:blipFill>
        <p:spPr>
          <a:xfrm>
            <a:off x="5401236" y="362510"/>
            <a:ext cx="3048000" cy="457200"/>
          </a:xfrm>
          <a:prstGeom prst="rect">
            <a:avLst/>
          </a:prstGeom>
        </p:spPr>
      </p:pic>
      <p:sp>
        <p:nvSpPr>
          <p:cNvPr id="8" name="TextBox 7">
            <a:extLst>
              <a:ext uri="{FF2B5EF4-FFF2-40B4-BE49-F238E27FC236}">
                <a16:creationId xmlns:a16="http://schemas.microsoft.com/office/drawing/2014/main" id="{AA4A752B-5146-42CF-BCC1-92E64B855371}"/>
              </a:ext>
            </a:extLst>
          </p:cNvPr>
          <p:cNvSpPr txBox="1"/>
          <p:nvPr/>
        </p:nvSpPr>
        <p:spPr>
          <a:xfrm>
            <a:off x="282106" y="1122830"/>
            <a:ext cx="3516406" cy="523220"/>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Рисунок 3 – Ввод неверного </a:t>
            </a:r>
          </a:p>
          <a:p>
            <a:pPr algn="ctr"/>
            <a:r>
              <a:rPr lang="ru-RU" dirty="0">
                <a:latin typeface="Times New Roman" panose="02020603050405020304" pitchFamily="18" charset="0"/>
                <a:cs typeface="Times New Roman" panose="02020603050405020304" pitchFamily="18" charset="0"/>
              </a:rPr>
              <a:t>логина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пароля</a:t>
            </a:r>
          </a:p>
        </p:txBody>
      </p:sp>
      <p:sp>
        <p:nvSpPr>
          <p:cNvPr id="9" name="TextBox 8">
            <a:extLst>
              <a:ext uri="{FF2B5EF4-FFF2-40B4-BE49-F238E27FC236}">
                <a16:creationId xmlns:a16="http://schemas.microsoft.com/office/drawing/2014/main" id="{FFAF7639-68F2-44CB-9CC9-B9FF9D0EC809}"/>
              </a:ext>
            </a:extLst>
          </p:cNvPr>
          <p:cNvSpPr txBox="1"/>
          <p:nvPr/>
        </p:nvSpPr>
        <p:spPr>
          <a:xfrm>
            <a:off x="4900442" y="1122830"/>
            <a:ext cx="4355680" cy="523220"/>
          </a:xfrm>
          <a:prstGeom prst="rect">
            <a:avLst/>
          </a:prstGeom>
          <a:noFill/>
        </p:spPr>
        <p:txBody>
          <a:bodyPr wrap="none" rtlCol="0">
            <a:spAutoFit/>
          </a:bodyPr>
          <a:lstStyle/>
          <a:p>
            <a:pPr algn="ctr"/>
            <a:r>
              <a:rPr lang="ru-RU" dirty="0">
                <a:latin typeface="Times New Roman" panose="02020603050405020304" pitchFamily="18" charset="0"/>
                <a:cs typeface="Times New Roman" panose="02020603050405020304" pitchFamily="18" charset="0"/>
              </a:rPr>
              <a:t>Рисунок 4 – Успешный вход в качестве пользователя. </a:t>
            </a:r>
          </a:p>
          <a:p>
            <a:pPr algn="ctr"/>
            <a:r>
              <a:rPr lang="ru-RU" dirty="0">
                <a:latin typeface="Times New Roman" panose="02020603050405020304" pitchFamily="18" charset="0"/>
                <a:cs typeface="Times New Roman" panose="02020603050405020304" pitchFamily="18" charset="0"/>
              </a:rPr>
              <a:t>Меню пользователя</a:t>
            </a:r>
          </a:p>
        </p:txBody>
      </p:sp>
      <p:sp>
        <p:nvSpPr>
          <p:cNvPr id="10" name="TextBox 9">
            <a:extLst>
              <a:ext uri="{FF2B5EF4-FFF2-40B4-BE49-F238E27FC236}">
                <a16:creationId xmlns:a16="http://schemas.microsoft.com/office/drawing/2014/main" id="{79DEAE0B-01D0-4D91-8825-1C59A256C0DA}"/>
              </a:ext>
            </a:extLst>
          </p:cNvPr>
          <p:cNvSpPr txBox="1"/>
          <p:nvPr/>
        </p:nvSpPr>
        <p:spPr>
          <a:xfrm>
            <a:off x="-18020" y="3677542"/>
            <a:ext cx="4581703" cy="523220"/>
          </a:xfrm>
          <a:prstGeom prst="rect">
            <a:avLst/>
          </a:prstGeom>
          <a:noFill/>
        </p:spPr>
        <p:txBody>
          <a:bodyPr wrap="none" rtlCol="0">
            <a:spAutoFit/>
          </a:bodyPr>
          <a:lstStyle/>
          <a:p>
            <a:pPr algn="ctr"/>
            <a:r>
              <a:rPr lang="ru-RU" dirty="0">
                <a:latin typeface="Times New Roman" panose="02020603050405020304" pitchFamily="18" charset="0"/>
                <a:cs typeface="Times New Roman" panose="02020603050405020304" pitchFamily="18" charset="0"/>
              </a:rPr>
              <a:t>Рисунок 5 – Успешный вход в качестве администратора. </a:t>
            </a:r>
          </a:p>
          <a:p>
            <a:pPr algn="ctr"/>
            <a:r>
              <a:rPr lang="ru-RU" dirty="0">
                <a:latin typeface="Times New Roman" panose="02020603050405020304" pitchFamily="18" charset="0"/>
                <a:cs typeface="Times New Roman" panose="02020603050405020304" pitchFamily="18" charset="0"/>
              </a:rPr>
              <a:t>Меню администратора</a:t>
            </a:r>
          </a:p>
        </p:txBody>
      </p:sp>
      <p:sp>
        <p:nvSpPr>
          <p:cNvPr id="11" name="TextBox 10">
            <a:extLst>
              <a:ext uri="{FF2B5EF4-FFF2-40B4-BE49-F238E27FC236}">
                <a16:creationId xmlns:a16="http://schemas.microsoft.com/office/drawing/2014/main" id="{09518C63-2E92-4551-8F6F-58B5DAAB8E9D}"/>
              </a:ext>
            </a:extLst>
          </p:cNvPr>
          <p:cNvSpPr txBox="1"/>
          <p:nvPr/>
        </p:nvSpPr>
        <p:spPr>
          <a:xfrm>
            <a:off x="4979077" y="2571750"/>
            <a:ext cx="3730508" cy="1169551"/>
          </a:xfrm>
          <a:prstGeom prst="rect">
            <a:avLst/>
          </a:prstGeom>
          <a:noFill/>
        </p:spPr>
        <p:txBody>
          <a:bodyPr wrap="none" rtlCol="0">
            <a:spAutoFit/>
          </a:bodyPr>
          <a:lstStyle/>
          <a:p>
            <a:r>
              <a:rPr lang="ru-RU" i="1" dirty="0">
                <a:latin typeface="Times New Roman" panose="02020603050405020304" pitchFamily="18" charset="0"/>
                <a:cs typeface="Times New Roman" panose="02020603050405020304" pitchFamily="18" charset="0"/>
              </a:rPr>
              <a:t>Примечание</a:t>
            </a:r>
            <a:r>
              <a:rPr lang="en-US" i="1"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первоначальный вход в качестве</a:t>
            </a:r>
          </a:p>
          <a:p>
            <a:r>
              <a:rPr lang="ru-RU" i="1" dirty="0">
                <a:latin typeface="Times New Roman" panose="02020603050405020304" pitchFamily="18" charset="0"/>
                <a:cs typeface="Times New Roman" panose="02020603050405020304" pitchFamily="18" charset="0"/>
              </a:rPr>
              <a:t> администратора и пользователя </a:t>
            </a:r>
          </a:p>
          <a:p>
            <a:r>
              <a:rPr lang="ru-RU" i="1" dirty="0">
                <a:latin typeface="Times New Roman" panose="02020603050405020304" pitchFamily="18" charset="0"/>
                <a:cs typeface="Times New Roman" panose="02020603050405020304" pitchFamily="18" charset="0"/>
              </a:rPr>
              <a:t>осуществляется по логину</a:t>
            </a:r>
            <a:r>
              <a:rPr lang="en-US" i="1" dirty="0">
                <a:latin typeface="Times New Roman" panose="02020603050405020304" pitchFamily="18" charset="0"/>
                <a:cs typeface="Times New Roman" panose="02020603050405020304" pitchFamily="18" charset="0"/>
              </a:rPr>
              <a:t>/</a:t>
            </a:r>
            <a:r>
              <a:rPr lang="ru-RU" i="1" dirty="0">
                <a:latin typeface="Times New Roman" panose="02020603050405020304" pitchFamily="18" charset="0"/>
                <a:cs typeface="Times New Roman" panose="02020603050405020304" pitchFamily="18" charset="0"/>
              </a:rPr>
              <a:t>паролю</a:t>
            </a:r>
            <a:r>
              <a:rPr lang="en-US" i="1" dirty="0">
                <a:latin typeface="Times New Roman" panose="02020603050405020304" pitchFamily="18" charset="0"/>
                <a:cs typeface="Times New Roman" panose="02020603050405020304" pitchFamily="18" charset="0"/>
              </a:rPr>
              <a:t>: </a:t>
            </a:r>
            <a:endParaRPr lang="ru-RU"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admin/admin, user/user</a:t>
            </a:r>
            <a:r>
              <a:rPr lang="ru-RU" i="1" dirty="0">
                <a:latin typeface="Times New Roman" panose="02020603050405020304" pitchFamily="18" charset="0"/>
                <a:cs typeface="Times New Roman" panose="02020603050405020304" pitchFamily="18" charset="0"/>
              </a:rPr>
              <a:t>, соответственно. </a:t>
            </a:r>
          </a:p>
          <a:p>
            <a:r>
              <a:rPr lang="ru-RU" i="1" dirty="0">
                <a:latin typeface="Times New Roman" panose="02020603050405020304" pitchFamily="18" charset="0"/>
                <a:cs typeface="Times New Roman" panose="02020603050405020304" pitchFamily="18" charset="0"/>
              </a:rPr>
              <a:t>В дальнейшем эти данные можно изменить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3" name="Рисунок 2">
            <a:extLst>
              <a:ext uri="{FF2B5EF4-FFF2-40B4-BE49-F238E27FC236}">
                <a16:creationId xmlns:a16="http://schemas.microsoft.com/office/drawing/2014/main" id="{57A0DCA4-52EA-4BD6-A9FC-D726EAB86E80}"/>
              </a:ext>
            </a:extLst>
          </p:cNvPr>
          <p:cNvPicPr>
            <a:picLocks noChangeAspect="1"/>
          </p:cNvPicPr>
          <p:nvPr/>
        </p:nvPicPr>
        <p:blipFill>
          <a:blip r:embed="rId3"/>
          <a:stretch>
            <a:fillRect/>
          </a:stretch>
        </p:blipFill>
        <p:spPr>
          <a:xfrm>
            <a:off x="1633537" y="272107"/>
            <a:ext cx="5876925" cy="542925"/>
          </a:xfrm>
          <a:prstGeom prst="rect">
            <a:avLst/>
          </a:prstGeom>
        </p:spPr>
      </p:pic>
      <p:sp>
        <p:nvSpPr>
          <p:cNvPr id="4" name="TextBox 3">
            <a:extLst>
              <a:ext uri="{FF2B5EF4-FFF2-40B4-BE49-F238E27FC236}">
                <a16:creationId xmlns:a16="http://schemas.microsoft.com/office/drawing/2014/main" id="{27575C5C-EB3D-4C87-AB0E-61032D173898}"/>
              </a:ext>
            </a:extLst>
          </p:cNvPr>
          <p:cNvSpPr txBox="1"/>
          <p:nvPr/>
        </p:nvSpPr>
        <p:spPr>
          <a:xfrm>
            <a:off x="2292368" y="873148"/>
            <a:ext cx="4559261"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6 – Отображение сотрудников для пользователя</a:t>
            </a:r>
          </a:p>
        </p:txBody>
      </p:sp>
      <p:pic>
        <p:nvPicPr>
          <p:cNvPr id="6" name="Рисунок 5">
            <a:extLst>
              <a:ext uri="{FF2B5EF4-FFF2-40B4-BE49-F238E27FC236}">
                <a16:creationId xmlns:a16="http://schemas.microsoft.com/office/drawing/2014/main" id="{2AC6986F-6D52-411E-826B-A4384CE3EDFF}"/>
              </a:ext>
            </a:extLst>
          </p:cNvPr>
          <p:cNvPicPr>
            <a:picLocks noChangeAspect="1"/>
          </p:cNvPicPr>
          <p:nvPr/>
        </p:nvPicPr>
        <p:blipFill>
          <a:blip r:embed="rId4"/>
          <a:stretch>
            <a:fillRect/>
          </a:stretch>
        </p:blipFill>
        <p:spPr>
          <a:xfrm>
            <a:off x="1528762" y="1767263"/>
            <a:ext cx="5981700" cy="752475"/>
          </a:xfrm>
          <a:prstGeom prst="rect">
            <a:avLst/>
          </a:prstGeom>
        </p:spPr>
      </p:pic>
      <p:sp>
        <p:nvSpPr>
          <p:cNvPr id="7" name="TextBox 6">
            <a:extLst>
              <a:ext uri="{FF2B5EF4-FFF2-40B4-BE49-F238E27FC236}">
                <a16:creationId xmlns:a16="http://schemas.microsoft.com/office/drawing/2014/main" id="{62F3FED9-F62E-40C0-96F8-97A4671B9E5F}"/>
              </a:ext>
            </a:extLst>
          </p:cNvPr>
          <p:cNvSpPr txBox="1"/>
          <p:nvPr/>
        </p:nvSpPr>
        <p:spPr>
          <a:xfrm>
            <a:off x="2179356" y="2623763"/>
            <a:ext cx="4785284"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7 – Отображение сотрудников для администратора</a:t>
            </a:r>
          </a:p>
        </p:txBody>
      </p:sp>
      <p:pic>
        <p:nvPicPr>
          <p:cNvPr id="9" name="Рисунок 8">
            <a:extLst>
              <a:ext uri="{FF2B5EF4-FFF2-40B4-BE49-F238E27FC236}">
                <a16:creationId xmlns:a16="http://schemas.microsoft.com/office/drawing/2014/main" id="{5B808037-3DB7-4E8E-BF7F-CF429288E939}"/>
              </a:ext>
            </a:extLst>
          </p:cNvPr>
          <p:cNvPicPr>
            <a:picLocks noChangeAspect="1"/>
          </p:cNvPicPr>
          <p:nvPr/>
        </p:nvPicPr>
        <p:blipFill>
          <a:blip r:embed="rId5"/>
          <a:stretch>
            <a:fillRect/>
          </a:stretch>
        </p:blipFill>
        <p:spPr>
          <a:xfrm>
            <a:off x="1852612" y="3255903"/>
            <a:ext cx="5334000" cy="666750"/>
          </a:xfrm>
          <a:prstGeom prst="rect">
            <a:avLst/>
          </a:prstGeom>
        </p:spPr>
      </p:pic>
      <p:sp>
        <p:nvSpPr>
          <p:cNvPr id="10" name="TextBox 9">
            <a:extLst>
              <a:ext uri="{FF2B5EF4-FFF2-40B4-BE49-F238E27FC236}">
                <a16:creationId xmlns:a16="http://schemas.microsoft.com/office/drawing/2014/main" id="{A17B6471-FFEE-4599-92BA-5A7A9264949B}"/>
              </a:ext>
            </a:extLst>
          </p:cNvPr>
          <p:cNvSpPr txBox="1"/>
          <p:nvPr/>
        </p:nvSpPr>
        <p:spPr>
          <a:xfrm>
            <a:off x="2623900" y="4116463"/>
            <a:ext cx="3791423"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8 – Отображение информации о детях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3" name="Рисунок 2">
            <a:extLst>
              <a:ext uri="{FF2B5EF4-FFF2-40B4-BE49-F238E27FC236}">
                <a16:creationId xmlns:a16="http://schemas.microsoft.com/office/drawing/2014/main" id="{E4683897-E71E-4597-8A74-089559E0F523}"/>
              </a:ext>
            </a:extLst>
          </p:cNvPr>
          <p:cNvPicPr>
            <a:picLocks noChangeAspect="1"/>
          </p:cNvPicPr>
          <p:nvPr/>
        </p:nvPicPr>
        <p:blipFill>
          <a:blip r:embed="rId3"/>
          <a:stretch>
            <a:fillRect/>
          </a:stretch>
        </p:blipFill>
        <p:spPr>
          <a:xfrm>
            <a:off x="349343" y="565286"/>
            <a:ext cx="3124200" cy="428625"/>
          </a:xfrm>
          <a:prstGeom prst="rect">
            <a:avLst/>
          </a:prstGeom>
        </p:spPr>
      </p:pic>
      <p:sp>
        <p:nvSpPr>
          <p:cNvPr id="4" name="TextBox 3">
            <a:extLst>
              <a:ext uri="{FF2B5EF4-FFF2-40B4-BE49-F238E27FC236}">
                <a16:creationId xmlns:a16="http://schemas.microsoft.com/office/drawing/2014/main" id="{0C758688-7C81-4574-8DBA-CEB77BB9EE48}"/>
              </a:ext>
            </a:extLst>
          </p:cNvPr>
          <p:cNvSpPr txBox="1"/>
          <p:nvPr/>
        </p:nvSpPr>
        <p:spPr>
          <a:xfrm>
            <a:off x="215746" y="1274848"/>
            <a:ext cx="3629520" cy="523220"/>
          </a:xfrm>
          <a:prstGeom prst="rect">
            <a:avLst/>
          </a:prstGeom>
          <a:noFill/>
        </p:spPr>
        <p:txBody>
          <a:bodyPr wrap="none" rtlCol="0">
            <a:spAutoFit/>
          </a:bodyPr>
          <a:lstStyle/>
          <a:p>
            <a:pPr algn="ctr"/>
            <a:r>
              <a:rPr lang="ru-RU" dirty="0">
                <a:latin typeface="Times New Roman" panose="02020603050405020304" pitchFamily="18" charset="0"/>
                <a:cs typeface="Times New Roman" panose="02020603050405020304" pitchFamily="18" charset="0"/>
              </a:rPr>
              <a:t>Рисунок 9 – Добавление нового сотрудника. </a:t>
            </a:r>
          </a:p>
          <a:p>
            <a:pPr algn="ctr"/>
            <a:r>
              <a:rPr lang="ru-RU" dirty="0">
                <a:latin typeface="Times New Roman" panose="02020603050405020304" pitchFamily="18" charset="0"/>
                <a:cs typeface="Times New Roman" panose="02020603050405020304" pitchFamily="18" charset="0"/>
              </a:rPr>
              <a:t>Ввод информации о сотруднике </a:t>
            </a:r>
          </a:p>
        </p:txBody>
      </p:sp>
      <p:pic>
        <p:nvPicPr>
          <p:cNvPr id="6" name="Рисунок 5">
            <a:extLst>
              <a:ext uri="{FF2B5EF4-FFF2-40B4-BE49-F238E27FC236}">
                <a16:creationId xmlns:a16="http://schemas.microsoft.com/office/drawing/2014/main" id="{68727F9B-AA24-448D-AC88-947F81D8E33C}"/>
              </a:ext>
            </a:extLst>
          </p:cNvPr>
          <p:cNvPicPr>
            <a:picLocks noChangeAspect="1"/>
          </p:cNvPicPr>
          <p:nvPr/>
        </p:nvPicPr>
        <p:blipFill>
          <a:blip r:embed="rId4"/>
          <a:stretch>
            <a:fillRect/>
          </a:stretch>
        </p:blipFill>
        <p:spPr>
          <a:xfrm>
            <a:off x="5005387" y="266419"/>
            <a:ext cx="3476625" cy="1028700"/>
          </a:xfrm>
          <a:prstGeom prst="rect">
            <a:avLst/>
          </a:prstGeom>
        </p:spPr>
      </p:pic>
      <p:sp>
        <p:nvSpPr>
          <p:cNvPr id="7" name="TextBox 6">
            <a:extLst>
              <a:ext uri="{FF2B5EF4-FFF2-40B4-BE49-F238E27FC236}">
                <a16:creationId xmlns:a16="http://schemas.microsoft.com/office/drawing/2014/main" id="{D68C2D15-F3FA-4328-8591-6C2DAE600844}"/>
              </a:ext>
            </a:extLst>
          </p:cNvPr>
          <p:cNvSpPr txBox="1"/>
          <p:nvPr/>
        </p:nvSpPr>
        <p:spPr>
          <a:xfrm>
            <a:off x="4666046" y="1382570"/>
            <a:ext cx="4155305"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10 – Ввод информации о детях сотрудника</a:t>
            </a:r>
          </a:p>
        </p:txBody>
      </p:sp>
      <p:sp>
        <p:nvSpPr>
          <p:cNvPr id="8" name="TextBox 7">
            <a:extLst>
              <a:ext uri="{FF2B5EF4-FFF2-40B4-BE49-F238E27FC236}">
                <a16:creationId xmlns:a16="http://schemas.microsoft.com/office/drawing/2014/main" id="{BBC11A27-1967-43F4-9481-8B8804438A71}"/>
              </a:ext>
            </a:extLst>
          </p:cNvPr>
          <p:cNvSpPr txBox="1"/>
          <p:nvPr/>
        </p:nvSpPr>
        <p:spPr>
          <a:xfrm>
            <a:off x="0" y="3840681"/>
            <a:ext cx="3629520" cy="523220"/>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Рисунок 11 – Меню редактирования </a:t>
            </a:r>
          </a:p>
          <a:p>
            <a:pPr algn="ctr"/>
            <a:r>
              <a:rPr lang="ru-RU" dirty="0">
                <a:latin typeface="Times New Roman" panose="02020603050405020304" pitchFamily="18" charset="0"/>
                <a:cs typeface="Times New Roman" panose="02020603050405020304" pitchFamily="18" charset="0"/>
              </a:rPr>
              <a:t>информации о сотруднике</a:t>
            </a:r>
          </a:p>
        </p:txBody>
      </p:sp>
      <p:pic>
        <p:nvPicPr>
          <p:cNvPr id="10" name="Рисунок 9">
            <a:extLst>
              <a:ext uri="{FF2B5EF4-FFF2-40B4-BE49-F238E27FC236}">
                <a16:creationId xmlns:a16="http://schemas.microsoft.com/office/drawing/2014/main" id="{10A25EAD-1CEB-4B47-8CCB-C0928BF6EE1E}"/>
              </a:ext>
            </a:extLst>
          </p:cNvPr>
          <p:cNvPicPr>
            <a:picLocks noChangeAspect="1"/>
          </p:cNvPicPr>
          <p:nvPr/>
        </p:nvPicPr>
        <p:blipFill>
          <a:blip r:embed="rId5"/>
          <a:stretch>
            <a:fillRect/>
          </a:stretch>
        </p:blipFill>
        <p:spPr>
          <a:xfrm>
            <a:off x="468406" y="2461467"/>
            <a:ext cx="2886075" cy="1114425"/>
          </a:xfrm>
          <a:prstGeom prst="rect">
            <a:avLst/>
          </a:prstGeom>
        </p:spPr>
      </p:pic>
      <p:pic>
        <p:nvPicPr>
          <p:cNvPr id="12" name="Рисунок 11">
            <a:extLst>
              <a:ext uri="{FF2B5EF4-FFF2-40B4-BE49-F238E27FC236}">
                <a16:creationId xmlns:a16="http://schemas.microsoft.com/office/drawing/2014/main" id="{C2FAB187-217B-49D2-A24C-11AD7EDB494B}"/>
              </a:ext>
            </a:extLst>
          </p:cNvPr>
          <p:cNvPicPr>
            <a:picLocks noChangeAspect="1"/>
          </p:cNvPicPr>
          <p:nvPr/>
        </p:nvPicPr>
        <p:blipFill>
          <a:blip r:embed="rId6"/>
          <a:stretch>
            <a:fillRect/>
          </a:stretch>
        </p:blipFill>
        <p:spPr>
          <a:xfrm>
            <a:off x="4666046" y="2461467"/>
            <a:ext cx="4359938" cy="1181100"/>
          </a:xfrm>
          <a:prstGeom prst="rect">
            <a:avLst/>
          </a:prstGeom>
        </p:spPr>
      </p:pic>
      <p:sp>
        <p:nvSpPr>
          <p:cNvPr id="13" name="TextBox 12">
            <a:extLst>
              <a:ext uri="{FF2B5EF4-FFF2-40B4-BE49-F238E27FC236}">
                <a16:creationId xmlns:a16="http://schemas.microsoft.com/office/drawing/2014/main" id="{197CD981-CC88-474C-BC31-9BDE03056C36}"/>
              </a:ext>
            </a:extLst>
          </p:cNvPr>
          <p:cNvSpPr txBox="1"/>
          <p:nvPr/>
        </p:nvSpPr>
        <p:spPr>
          <a:xfrm>
            <a:off x="4730166" y="3845746"/>
            <a:ext cx="4027064" cy="523220"/>
          </a:xfrm>
          <a:prstGeom prst="rect">
            <a:avLst/>
          </a:prstGeom>
          <a:noFill/>
        </p:spPr>
        <p:txBody>
          <a:bodyPr wrap="none" rtlCol="0">
            <a:spAutoFit/>
          </a:bodyPr>
          <a:lstStyle/>
          <a:p>
            <a:pPr algn="ctr"/>
            <a:r>
              <a:rPr lang="ru-RU" dirty="0">
                <a:latin typeface="Times New Roman" panose="02020603050405020304" pitchFamily="18" charset="0"/>
                <a:cs typeface="Times New Roman" panose="02020603050405020304" pitchFamily="18" charset="0"/>
              </a:rPr>
              <a:t>Рисунок 12 – Меню редактирования информации </a:t>
            </a:r>
          </a:p>
          <a:p>
            <a:pPr algn="ctr"/>
            <a:r>
              <a:rPr lang="ru-RU" dirty="0">
                <a:latin typeface="Times New Roman" panose="02020603050405020304" pitchFamily="18" charset="0"/>
                <a:cs typeface="Times New Roman" panose="02020603050405020304" pitchFamily="18" charset="0"/>
              </a:rPr>
              <a:t>о детях сотрудника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5" name="Рисунок 4">
            <a:extLst>
              <a:ext uri="{FF2B5EF4-FFF2-40B4-BE49-F238E27FC236}">
                <a16:creationId xmlns:a16="http://schemas.microsoft.com/office/drawing/2014/main" id="{0FF6B9EB-F72E-4888-908C-46D4D6C7FC03}"/>
              </a:ext>
            </a:extLst>
          </p:cNvPr>
          <p:cNvPicPr>
            <a:picLocks noChangeAspect="1"/>
          </p:cNvPicPr>
          <p:nvPr/>
        </p:nvPicPr>
        <p:blipFill>
          <a:blip r:embed="rId3"/>
          <a:stretch>
            <a:fillRect/>
          </a:stretch>
        </p:blipFill>
        <p:spPr>
          <a:xfrm>
            <a:off x="474849" y="248443"/>
            <a:ext cx="2181225" cy="1095375"/>
          </a:xfrm>
          <a:prstGeom prst="rect">
            <a:avLst/>
          </a:prstGeom>
        </p:spPr>
      </p:pic>
      <p:sp>
        <p:nvSpPr>
          <p:cNvPr id="6" name="TextBox 5">
            <a:extLst>
              <a:ext uri="{FF2B5EF4-FFF2-40B4-BE49-F238E27FC236}">
                <a16:creationId xmlns:a16="http://schemas.microsoft.com/office/drawing/2014/main" id="{87DCDFE3-D924-4074-A269-D00A019DAE4C}"/>
              </a:ext>
            </a:extLst>
          </p:cNvPr>
          <p:cNvSpPr txBox="1"/>
          <p:nvPr/>
        </p:nvSpPr>
        <p:spPr>
          <a:xfrm>
            <a:off x="-78442" y="1397164"/>
            <a:ext cx="3287806" cy="738664"/>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Рисунок 13 – Меню редактирования информации</a:t>
            </a:r>
          </a:p>
          <a:p>
            <a:pPr algn="ctr"/>
            <a:r>
              <a:rPr lang="ru-RU" dirty="0">
                <a:latin typeface="Times New Roman" panose="02020603050405020304" pitchFamily="18" charset="0"/>
                <a:cs typeface="Times New Roman" panose="02020603050405020304" pitchFamily="18" charset="0"/>
              </a:rPr>
              <a:t> о нынешних детях сотрудника </a:t>
            </a:r>
          </a:p>
        </p:txBody>
      </p:sp>
      <p:pic>
        <p:nvPicPr>
          <p:cNvPr id="8" name="Рисунок 7">
            <a:extLst>
              <a:ext uri="{FF2B5EF4-FFF2-40B4-BE49-F238E27FC236}">
                <a16:creationId xmlns:a16="http://schemas.microsoft.com/office/drawing/2014/main" id="{222C8846-B5BB-4374-A9D4-61BB1DE5140F}"/>
              </a:ext>
            </a:extLst>
          </p:cNvPr>
          <p:cNvPicPr>
            <a:picLocks noChangeAspect="1"/>
          </p:cNvPicPr>
          <p:nvPr/>
        </p:nvPicPr>
        <p:blipFill>
          <a:blip r:embed="rId4"/>
          <a:stretch>
            <a:fillRect/>
          </a:stretch>
        </p:blipFill>
        <p:spPr>
          <a:xfrm>
            <a:off x="4279058" y="429417"/>
            <a:ext cx="4285410" cy="733425"/>
          </a:xfrm>
          <a:prstGeom prst="rect">
            <a:avLst/>
          </a:prstGeom>
        </p:spPr>
      </p:pic>
      <p:sp>
        <p:nvSpPr>
          <p:cNvPr id="9" name="TextBox 8">
            <a:extLst>
              <a:ext uri="{FF2B5EF4-FFF2-40B4-BE49-F238E27FC236}">
                <a16:creationId xmlns:a16="http://schemas.microsoft.com/office/drawing/2014/main" id="{1693EAC2-C63C-40B3-9B4C-FA924AA026EA}"/>
              </a:ext>
            </a:extLst>
          </p:cNvPr>
          <p:cNvSpPr txBox="1"/>
          <p:nvPr/>
        </p:nvSpPr>
        <p:spPr>
          <a:xfrm>
            <a:off x="4648060" y="1480919"/>
            <a:ext cx="4022255"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15 – Меню удаления ребёнка сотрудника</a:t>
            </a:r>
          </a:p>
        </p:txBody>
      </p:sp>
      <p:pic>
        <p:nvPicPr>
          <p:cNvPr id="11" name="Рисунок 10">
            <a:extLst>
              <a:ext uri="{FF2B5EF4-FFF2-40B4-BE49-F238E27FC236}">
                <a16:creationId xmlns:a16="http://schemas.microsoft.com/office/drawing/2014/main" id="{EE16666B-65B9-4B4E-AC45-CCC861F8AB9B}"/>
              </a:ext>
            </a:extLst>
          </p:cNvPr>
          <p:cNvPicPr>
            <a:picLocks noChangeAspect="1"/>
          </p:cNvPicPr>
          <p:nvPr/>
        </p:nvPicPr>
        <p:blipFill>
          <a:blip r:embed="rId5"/>
          <a:stretch>
            <a:fillRect/>
          </a:stretch>
        </p:blipFill>
        <p:spPr>
          <a:xfrm>
            <a:off x="1504950" y="2751884"/>
            <a:ext cx="6134100" cy="809625"/>
          </a:xfrm>
          <a:prstGeom prst="rect">
            <a:avLst/>
          </a:prstGeom>
        </p:spPr>
      </p:pic>
      <p:sp>
        <p:nvSpPr>
          <p:cNvPr id="12" name="TextBox 11">
            <a:extLst>
              <a:ext uri="{FF2B5EF4-FFF2-40B4-BE49-F238E27FC236}">
                <a16:creationId xmlns:a16="http://schemas.microsoft.com/office/drawing/2014/main" id="{C24BABFE-DF3C-4322-9D29-15729C754B84}"/>
              </a:ext>
            </a:extLst>
          </p:cNvPr>
          <p:cNvSpPr txBox="1"/>
          <p:nvPr/>
        </p:nvSpPr>
        <p:spPr>
          <a:xfrm>
            <a:off x="2592538" y="3691253"/>
            <a:ext cx="3373039"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16 – Меню удаления сотрудника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3" name="Рисунок 2">
            <a:extLst>
              <a:ext uri="{FF2B5EF4-FFF2-40B4-BE49-F238E27FC236}">
                <a16:creationId xmlns:a16="http://schemas.microsoft.com/office/drawing/2014/main" id="{28D59FE6-E150-4510-AB7A-8D5018868D64}"/>
              </a:ext>
            </a:extLst>
          </p:cNvPr>
          <p:cNvPicPr>
            <a:picLocks noChangeAspect="1"/>
          </p:cNvPicPr>
          <p:nvPr/>
        </p:nvPicPr>
        <p:blipFill>
          <a:blip r:embed="rId3"/>
          <a:stretch>
            <a:fillRect/>
          </a:stretch>
        </p:blipFill>
        <p:spPr>
          <a:xfrm>
            <a:off x="229440" y="282107"/>
            <a:ext cx="3629025" cy="733425"/>
          </a:xfrm>
          <a:prstGeom prst="rect">
            <a:avLst/>
          </a:prstGeom>
        </p:spPr>
      </p:pic>
      <p:sp>
        <p:nvSpPr>
          <p:cNvPr id="5" name="TextBox 4">
            <a:extLst>
              <a:ext uri="{FF2B5EF4-FFF2-40B4-BE49-F238E27FC236}">
                <a16:creationId xmlns:a16="http://schemas.microsoft.com/office/drawing/2014/main" id="{E64A8BDF-1AE9-4053-BE2A-4D106AAD18EA}"/>
              </a:ext>
            </a:extLst>
          </p:cNvPr>
          <p:cNvSpPr txBox="1"/>
          <p:nvPr/>
        </p:nvSpPr>
        <p:spPr>
          <a:xfrm>
            <a:off x="336593" y="1310336"/>
            <a:ext cx="3414717"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17 – Отображение пользователей</a:t>
            </a:r>
          </a:p>
        </p:txBody>
      </p:sp>
      <p:pic>
        <p:nvPicPr>
          <p:cNvPr id="7" name="Рисунок 6">
            <a:extLst>
              <a:ext uri="{FF2B5EF4-FFF2-40B4-BE49-F238E27FC236}">
                <a16:creationId xmlns:a16="http://schemas.microsoft.com/office/drawing/2014/main" id="{B349A7BF-748F-40CF-9B8E-934FD3834430}"/>
              </a:ext>
            </a:extLst>
          </p:cNvPr>
          <p:cNvPicPr>
            <a:picLocks noChangeAspect="1"/>
          </p:cNvPicPr>
          <p:nvPr/>
        </p:nvPicPr>
        <p:blipFill>
          <a:blip r:embed="rId4"/>
          <a:stretch>
            <a:fillRect/>
          </a:stretch>
        </p:blipFill>
        <p:spPr>
          <a:xfrm>
            <a:off x="5032001" y="282107"/>
            <a:ext cx="3409950" cy="914400"/>
          </a:xfrm>
          <a:prstGeom prst="rect">
            <a:avLst/>
          </a:prstGeom>
        </p:spPr>
      </p:pic>
      <p:sp>
        <p:nvSpPr>
          <p:cNvPr id="8" name="TextBox 7">
            <a:extLst>
              <a:ext uri="{FF2B5EF4-FFF2-40B4-BE49-F238E27FC236}">
                <a16:creationId xmlns:a16="http://schemas.microsoft.com/office/drawing/2014/main" id="{89C50260-50A7-455F-B387-57A4009AF4DE}"/>
              </a:ext>
            </a:extLst>
          </p:cNvPr>
          <p:cNvSpPr txBox="1"/>
          <p:nvPr/>
        </p:nvSpPr>
        <p:spPr>
          <a:xfrm>
            <a:off x="4948517" y="1310336"/>
            <a:ext cx="3765774"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18 – Добавление нового пользователя</a:t>
            </a:r>
          </a:p>
        </p:txBody>
      </p:sp>
      <p:pic>
        <p:nvPicPr>
          <p:cNvPr id="12" name="Рисунок 11">
            <a:extLst>
              <a:ext uri="{FF2B5EF4-FFF2-40B4-BE49-F238E27FC236}">
                <a16:creationId xmlns:a16="http://schemas.microsoft.com/office/drawing/2014/main" id="{AA3D46AF-8143-48BA-87CA-B897CF15E0E9}"/>
              </a:ext>
            </a:extLst>
          </p:cNvPr>
          <p:cNvPicPr>
            <a:picLocks noChangeAspect="1"/>
          </p:cNvPicPr>
          <p:nvPr/>
        </p:nvPicPr>
        <p:blipFill>
          <a:blip r:embed="rId5"/>
          <a:stretch>
            <a:fillRect/>
          </a:stretch>
        </p:blipFill>
        <p:spPr>
          <a:xfrm>
            <a:off x="986676" y="2500312"/>
            <a:ext cx="2114550" cy="781050"/>
          </a:xfrm>
          <a:prstGeom prst="rect">
            <a:avLst/>
          </a:prstGeom>
        </p:spPr>
      </p:pic>
      <p:sp>
        <p:nvSpPr>
          <p:cNvPr id="13" name="TextBox 12">
            <a:extLst>
              <a:ext uri="{FF2B5EF4-FFF2-40B4-BE49-F238E27FC236}">
                <a16:creationId xmlns:a16="http://schemas.microsoft.com/office/drawing/2014/main" id="{9D606326-5DFD-4ABB-8A2D-8A0268E86439}"/>
              </a:ext>
            </a:extLst>
          </p:cNvPr>
          <p:cNvSpPr txBox="1"/>
          <p:nvPr/>
        </p:nvSpPr>
        <p:spPr>
          <a:xfrm>
            <a:off x="229440" y="3640341"/>
            <a:ext cx="3982180" cy="523220"/>
          </a:xfrm>
          <a:prstGeom prst="rect">
            <a:avLst/>
          </a:prstGeom>
          <a:noFill/>
        </p:spPr>
        <p:txBody>
          <a:bodyPr wrap="none" rtlCol="0">
            <a:spAutoFit/>
          </a:bodyPr>
          <a:lstStyle/>
          <a:p>
            <a:pPr algn="ctr"/>
            <a:r>
              <a:rPr lang="ru-RU" dirty="0">
                <a:latin typeface="Times New Roman" panose="02020603050405020304" pitchFamily="18" charset="0"/>
                <a:cs typeface="Times New Roman" panose="02020603050405020304" pitchFamily="18" charset="0"/>
              </a:rPr>
              <a:t>Рисунок 19 – Меню редактирования информации</a:t>
            </a:r>
          </a:p>
          <a:p>
            <a:pPr algn="ctr"/>
            <a:r>
              <a:rPr lang="ru-RU" dirty="0">
                <a:latin typeface="Times New Roman" panose="02020603050405020304" pitchFamily="18" charset="0"/>
                <a:cs typeface="Times New Roman" panose="02020603050405020304" pitchFamily="18" charset="0"/>
              </a:rPr>
              <a:t>о пользователе</a:t>
            </a:r>
          </a:p>
        </p:txBody>
      </p:sp>
      <p:pic>
        <p:nvPicPr>
          <p:cNvPr id="15" name="Рисунок 14">
            <a:extLst>
              <a:ext uri="{FF2B5EF4-FFF2-40B4-BE49-F238E27FC236}">
                <a16:creationId xmlns:a16="http://schemas.microsoft.com/office/drawing/2014/main" id="{2E435835-7724-4E7B-9EEF-500EB7A11D8C}"/>
              </a:ext>
            </a:extLst>
          </p:cNvPr>
          <p:cNvPicPr>
            <a:picLocks noChangeAspect="1"/>
          </p:cNvPicPr>
          <p:nvPr/>
        </p:nvPicPr>
        <p:blipFill>
          <a:blip r:embed="rId6"/>
          <a:stretch>
            <a:fillRect/>
          </a:stretch>
        </p:blipFill>
        <p:spPr>
          <a:xfrm>
            <a:off x="5112963" y="2500312"/>
            <a:ext cx="3248025" cy="923925"/>
          </a:xfrm>
          <a:prstGeom prst="rect">
            <a:avLst/>
          </a:prstGeom>
        </p:spPr>
      </p:pic>
      <p:sp>
        <p:nvSpPr>
          <p:cNvPr id="16" name="TextBox 15">
            <a:extLst>
              <a:ext uri="{FF2B5EF4-FFF2-40B4-BE49-F238E27FC236}">
                <a16:creationId xmlns:a16="http://schemas.microsoft.com/office/drawing/2014/main" id="{AB451868-29D1-4821-816E-DE1A4BBAB030}"/>
              </a:ext>
            </a:extLst>
          </p:cNvPr>
          <p:cNvSpPr txBox="1"/>
          <p:nvPr/>
        </p:nvSpPr>
        <p:spPr>
          <a:xfrm>
            <a:off x="4948517" y="3693522"/>
            <a:ext cx="3509294" cy="307777"/>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Рисунок 20 – Меню удаления пользователя</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472</Words>
  <Application>Microsoft Office PowerPoint</Application>
  <PresentationFormat>Экран (16:9)</PresentationFormat>
  <Paragraphs>49</Paragraphs>
  <Slides>10</Slides>
  <Notes>10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Arial</vt:lpstr>
      <vt:lpstr>Times New Roman</vt:lpstr>
      <vt:lpstr>Simple Light</vt:lpstr>
      <vt:lpstr>Курсовая работа</vt:lpstr>
      <vt:lpstr>Цели курсовой работы: Получение теоретических знаний и практических навыков по конструированию и реализации программ на языке высокого уровня в рамках процедурной парадигмы.</vt:lpstr>
      <vt:lpstr>Постановка задачи: Разработка программы начисления пособий по уходу за ребенком. Сведения о детях сотрудниц компании содержат следующую информацию: ФИО сотрудницы, дата рождения ребенка, ФИО ребенка. Для каждого ребенка сотрудницы создается отдельная запись указанного вида.  Для каждой сотрудницы вывести количество детей, а также рассчитать общую сумму полагающихся пособий. Пособие начисляется для детей в возрасте до трех лет. Для первого ребенка в семье базовое пособие составляет X (вводится с клавиатуры), для второго – 1,25X, для третьего и последующих – 1,5X.</vt:lpstr>
      <vt:lpstr>Демонстрация функциональных возможностей программы </vt:lpstr>
      <vt:lpstr>Презентация PowerPoint</vt:lpstr>
      <vt:lpstr>Презентация PowerPoint</vt:lpstr>
      <vt:lpstr>Презентация PowerPoint</vt:lpstr>
      <vt:lpstr>Презентация PowerPoint</vt:lpstr>
      <vt:lpstr>Презентация PowerPoint</vt:lpstr>
      <vt:lpstr>Заключение: В результате выполнения курсовой работы было разработано  приложение для начисления пособий по уходу за ребёнком, которое имеет функцию авторизации, модули для двух типов учётных записей, имеет функции регистрации новых пользователей администратором, удаления пользователей администратором, редактирования учётных записей пользователей, добавление новых сотрудников администратором, удаления сотрудников администратором, редактирования информации о сотрудниках администратором, автоматического расчёта суммы пособия, а также содержит возможность навигации по программе, имеет обратную связь с пользователем. Были получены теоретические знания и практические навыки по конструированию и реализации программ на языке высокого уровня в рамках процедурной парадигмы.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Курсовая работа</dc:title>
  <cp:lastModifiedBy>Yura Isachenko</cp:lastModifiedBy>
  <cp:revision>2</cp:revision>
  <dcterms:modified xsi:type="dcterms:W3CDTF">2022-12-29T00:42:20Z</dcterms:modified>
</cp:coreProperties>
</file>