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886C71-4D9C-4C4D-8B87-DDA03F241997}">
          <p14:sldIdLst>
            <p14:sldId id="256"/>
          </p14:sldIdLst>
        </p14:section>
        <p14:section name="Introduction" id="{C979404B-CAC7-4FCE-94DE-B7C6280B4C91}">
          <p14:sldIdLst>
            <p14:sldId id="257"/>
          </p14:sldIdLst>
        </p14:section>
        <p14:section name="Dataset" id="{7DA2E164-A2B5-4859-AF1B-FDD0880CFCA6}">
          <p14:sldIdLst>
            <p14:sldId id="265"/>
          </p14:sldIdLst>
        </p14:section>
        <p14:section name="Neural Netwok" id="{F746CF32-1C40-44E9-BA21-B288F7DB5FDF}">
          <p14:sldIdLst>
            <p14:sldId id="259"/>
            <p14:sldId id="260"/>
            <p14:sldId id="261"/>
            <p14:sldId id="262"/>
            <p14:sldId id="266"/>
          </p14:sldIdLst>
        </p14:section>
        <p14:section name="Results and discussion" id="{7A47AE37-3E15-469C-BBEF-EF3DB0B9D8D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7590-A6E0-1F3C-FBD1-86BFD6539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460AA-4AE9-FD1A-3674-03DEB4A9E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31D3-5979-4025-675E-038FF5F0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D7F7-DD46-6340-4427-C915B4AE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FCD29-C268-4FBB-B838-5BB94E8B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85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C855-B1EE-0138-6DA3-D507323F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9FADF-45C3-82E7-1A3F-6947F3C7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721D-2A2E-EDE7-D82F-247718E1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B1EF-C1A4-70CB-ED75-5283262B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63EB-8CA4-1344-3267-8FD00B7F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89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B2057-8516-20C7-9E7C-767381C65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FF97-7EBF-3672-064C-DFEBF5B0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DD74-6BFF-DD7F-2063-7EC7EE6C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6A38-C6E5-4E5C-BBBA-AB1BB45F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33726-712A-C88B-DBDA-60A07DFB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8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0EB7-AF3E-8588-7E44-682AB588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0D45-A3DE-DD7F-2F1B-091B787F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0433-0FBB-B4F4-806F-FA1E36ED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005-3262-6255-31EA-294497A8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17352-356F-1D70-95FD-78557EA5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76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0DBC-6416-15F2-BC62-B41B37A4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9A3F-739B-0D0B-A650-1AC44FD6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82A2-5BE6-138E-486C-4453EF1F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8D7F-40A7-71A5-EA75-5D11262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DDB0-5A4D-46EE-60B3-ED8C1B1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839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C7A7-4CD5-4B04-14BF-3752083C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6636-CF92-297E-8C32-051DF8B1E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FD47D-C777-1C4B-4170-699D6AA00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FD75D-887A-4383-2D45-E5FF41F7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4C20-9002-A023-F0FB-646E2B65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876D-12A0-05CE-C8A3-8CB0806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91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E28A-6E7A-45DF-9057-E0B4DCF1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D1BB-D10C-C705-308D-5F3A29D1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8C6D-8513-99C5-1DD8-1DD46EED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C469F-43F6-305D-0A18-EF88221A6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6E84F-C99F-C4E2-8B2C-A4439C4A7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BDC0D-0488-E337-0A78-0E43B2DB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9ACA8-C0CA-B662-7A4B-AE2EBE37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3F974-CA26-1FA3-01EA-D8C11321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745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9517-F464-1AED-016B-600CA60B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9A7B3-9766-0342-CDB3-65955991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BEFA7-8DE2-4585-1239-3B1BCDB7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84C8F-E271-171A-E1AE-08FE8219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2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FDD6B-EF5C-0B51-143B-AC90A4E3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94D4-F1DD-895A-34F4-CC7D6D7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E7FB-3DFF-4FDD-974C-0CCF0343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19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4F2D-4BF0-82CA-25DA-29972A2C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1C52-C65D-D46A-782B-99BF610F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4B367-E509-E3B3-B69B-D9ABA2D9E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E5FCB-9948-A2E1-516E-027B4436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CB5C-82A7-F2EF-E893-81350CC9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A3AA0-0880-00AE-0340-236520EE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030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DCB-6A70-FFF1-9B06-9139098E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EBC84-F9A4-D779-487B-B37614867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FB6C2-BC02-9AA0-1C73-555D3B97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E2522-1BE2-D5C4-8F23-9723F8C8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089F-5603-21B0-4793-CA645586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AF7D-92E0-1713-CD42-4C9D801D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81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E84CA-2AAE-00E8-EF28-D744D183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FBF87-0C11-D683-2904-BEDD1650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252C-11B3-1743-3E6D-B74590AA3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3163-07DC-4857-BB58-5A6A194450FF}" type="datetimeFigureOut">
              <a:rPr lang="LID4096" smtClean="0"/>
              <a:t>12/17/2023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D69D-8E5B-4ACF-A885-94B414777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7169-2511-EE5E-A7E6-37017CA01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54CB-CA5B-439F-973C-EF20F692F4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86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y.riyazi@ut.ac.ir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BB27-D38F-E5CE-5ADC-26F06FD4C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487" y="1081087"/>
            <a:ext cx="9265024" cy="45481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and Deep Neural Networks for Parameter Estimation and Future Prediction of Duffing oscillators.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Riyazi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Ghanbari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Bahrami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department, University of Tehran</a:t>
            </a:r>
            <a:br>
              <a:rPr lang="LID4096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y.riyazi@ut.ac.ir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DC8E9-DDD6-40B7-8C12-2932E88C8D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639943" y="556995"/>
            <a:ext cx="1258332" cy="1188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B5716D-D63A-3583-DF2A-9BA208A00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5611" y="521137"/>
            <a:ext cx="154261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4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426FA9-D072-452B-3CA1-097FDE2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Dec 2023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71AC7-1E1A-46DA-C55F-0FA76D7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504" y="6356350"/>
            <a:ext cx="4738991" cy="365125"/>
          </a:xfrm>
        </p:spPr>
        <p:txBody>
          <a:bodyPr/>
          <a:lstStyle/>
          <a:p>
            <a:pPr rt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for identification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C40E825-2AB7-2367-F9CA-6873D0F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F227-7094-CB4B-F399-988FA4DFCB7D}"/>
              </a:ext>
            </a:extLst>
          </p:cNvPr>
          <p:cNvSpPr/>
          <p:nvPr/>
        </p:nvSpPr>
        <p:spPr>
          <a:xfrm>
            <a:off x="0" y="-15689"/>
            <a:ext cx="12192000" cy="1145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B0D5-56B6-FCE4-2D33-5621A3E5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9624955" y="78908"/>
            <a:ext cx="96794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BE747-07EF-A583-3516-B4D26837F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75" y="78908"/>
            <a:ext cx="1186627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176A4-550D-2B52-A153-DC963AC2593D}"/>
              </a:ext>
            </a:extLst>
          </p:cNvPr>
          <p:cNvSpPr txBox="1"/>
          <p:nvPr/>
        </p:nvSpPr>
        <p:spPr>
          <a:xfrm>
            <a:off x="386081" y="136525"/>
            <a:ext cx="807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The Koopman Operator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4" descr="ss">
            <a:extLst>
              <a:ext uri="{FF2B5EF4-FFF2-40B4-BE49-F238E27FC236}">
                <a16:creationId xmlns:a16="http://schemas.microsoft.com/office/drawing/2014/main" id="{D3EC3752-B969-1D3E-E161-579AF3BF4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14563"/>
          <a:stretch/>
        </p:blipFill>
        <p:spPr>
          <a:xfrm>
            <a:off x="943534" y="1281767"/>
            <a:ext cx="6253100" cy="4229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3FA744-015A-35BF-3E06-70EDB3367411}"/>
                  </a:ext>
                </a:extLst>
              </p:cNvPr>
              <p:cNvSpPr txBox="1"/>
              <p:nvPr/>
            </p:nvSpPr>
            <p:spPr>
              <a:xfrm>
                <a:off x="7232384" y="3160059"/>
                <a:ext cx="3765176" cy="283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fa-I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0</a:t>
                </a:r>
                <a:endParaRPr lang="LID4096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3FA744-015A-35BF-3E06-70EDB3367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384" y="3160059"/>
                <a:ext cx="3765176" cy="2834237"/>
              </a:xfrm>
              <a:prstGeom prst="rect">
                <a:avLst/>
              </a:prstGeom>
              <a:blipFill>
                <a:blip r:embed="rId6"/>
                <a:stretch>
                  <a:fillRect b="-25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4241D85-F7B1-1368-39A0-2C2B5F5F4BED}"/>
              </a:ext>
            </a:extLst>
          </p:cNvPr>
          <p:cNvSpPr txBox="1"/>
          <p:nvPr/>
        </p:nvSpPr>
        <p:spPr>
          <a:xfrm>
            <a:off x="907784" y="5663409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The Koopman Operator (Image by Author).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6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426FA9-D072-452B-3CA1-097FDE2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Dec 2023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71AC7-1E1A-46DA-C55F-0FA76D7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504" y="6356350"/>
            <a:ext cx="4738991" cy="365125"/>
          </a:xfrm>
        </p:spPr>
        <p:txBody>
          <a:bodyPr/>
          <a:lstStyle/>
          <a:p>
            <a:pPr rt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for identification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C40E825-2AB7-2367-F9CA-6873D0F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F227-7094-CB4B-F399-988FA4DFCB7D}"/>
              </a:ext>
            </a:extLst>
          </p:cNvPr>
          <p:cNvSpPr/>
          <p:nvPr/>
        </p:nvSpPr>
        <p:spPr>
          <a:xfrm>
            <a:off x="0" y="-15689"/>
            <a:ext cx="12192000" cy="1145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B0D5-56B6-FCE4-2D33-5621A3E5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9624955" y="78908"/>
            <a:ext cx="96794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BE747-07EF-A583-3516-B4D26837F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75" y="78908"/>
            <a:ext cx="1186627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176A4-550D-2B52-A153-DC963AC2593D}"/>
              </a:ext>
            </a:extLst>
          </p:cNvPr>
          <p:cNvSpPr txBox="1"/>
          <p:nvPr/>
        </p:nvSpPr>
        <p:spPr>
          <a:xfrm>
            <a:off x="386081" y="136525"/>
            <a:ext cx="807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The Koopman Operator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6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426FA9-D072-452B-3CA1-097FDE2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Dec 2023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71AC7-1E1A-46DA-C55F-0FA76D7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504" y="6356350"/>
            <a:ext cx="4738991" cy="365125"/>
          </a:xfrm>
        </p:spPr>
        <p:txBody>
          <a:bodyPr/>
          <a:lstStyle/>
          <a:p>
            <a:pPr rt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for identification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C40E825-2AB7-2367-F9CA-6873D0F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F227-7094-CB4B-F399-988FA4DFCB7D}"/>
              </a:ext>
            </a:extLst>
          </p:cNvPr>
          <p:cNvSpPr/>
          <p:nvPr/>
        </p:nvSpPr>
        <p:spPr>
          <a:xfrm>
            <a:off x="0" y="-15689"/>
            <a:ext cx="12192000" cy="1145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B0D5-56B6-FCE4-2D33-5621A3E5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9624955" y="78908"/>
            <a:ext cx="96794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BE747-07EF-A583-3516-B4D26837F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75" y="78908"/>
            <a:ext cx="1186627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176A4-550D-2B52-A153-DC963AC2593D}"/>
              </a:ext>
            </a:extLst>
          </p:cNvPr>
          <p:cNvSpPr txBox="1"/>
          <p:nvPr/>
        </p:nvSpPr>
        <p:spPr>
          <a:xfrm>
            <a:off x="386081" y="136525"/>
            <a:ext cx="807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Structure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2EEFA2A-E6E7-4BBB-F154-4EBDC7B94A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9678"/>
          <a:stretch/>
        </p:blipFill>
        <p:spPr>
          <a:xfrm>
            <a:off x="-301476" y="1232419"/>
            <a:ext cx="12695181" cy="4504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BD1E85-77C8-531A-30A6-C0D2B6D7E152}"/>
              </a:ext>
            </a:extLst>
          </p:cNvPr>
          <p:cNvSpPr txBox="1"/>
          <p:nvPr/>
        </p:nvSpPr>
        <p:spPr>
          <a:xfrm>
            <a:off x="3513875" y="5885329"/>
            <a:ext cx="50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Network’s Diagram (Image by Author).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3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426FA9-D072-452B-3CA1-097FDE2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Dec 2023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71AC7-1E1A-46DA-C55F-0FA76D7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504" y="6356350"/>
            <a:ext cx="4738991" cy="365125"/>
          </a:xfrm>
        </p:spPr>
        <p:txBody>
          <a:bodyPr/>
          <a:lstStyle/>
          <a:p>
            <a:pPr rt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for identification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C40E825-2AB7-2367-F9CA-6873D0F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F227-7094-CB4B-F399-988FA4DFCB7D}"/>
              </a:ext>
            </a:extLst>
          </p:cNvPr>
          <p:cNvSpPr/>
          <p:nvPr/>
        </p:nvSpPr>
        <p:spPr>
          <a:xfrm>
            <a:off x="0" y="-15689"/>
            <a:ext cx="12192000" cy="1145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B0D5-56B6-FCE4-2D33-5621A3E5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9624955" y="78908"/>
            <a:ext cx="96794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BE747-07EF-A583-3516-B4D26837F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75" y="78908"/>
            <a:ext cx="1186627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176A4-550D-2B52-A153-DC963AC2593D}"/>
              </a:ext>
            </a:extLst>
          </p:cNvPr>
          <p:cNvSpPr txBox="1"/>
          <p:nvPr/>
        </p:nvSpPr>
        <p:spPr>
          <a:xfrm>
            <a:off x="386081" y="136525"/>
            <a:ext cx="807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Encoder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D34BA1-FAD7-C8E2-DCE2-262F3B687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6091" r="57657" b="8958"/>
          <a:stretch/>
        </p:blipFill>
        <p:spPr>
          <a:xfrm>
            <a:off x="-301475" y="2034987"/>
            <a:ext cx="5375499" cy="3738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2F2C8C-530F-2A50-4FFB-1B6C9C57F179}"/>
              </a:ext>
            </a:extLst>
          </p:cNvPr>
          <p:cNvSpPr txBox="1"/>
          <p:nvPr/>
        </p:nvSpPr>
        <p:spPr>
          <a:xfrm>
            <a:off x="108156" y="5813611"/>
            <a:ext cx="50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Network’s Diagram (Image by Author).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6B9C3-8621-4D12-A74A-0752DAA8907F}"/>
              </a:ext>
            </a:extLst>
          </p:cNvPr>
          <p:cNvSpPr txBox="1"/>
          <p:nvPr/>
        </p:nvSpPr>
        <p:spPr>
          <a:xfrm>
            <a:off x="5612370" y="3787585"/>
            <a:ext cx="5925312" cy="193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different Time scales with different Convolutional filter size.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dependent to input size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Back propagation Flow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CD55C-BA97-5A9F-4528-0B64B03D6424}"/>
              </a:ext>
            </a:extLst>
          </p:cNvPr>
          <p:cNvSpPr txBox="1"/>
          <p:nvPr/>
        </p:nvSpPr>
        <p:spPr>
          <a:xfrm>
            <a:off x="5613169" y="1883052"/>
            <a:ext cx="5923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Frequency transformations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different Time scales with different Convolutional filter size.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3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426FA9-D072-452B-3CA1-097FDE2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Dec 2023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71AC7-1E1A-46DA-C55F-0FA76D7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504" y="6356350"/>
            <a:ext cx="4738991" cy="365125"/>
          </a:xfrm>
        </p:spPr>
        <p:txBody>
          <a:bodyPr/>
          <a:lstStyle/>
          <a:p>
            <a:pPr rt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for identification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C40E825-2AB7-2367-F9CA-6873D0F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F227-7094-CB4B-F399-988FA4DFCB7D}"/>
              </a:ext>
            </a:extLst>
          </p:cNvPr>
          <p:cNvSpPr/>
          <p:nvPr/>
        </p:nvSpPr>
        <p:spPr>
          <a:xfrm>
            <a:off x="0" y="-15689"/>
            <a:ext cx="12192000" cy="1145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B0D5-56B6-FCE4-2D33-5621A3E5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9624955" y="78908"/>
            <a:ext cx="96794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BE747-07EF-A583-3516-B4D26837F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75" y="78908"/>
            <a:ext cx="1186627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176A4-550D-2B52-A153-DC963AC2593D}"/>
              </a:ext>
            </a:extLst>
          </p:cNvPr>
          <p:cNvSpPr txBox="1"/>
          <p:nvPr/>
        </p:nvSpPr>
        <p:spPr>
          <a:xfrm>
            <a:off x="386081" y="136525"/>
            <a:ext cx="954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The Koopman Evolution Matrix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A52E2C-3301-C6C0-9A7A-B630158F6D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2237" t="17168" r="39891" b="9679"/>
          <a:stretch/>
        </p:blipFill>
        <p:spPr>
          <a:xfrm>
            <a:off x="5060577" y="2088776"/>
            <a:ext cx="2268912" cy="364863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7162C5F-FEEB-3674-9138-A9ABE65E71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7168" r="57763" b="9679"/>
          <a:stretch/>
        </p:blipFill>
        <p:spPr>
          <a:xfrm>
            <a:off x="-301475" y="2088776"/>
            <a:ext cx="5362052" cy="3648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55F0A-08DA-0CD3-50A8-C604C445F2E7}"/>
              </a:ext>
            </a:extLst>
          </p:cNvPr>
          <p:cNvSpPr txBox="1"/>
          <p:nvPr/>
        </p:nvSpPr>
        <p:spPr>
          <a:xfrm>
            <a:off x="7691858" y="2219457"/>
            <a:ext cx="3957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Koopman Operator theory, the evolution matrix is 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DEB28-6D6D-A41E-FA59-5639EAFD2192}"/>
              </a:ext>
            </a:extLst>
          </p:cNvPr>
          <p:cNvSpPr txBox="1"/>
          <p:nvPr/>
        </p:nvSpPr>
        <p:spPr>
          <a:xfrm>
            <a:off x="3164435" y="5862215"/>
            <a:ext cx="606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Network’s Koopman Linear Layer(Image by Author).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6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426FA9-D072-452B-3CA1-097FDE2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Dec 2023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71AC7-1E1A-46DA-C55F-0FA76D7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504" y="6356350"/>
            <a:ext cx="4738991" cy="365125"/>
          </a:xfrm>
        </p:spPr>
        <p:txBody>
          <a:bodyPr/>
          <a:lstStyle/>
          <a:p>
            <a:pPr rt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for identification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C40E825-2AB7-2367-F9CA-6873D0F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F227-7094-CB4B-F399-988FA4DFCB7D}"/>
              </a:ext>
            </a:extLst>
          </p:cNvPr>
          <p:cNvSpPr/>
          <p:nvPr/>
        </p:nvSpPr>
        <p:spPr>
          <a:xfrm>
            <a:off x="0" y="-15689"/>
            <a:ext cx="12192000" cy="1145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B0D5-56B6-FCE4-2D33-5621A3E5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9624955" y="78908"/>
            <a:ext cx="96794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BE747-07EF-A583-3516-B4D26837F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75" y="78908"/>
            <a:ext cx="1186627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176A4-550D-2B52-A153-DC963AC2593D}"/>
              </a:ext>
            </a:extLst>
          </p:cNvPr>
          <p:cNvSpPr txBox="1"/>
          <p:nvPr/>
        </p:nvSpPr>
        <p:spPr>
          <a:xfrm>
            <a:off x="386081" y="136525"/>
            <a:ext cx="807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Normalization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EF800D-80C0-F3FD-B8EF-4977D61ED8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75" t="16360" b="2219"/>
          <a:stretch/>
        </p:blipFill>
        <p:spPr>
          <a:xfrm>
            <a:off x="76200" y="2048435"/>
            <a:ext cx="12317505" cy="4061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6DC5A8-EC17-DC89-3C84-02F2EAC41FAF}"/>
              </a:ext>
            </a:extLst>
          </p:cNvPr>
          <p:cNvSpPr/>
          <p:nvPr/>
        </p:nvSpPr>
        <p:spPr>
          <a:xfrm>
            <a:off x="645459" y="5786718"/>
            <a:ext cx="9220200" cy="2061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274B9C-B410-9112-B9C3-D0A775890F94}"/>
              </a:ext>
            </a:extLst>
          </p:cNvPr>
          <p:cNvSpPr/>
          <p:nvPr/>
        </p:nvSpPr>
        <p:spPr>
          <a:xfrm>
            <a:off x="9681882" y="3641912"/>
            <a:ext cx="183777" cy="21448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FE175-2FAD-F7FF-69F0-DC94A6AD1016}"/>
              </a:ext>
            </a:extLst>
          </p:cNvPr>
          <p:cNvSpPr/>
          <p:nvPr/>
        </p:nvSpPr>
        <p:spPr>
          <a:xfrm>
            <a:off x="9865659" y="2891118"/>
            <a:ext cx="2205317" cy="18736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2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426FA9-D072-452B-3CA1-097FDE2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Dec 2023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71AC7-1E1A-46DA-C55F-0FA76D7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504" y="6356350"/>
            <a:ext cx="4738991" cy="365125"/>
          </a:xfrm>
        </p:spPr>
        <p:txBody>
          <a:bodyPr/>
          <a:lstStyle/>
          <a:p>
            <a:pPr rt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for identification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C40E825-2AB7-2367-F9CA-6873D0F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F227-7094-CB4B-F399-988FA4DFCB7D}"/>
              </a:ext>
            </a:extLst>
          </p:cNvPr>
          <p:cNvSpPr/>
          <p:nvPr/>
        </p:nvSpPr>
        <p:spPr>
          <a:xfrm>
            <a:off x="0" y="-15689"/>
            <a:ext cx="12192000" cy="1145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B0D5-56B6-FCE4-2D33-5621A3E5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9624955" y="78908"/>
            <a:ext cx="96794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BE747-07EF-A583-3516-B4D26837F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75" y="78908"/>
            <a:ext cx="1186627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176A4-550D-2B52-A153-DC963AC2593D}"/>
              </a:ext>
            </a:extLst>
          </p:cNvPr>
          <p:cNvSpPr txBox="1"/>
          <p:nvPr/>
        </p:nvSpPr>
        <p:spPr>
          <a:xfrm>
            <a:off x="386081" y="136525"/>
            <a:ext cx="954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The Koopman Evolution Matrix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A52E2C-3301-C6C0-9A7A-B630158F6D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2625" t="17168" r="39891" b="9679"/>
          <a:stretch/>
        </p:blipFill>
        <p:spPr>
          <a:xfrm>
            <a:off x="5109881" y="2088776"/>
            <a:ext cx="2219607" cy="3648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2DEB28-6D6D-A41E-FA59-5639EAFD2192}"/>
              </a:ext>
            </a:extLst>
          </p:cNvPr>
          <p:cNvSpPr txBox="1"/>
          <p:nvPr/>
        </p:nvSpPr>
        <p:spPr>
          <a:xfrm>
            <a:off x="3164435" y="5862215"/>
            <a:ext cx="606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Network’s Koopman Linear Layer(Image by Author).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EF636FE-039F-C72F-B9F3-FE3FB11944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0110" r="21809" b="9678"/>
          <a:stretch/>
        </p:blipFill>
        <p:spPr>
          <a:xfrm>
            <a:off x="7329489" y="1232419"/>
            <a:ext cx="2295466" cy="4504993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2D6F0F4-A623-1474-444B-FD46632096BF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5109881" y="3913094"/>
            <a:ext cx="2219607" cy="12700"/>
          </a:xfrm>
          <a:prstGeom prst="curvedConnector5">
            <a:avLst>
              <a:gd name="adj1" fmla="val -10299"/>
              <a:gd name="adj2" fmla="val -16623528"/>
              <a:gd name="adj3" fmla="val 110299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004AB8-E1A3-B6E1-7FA6-FEA08F273B8D}"/>
              </a:ext>
            </a:extLst>
          </p:cNvPr>
          <p:cNvSpPr txBox="1"/>
          <p:nvPr/>
        </p:nvSpPr>
        <p:spPr>
          <a:xfrm>
            <a:off x="632153" y="2160753"/>
            <a:ext cx="3957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Koopman Operator theory, the evolution matrix is 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2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426FA9-D072-452B-3CA1-097FDE2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Dec 2023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671AC7-1E1A-46DA-C55F-0FA76D7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504" y="6356350"/>
            <a:ext cx="4738991" cy="365125"/>
          </a:xfrm>
        </p:spPr>
        <p:txBody>
          <a:bodyPr/>
          <a:lstStyle/>
          <a:p>
            <a:pPr rt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Koopman operator for identification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C40E825-2AB7-2367-F9CA-6873D0F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a-I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F227-7094-CB4B-F399-988FA4DFCB7D}"/>
              </a:ext>
            </a:extLst>
          </p:cNvPr>
          <p:cNvSpPr/>
          <p:nvPr/>
        </p:nvSpPr>
        <p:spPr>
          <a:xfrm>
            <a:off x="0" y="-15689"/>
            <a:ext cx="12192000" cy="1145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B0D5-56B6-FCE4-2D33-5621A3E5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9624955" y="78908"/>
            <a:ext cx="96794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BE747-07EF-A583-3516-B4D26837F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6" b="94911" l="588" r="95882">
                        <a14:foregroundMark x1="30196" y1="72265" x2="30196" y2="72265"/>
                        <a14:foregroundMark x1="67920" y1="73864" x2="75882" y2="74046"/>
                        <a14:foregroundMark x1="59173" y1="73663" x2="67041" y2="73843"/>
                        <a14:foregroundMark x1="48004" y1="73407" x2="57621" y2="73627"/>
                        <a14:foregroundMark x1="35729" y1="73126" x2="46534" y2="73373"/>
                        <a14:foregroundMark x1="20392" y1="72774" x2="35503" y2="73120"/>
                        <a14:foregroundMark x1="75882" y1="74046" x2="90588" y2="67684"/>
                        <a14:foregroundMark x1="63349" y1="65922" x2="60588" y2="72265"/>
                        <a14:foregroundMark x1="72549" y1="44784" x2="71760" y2="46598"/>
                        <a14:foregroundMark x1="46298" y1="73755" x2="38627" y2="74555"/>
                        <a14:foregroundMark x1="58166" y1="72518" x2="47892" y2="73589"/>
                        <a14:foregroundMark x1="60588" y1="72265" x2="59819" y2="72345"/>
                        <a14:foregroundMark x1="38627" y1="74555" x2="33782" y2="66551"/>
                        <a14:foregroundMark x1="34446" y1="46424" x2="36275" y2="40712"/>
                        <a14:foregroundMark x1="43949" y1="32316" x2="46275" y2="29771"/>
                        <a14:foregroundMark x1="43474" y1="32836" x2="43949" y2="32316"/>
                        <a14:foregroundMark x1="39459" y1="37228" x2="39603" y2="37071"/>
                        <a14:foregroundMark x1="38596" y1="38173" x2="38813" y2="37935"/>
                        <a14:foregroundMark x1="36275" y1="40712" x2="37736" y2="39114"/>
                        <a14:foregroundMark x1="46275" y1="29771" x2="60586" y2="31504"/>
                        <a14:foregroundMark x1="69336" y1="39919" x2="79020" y2="49618"/>
                        <a14:foregroundMark x1="31961" y1="27481" x2="49597" y2="12635"/>
                        <a14:foregroundMark x1="58704" y1="13908" x2="60994" y2="16091"/>
                        <a14:foregroundMark x1="70843" y1="31814" x2="70980" y2="32061"/>
                        <a14:foregroundMark x1="64838" y1="21025" x2="67164" y2="25206"/>
                        <a14:foregroundMark x1="70980" y1="32061" x2="70484" y2="32883"/>
                        <a14:foregroundMark x1="38372" y1="40701" x2="36275" y2="39695"/>
                        <a14:foregroundMark x1="39875" y1="41423" x2="39748" y2="41362"/>
                        <a14:foregroundMark x1="50843" y1="46685" x2="43634" y2="43225"/>
                        <a14:foregroundMark x1="37259" y1="34067" x2="40588" y2="15013"/>
                        <a14:foregroundMark x1="36852" y1="36395" x2="37030" y2="35374"/>
                        <a14:foregroundMark x1="36275" y1="39695" x2="36582" y2="37938"/>
                        <a14:foregroundMark x1="40588" y1="15013" x2="40722" y2="14752"/>
                        <a14:foregroundMark x1="47048" y1="3775" x2="48089" y2="4016"/>
                        <a14:foregroundMark x1="46074" y1="6570" x2="47320" y2="3695"/>
                        <a14:foregroundMark x1="46136" y1="13032" x2="45882" y2="17557"/>
                        <a14:foregroundMark x1="46648" y1="3893" x2="46506" y2="6433"/>
                        <a14:foregroundMark x1="45882" y1="17557" x2="55686" y2="28244"/>
                        <a14:foregroundMark x1="57647" y1="24682" x2="62741" y2="29441"/>
                        <a14:foregroundMark x1="66774" y1="25580" x2="66583" y2="23250"/>
                        <a14:foregroundMark x1="39410" y1="92516" x2="65098" y2="94911"/>
                        <a14:foregroundMark x1="41376" y1="89157" x2="58031" y2="88557"/>
                        <a14:foregroundMark x1="58121" y1="88626" x2="49020" y2="94656"/>
                        <a14:foregroundMark x1="26816" y1="46960" x2="25098" y2="57252"/>
                        <a14:foregroundMark x1="27647" y1="41985" x2="26818" y2="46951"/>
                        <a14:foregroundMark x1="827" y1="77830" x2="784" y2="77863"/>
                        <a14:foregroundMark x1="19020" y1="63868" x2="1013" y2="77687"/>
                        <a14:foregroundMark x1="72549" y1="49109" x2="76275" y2="51399"/>
                        <a14:foregroundMark x1="87255" y1="70229" x2="95882" y2="72265"/>
                        <a14:foregroundMark x1="46275" y1="48092" x2="46078" y2="56997"/>
                        <a14:foregroundMark x1="49020" y1="30789" x2="51176" y2="33333"/>
                        <a14:foregroundMark x1="63367" y1="44524" x2="64314" y2="45802"/>
                        <a14:foregroundMark x1="59412" y1="39186" x2="59725" y2="39608"/>
                        <a14:foregroundMark x1="58431" y1="37659" x2="61961" y2="42239"/>
                        <a14:foregroundMark x1="41659" y1="40388" x2="41765" y2="40204"/>
                        <a14:foregroundMark x1="38824" y1="45293" x2="40668" y2="42102"/>
                        <a14:foregroundMark x1="39020" y1="44529" x2="42549" y2="39440"/>
                        <a14:backgroundMark x1="56471" y1="4071" x2="55686" y2="13486"/>
                        <a14:backgroundMark x1="43529" y1="7379" x2="44706" y2="13486"/>
                        <a14:backgroundMark x1="43725" y1="1272" x2="44314" y2="4580"/>
                        <a14:backgroundMark x1="392" y1="80153" x2="392" y2="78372"/>
                        <a14:backgroundMark x1="1373" y1="81170" x2="1373" y2="77608"/>
                        <a14:backgroundMark x1="2353" y1="83461" x2="784" y2="76845"/>
                        <a14:backgroundMark x1="32549" y1="89313" x2="34118" y2="94911"/>
                        <a14:backgroundMark x1="66078" y1="92366" x2="65098" y2="94656"/>
                        <a14:backgroundMark x1="67059" y1="15522" x2="63529" y2="19084"/>
                        <a14:backgroundMark x1="65490" y1="19338" x2="64314" y2="20356"/>
                        <a14:backgroundMark x1="30392" y1="58779" x2="35294" y2="62595"/>
                        <a14:backgroundMark x1="32353" y1="58270" x2="30392" y2="56743"/>
                        <a14:backgroundMark x1="33137" y1="64377" x2="30784" y2="59288"/>
                        <a14:backgroundMark x1="29804" y1="56489" x2="31765" y2="55471"/>
                        <a14:backgroundMark x1="68627" y1="56489" x2="62745" y2="61578"/>
                        <a14:backgroundMark x1="64118" y1="65140" x2="63137" y2="64885"/>
                        <a14:backgroundMark x1="65882" y1="63359" x2="63333" y2="65903"/>
                        <a14:backgroundMark x1="68824" y1="55725" x2="69020" y2="54707"/>
                        <a14:backgroundMark x1="66471" y1="55725" x2="68824" y2="55725"/>
                        <a14:backgroundMark x1="56078" y1="86005" x2="55686" y2="86768"/>
                        <a14:backgroundMark x1="45098" y1="47837" x2="45121" y2="48049"/>
                        <a14:backgroundMark x1="54902" y1="48611" x2="54902" y2="52417"/>
                        <a14:backgroundMark x1="54420" y1="47960" x2="54448" y2="48395"/>
                        <a14:backgroundMark x1="65098" y1="30025" x2="68824" y2="34097"/>
                        <a14:backgroundMark x1="63725" y1="28499" x2="65686" y2="31298"/>
                        <a14:backgroundMark x1="68431" y1="35115" x2="70392" y2="37405"/>
                        <a14:backgroundMark x1="55294" y1="78372" x2="56863" y2="78372"/>
                        <a14:backgroundMark x1="43922" y1="77608" x2="45098" y2="78117"/>
                        <a14:backgroundMark x1="36471" y1="46310" x2="39020" y2="43511"/>
                        <a14:backgroundMark x1="39608" y1="42239" x2="39871" y2="41898"/>
                        <a14:backgroundMark x1="39216" y1="41985" x2="39608" y2="41730"/>
                        <a14:backgroundMark x1="60868" y1="43352" x2="62157" y2="45547"/>
                        <a14:backgroundMark x1="40272" y1="40614" x2="39804" y2="412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75" y="78908"/>
            <a:ext cx="1186627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A176A4-550D-2B52-A153-DC963AC2593D}"/>
              </a:ext>
            </a:extLst>
          </p:cNvPr>
          <p:cNvSpPr txBox="1"/>
          <p:nvPr/>
        </p:nvSpPr>
        <p:spPr>
          <a:xfrm>
            <a:off x="386081" y="136525"/>
            <a:ext cx="807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The Koopman Operator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528C4-7DBF-1412-280C-97F4055E887F}"/>
              </a:ext>
            </a:extLst>
          </p:cNvPr>
          <p:cNvSpPr txBox="1"/>
          <p:nvPr/>
        </p:nvSpPr>
        <p:spPr>
          <a:xfrm>
            <a:off x="1436593" y="2604247"/>
            <a:ext cx="9318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FLOPS</a:t>
            </a:r>
          </a:p>
          <a:p>
            <a:endParaRPr lang="en-US" dirty="0"/>
          </a:p>
          <a:p>
            <a:r>
              <a:rPr lang="en-US" dirty="0"/>
              <a:t>Compare eigenvalues of DMD/EDMD/</a:t>
            </a:r>
            <a:r>
              <a:rPr lang="en-US" dirty="0" err="1"/>
              <a:t>HankelDMD</a:t>
            </a:r>
            <a:r>
              <a:rPr lang="en-US" dirty="0"/>
              <a:t> with Koopman and RBF</a:t>
            </a:r>
          </a:p>
          <a:p>
            <a:endParaRPr lang="en-US" dirty="0"/>
          </a:p>
          <a:p>
            <a:r>
              <a:rPr lang="en-US" dirty="0"/>
              <a:t>Noise robustness</a:t>
            </a:r>
            <a:br>
              <a:rPr lang="en-US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442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310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Leveraging Koopman operator and Deep Neural Networks for Parameter Estimation and Future Prediction of Duffing oscillators.  Y. Riyazi, N. Ghanbari, A. Bahrami* Mechanical Engineering department, University of Tehran y.riyazi@ut.ac.ir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YSNsec</dc:creator>
  <cp:lastModifiedBy>YSNsec</cp:lastModifiedBy>
  <cp:revision>37</cp:revision>
  <dcterms:created xsi:type="dcterms:W3CDTF">2023-12-15T23:45:01Z</dcterms:created>
  <dcterms:modified xsi:type="dcterms:W3CDTF">2023-12-17T19:28:24Z</dcterms:modified>
</cp:coreProperties>
</file>