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  <p:sldMasterId id="2147483680" r:id="rId2"/>
  </p:sldMasterIdLst>
  <p:notesMasterIdLst>
    <p:notesMasterId r:id="rId13"/>
  </p:notesMasterIdLst>
  <p:sldIdLst>
    <p:sldId id="783" r:id="rId3"/>
    <p:sldId id="869" r:id="rId4"/>
    <p:sldId id="867" r:id="rId5"/>
    <p:sldId id="868" r:id="rId6"/>
    <p:sldId id="871" r:id="rId7"/>
    <p:sldId id="872" r:id="rId8"/>
    <p:sldId id="873" r:id="rId9"/>
    <p:sldId id="870" r:id="rId10"/>
    <p:sldId id="874" r:id="rId11"/>
    <p:sldId id="820" r:id="rId1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orient="horz" pos="1570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6023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625" userDrawn="1">
          <p15:clr>
            <a:srgbClr val="A4A3A4"/>
          </p15:clr>
        </p15:guide>
        <p15:guide id="12" pos="2031" userDrawn="1">
          <p15:clr>
            <a:srgbClr val="A4A3A4"/>
          </p15:clr>
        </p15:guide>
        <p15:guide id="13" orient="horz" pos="4156" userDrawn="1">
          <p15:clr>
            <a:srgbClr val="A4A3A4"/>
          </p15:clr>
        </p15:guide>
        <p15:guide id="14" pos="5751" userDrawn="1">
          <p15:clr>
            <a:srgbClr val="A4A3A4"/>
          </p15:clr>
        </p15:guide>
        <p15:guide id="16" orient="horz" pos="1253" userDrawn="1">
          <p15:clr>
            <a:srgbClr val="A4A3A4"/>
          </p15:clr>
        </p15:guide>
        <p15:guide id="17" orient="horz" pos="2160" userDrawn="1">
          <p15:clr>
            <a:srgbClr val="A4A3A4"/>
          </p15:clr>
        </p15:guide>
        <p15:guide id="18" pos="217" userDrawn="1">
          <p15:clr>
            <a:srgbClr val="A4A3A4"/>
          </p15:clr>
        </p15:guide>
        <p15:guide id="19" pos="1351">
          <p15:clr>
            <a:srgbClr val="A4A3A4"/>
          </p15:clr>
        </p15:guide>
        <p15:guide id="21" pos="1283" userDrawn="1">
          <p15:clr>
            <a:srgbClr val="A4A3A4"/>
          </p15:clr>
        </p15:guide>
        <p15:guide id="22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9900"/>
    <a:srgbClr val="DDDDDD"/>
    <a:srgbClr val="1F77B4"/>
    <a:srgbClr val="FF3535"/>
    <a:srgbClr val="D9D9D9"/>
    <a:srgbClr val="F65144"/>
    <a:srgbClr val="FFABAB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83025" autoAdjust="0"/>
  </p:normalViewPr>
  <p:slideViewPr>
    <p:cSldViewPr>
      <p:cViewPr varScale="1">
        <p:scale>
          <a:sx n="113" d="100"/>
          <a:sy n="113" d="100"/>
        </p:scale>
        <p:origin x="1692" y="84"/>
      </p:cViewPr>
      <p:guideLst>
        <p:guide orient="horz" pos="73"/>
        <p:guide orient="horz" pos="1570"/>
        <p:guide orient="horz" pos="368"/>
        <p:guide pos="6023"/>
        <p:guide pos="3120"/>
        <p:guide orient="horz" pos="4042"/>
        <p:guide pos="625"/>
        <p:guide pos="2031"/>
        <p:guide orient="horz" pos="4156"/>
        <p:guide pos="5751"/>
        <p:guide orient="horz" pos="1253"/>
        <p:guide orient="horz" pos="2160"/>
        <p:guide pos="217"/>
        <p:guide pos="1351"/>
        <p:guide pos="1283"/>
        <p:guide orient="horz" pos="2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F00E4-4E94-4461-8643-192F7309ADD7}" type="datetimeFigureOut">
              <a:rPr lang="ko-KR" altLang="en-US" smtClean="0"/>
              <a:pPr/>
              <a:t>2020-04-21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135E-C69F-4315-85E8-2AD7E1E0AD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67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7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2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345520" y="580724"/>
            <a:ext cx="9216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12" descr="LG씨엔에스_가로조합(국,영)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58914" r="33463" b="26608"/>
          <a:stretch>
            <a:fillRect/>
          </a:stretch>
        </p:blipFill>
        <p:spPr bwMode="auto">
          <a:xfrm>
            <a:off x="8877436" y="6624889"/>
            <a:ext cx="782679" cy="20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352005" y="6537995"/>
            <a:ext cx="91403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Confidential</a:t>
            </a:r>
            <a:endParaRPr lang="ko-KR" altLang="en-US" sz="1200" b="1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2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345520" y="580724"/>
            <a:ext cx="9216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12" descr="LG씨엔에스_가로조합(국,영)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58914" r="33463" b="26608"/>
          <a:stretch>
            <a:fillRect/>
          </a:stretch>
        </p:blipFill>
        <p:spPr bwMode="auto">
          <a:xfrm>
            <a:off x="8877436" y="6624889"/>
            <a:ext cx="782679" cy="20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352005" y="6537995"/>
            <a:ext cx="91403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Confidential</a:t>
            </a:r>
            <a:endParaRPr lang="ko-KR" altLang="en-US" sz="1200" b="1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제목 25"/>
          <p:cNvSpPr>
            <a:spLocks noGrp="1"/>
          </p:cNvSpPr>
          <p:nvPr>
            <p:ph type="title" hasCustomPrompt="1"/>
          </p:nvPr>
        </p:nvSpPr>
        <p:spPr>
          <a:xfrm>
            <a:off x="361085" y="188640"/>
            <a:ext cx="4833340" cy="360040"/>
          </a:xfrm>
          <a:prstGeom prst="rect">
            <a:avLst/>
          </a:prstGeom>
        </p:spPr>
        <p:txBody>
          <a:bodyPr lIns="0" tIns="0" rIns="0" bIns="0" anchor="b" anchorCtr="0">
            <a:noAutofit/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1800" b="1" kern="1200" spc="0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pPr marL="316531" lvl="0" indent="-316531" algn="l" defTabSz="844083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 smtClean="0"/>
              <a:t>1.1. </a:t>
            </a:r>
            <a:r>
              <a:rPr lang="ko-KR" altLang="en-US" dirty="0" smtClean="0"/>
              <a:t>소제목 </a:t>
            </a:r>
            <a:r>
              <a:rPr lang="en-US" altLang="ko-KR" smtClean="0"/>
              <a:t>LG</a:t>
            </a:r>
            <a:r>
              <a:rPr lang="ko-KR" altLang="en-US" smtClean="0"/>
              <a:t>스마트체 </a:t>
            </a:r>
            <a:r>
              <a:rPr lang="en-US" altLang="ko-KR" smtClean="0"/>
              <a:t>Regular18pt </a:t>
            </a:r>
            <a:r>
              <a:rPr lang="en-US" altLang="ko-KR" dirty="0" smtClean="0"/>
              <a:t>Bold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6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90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0" y="6559550"/>
            <a:ext cx="990600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Trebuchet MS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7A4A46D-9C4D-41E1-A351-2F88C703E9C9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60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62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62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33" y="6451244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84685" y="6577699"/>
            <a:ext cx="336631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100" b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pPr algn="ctr">
                <a:defRPr/>
              </a:pPr>
              <a:t>‹#›</a:t>
            </a:fld>
            <a:endParaRPr lang="ko-KR" altLang="en-US" sz="11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0" name="직선 연결선 1"/>
          <p:cNvCxnSpPr/>
          <p:nvPr/>
        </p:nvCxnSpPr>
        <p:spPr>
          <a:xfrm>
            <a:off x="273000" y="6471098"/>
            <a:ext cx="9360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35017" y="659763"/>
            <a:ext cx="9226440" cy="5472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en-US" altLang="ko-KR" sz="1600" b="1" kern="1200" spc="0" baseline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>
              <a:defRPr spc="-92" baseline="0"/>
            </a:lvl2pPr>
            <a:lvl3pPr>
              <a:defRPr spc="-92" baseline="0"/>
            </a:lvl3pPr>
            <a:lvl4pPr>
              <a:defRPr spc="-92" baseline="0"/>
            </a:lvl4pPr>
            <a:lvl5pPr>
              <a:defRPr spc="-92" baseline="0"/>
            </a:lvl5pPr>
          </a:lstStyle>
          <a:p>
            <a:pPr marL="0" marR="0" lvl="0" indent="0" algn="l" defTabSz="844083" rtl="0" eaLnBrk="1" fontAlgn="auto" latinLnBrk="1" hangingPunct="1">
              <a:lnSpc>
                <a:spcPct val="100000"/>
              </a:lnSpc>
              <a:spcBef>
                <a:spcPts val="92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35018" y="1261584"/>
            <a:ext cx="8929531" cy="223200"/>
          </a:xfrm>
          <a:prstGeom prst="rect">
            <a:avLst/>
          </a:prstGeom>
        </p:spPr>
        <p:txBody>
          <a:bodyPr lIns="0" tIns="0" rIns="0" bIns="0"/>
          <a:lstStyle>
            <a:lvl1pPr marL="165593" indent="-165593">
              <a:buFontTx/>
              <a:buBlip>
                <a:blip r:embed="rId3"/>
              </a:buBlip>
              <a:defRPr sz="1400" b="1" spc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22041" indent="0">
              <a:buNone/>
              <a:defRPr spc="-92" baseline="0"/>
            </a:lvl2pPr>
            <a:lvl3pPr>
              <a:defRPr spc="-92" baseline="0"/>
            </a:lvl3pPr>
            <a:lvl4pPr>
              <a:defRPr spc="-92" baseline="0"/>
            </a:lvl4pPr>
            <a:lvl5pPr>
              <a:defRPr spc="-92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5540784" y="245020"/>
            <a:ext cx="4031187" cy="2272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316531" indent="-316531" algn="r" defTabSz="844083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대제목</a:t>
            </a:r>
            <a:r>
              <a:rPr lang="ko-KR" altLang="en-US" dirty="0" smtClean="0"/>
              <a:t>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Regular14pt Bold</a:t>
            </a:r>
          </a:p>
        </p:txBody>
      </p:sp>
      <p:sp>
        <p:nvSpPr>
          <p:cNvPr id="16" name="제목 25"/>
          <p:cNvSpPr>
            <a:spLocks noGrp="1"/>
          </p:cNvSpPr>
          <p:nvPr>
            <p:ph type="title" hasCustomPrompt="1"/>
          </p:nvPr>
        </p:nvSpPr>
        <p:spPr>
          <a:xfrm>
            <a:off x="272480" y="112203"/>
            <a:ext cx="4833340" cy="360040"/>
          </a:xfrm>
          <a:prstGeom prst="rect">
            <a:avLst/>
          </a:prstGeom>
        </p:spPr>
        <p:txBody>
          <a:bodyPr lIns="0" tIns="0" rIns="0" bIns="0" anchor="b" anchorCtr="0">
            <a:noAutofit/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000" b="1" kern="1200" spc="0" baseline="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</a:lstStyle>
          <a:p>
            <a:pPr marL="316531" lvl="0" indent="-316531" algn="l" defTabSz="844083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 smtClean="0"/>
              <a:t>1.1. </a:t>
            </a:r>
            <a:r>
              <a:rPr lang="ko-KR" altLang="en-US" dirty="0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Regular20pt Bold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48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9" r:id="rId2"/>
    <p:sldLayoutId id="214748368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6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8"/>
          <p:cNvSpPr txBox="1">
            <a:spLocks/>
          </p:cNvSpPr>
          <p:nvPr/>
        </p:nvSpPr>
        <p:spPr>
          <a:xfrm>
            <a:off x="3124631" y="5332133"/>
            <a:ext cx="3656770" cy="68634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2000" b="1" kern="1200" baseline="0" smtClean="0">
                <a:solidFill>
                  <a:schemeClr val="tx1"/>
                </a:solidFill>
                <a:latin typeface="LG스마트체 Regular" panose="020B0600000101010101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1200" b="1" kern="1200" smtClean="0">
                <a:solidFill>
                  <a:schemeClr val="tx1"/>
                </a:solidFill>
                <a:latin typeface="Arial Narrow" pitchFamily="34" charset="0"/>
                <a:ea typeface="가는둥근제목체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lang="ko-KR" altLang="en-US" sz="1200" b="1" kern="1200" smtClean="0">
                <a:solidFill>
                  <a:schemeClr val="tx1"/>
                </a:solidFill>
                <a:latin typeface="Arial Narrow" pitchFamily="34" charset="0"/>
                <a:ea typeface="가는둥근제목체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lang="ko-KR" altLang="en-US" sz="1200" b="1" kern="1200" smtClean="0">
                <a:solidFill>
                  <a:schemeClr val="tx1"/>
                </a:solidFill>
                <a:latin typeface="Arial Narrow" pitchFamily="34" charset="0"/>
                <a:ea typeface="가는둥근제목체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lang="ko-KR" altLang="en-US" sz="1200" b="1" kern="1200">
                <a:solidFill>
                  <a:schemeClr val="tx1"/>
                </a:solidFill>
                <a:latin typeface="Arial Narrow" pitchFamily="34" charset="0"/>
                <a:ea typeface="가는둥근제목체" pitchFamily="18" charset="-127"/>
                <a:cs typeface="+mn-cs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2020</a:t>
            </a:r>
            <a:r>
              <a:rPr lang="ko-KR" altLang="en-US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년 </a:t>
            </a:r>
            <a:r>
              <a:rPr lang="en-US" altLang="ko-KR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04</a:t>
            </a:r>
            <a:r>
              <a:rPr lang="ko-KR" altLang="en-US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월 </a:t>
            </a:r>
            <a:r>
              <a:rPr lang="en-US" altLang="ko-KR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09</a:t>
            </a:r>
            <a:r>
              <a:rPr lang="ko-KR" altLang="en-US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일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ko-KR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LG CNS </a:t>
            </a:r>
            <a:r>
              <a:rPr lang="en-US" altLang="ko-KR" sz="1400" dirty="0" err="1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Data&amp;Analytics</a:t>
            </a:r>
            <a:r>
              <a:rPr lang="ko-KR" altLang="en-US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사업부 </a:t>
            </a:r>
            <a:r>
              <a:rPr lang="en-US" altLang="ko-KR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Enterprise</a:t>
            </a:r>
            <a:r>
              <a:rPr lang="ko-KR" altLang="en-US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분석</a:t>
            </a:r>
            <a:r>
              <a:rPr lang="en-US" altLang="ko-KR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1</a:t>
            </a:r>
            <a:r>
              <a:rPr lang="ko-KR" altLang="en-US" sz="1400" dirty="0" smtClean="0">
                <a:ln w="3175">
                  <a:noFill/>
                </a:ln>
                <a:latin typeface="+mn-lt"/>
                <a:ea typeface="LG스마트체 Regular" panose="020B0600000101010101" pitchFamily="50" charset="-127"/>
                <a:cs typeface="Arial" pitchFamily="34" charset="0"/>
              </a:rPr>
              <a:t>팀</a:t>
            </a:r>
            <a:endParaRPr lang="ko-KR" altLang="en-US" sz="1400" dirty="0">
              <a:ln w="3175">
                <a:noFill/>
              </a:ln>
              <a:latin typeface="+mn-lt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85000" y="1916832"/>
            <a:ext cx="6336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75633" y="430953"/>
            <a:ext cx="1269855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돋움" pitchFamily="50" charset="-127"/>
                <a:cs typeface="Arial" pitchFamily="34" charset="0"/>
              </a:rPr>
              <a:t>Confidential</a:t>
            </a:r>
            <a:endParaRPr lang="ko-KR" altLang="en-US" sz="1200" b="1" smtClean="0">
              <a:solidFill>
                <a:srgbClr val="FF0000"/>
              </a:solidFill>
              <a:latin typeface="Arial Narrow" panose="020B0606020202030204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6245225"/>
            <a:ext cx="14922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48544" y="1258277"/>
            <a:ext cx="8388931" cy="65855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xtLst/>
        </p:spPr>
        <p:txBody>
          <a:bodyPr lIns="18001" rIns="18001" anchor="ctr"/>
          <a:lstStyle/>
          <a:p>
            <a:pPr marL="514329" indent="-514329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 err="1" smtClean="0">
                <a:ea typeface="LG스마트체 Regular" panose="020B0600000101010101" pitchFamily="50" charset="-127"/>
              </a:rPr>
              <a:t>클라우드</a:t>
            </a:r>
            <a:r>
              <a:rPr lang="ko-KR" altLang="en-US" sz="2400" b="1" dirty="0" smtClean="0">
                <a:ea typeface="LG스마트체 Regular" panose="020B0600000101010101" pitchFamily="50" charset="-127"/>
              </a:rPr>
              <a:t> </a:t>
            </a:r>
            <a:r>
              <a:rPr lang="ko-KR" altLang="en-US" sz="2400" b="1" dirty="0" err="1" smtClean="0">
                <a:ea typeface="LG스마트체 Regular" panose="020B0600000101010101" pitchFamily="50" charset="-127"/>
              </a:rPr>
              <a:t>사업자별</a:t>
            </a:r>
            <a:r>
              <a:rPr lang="ko-KR" altLang="en-US" sz="2400" b="1" dirty="0" smtClean="0">
                <a:ea typeface="LG스마트체 Regular" panose="020B0600000101010101" pitchFamily="50" charset="-127"/>
              </a:rPr>
              <a:t> </a:t>
            </a:r>
            <a:r>
              <a:rPr lang="en-US" altLang="ko-KR" sz="2400" b="1" dirty="0" smtClean="0">
                <a:ea typeface="LG스마트체 Regular" panose="020B0600000101010101" pitchFamily="50" charset="-127"/>
              </a:rPr>
              <a:t>ML</a:t>
            </a:r>
            <a:r>
              <a:rPr lang="ko-KR" altLang="en-US" sz="2400" b="1" dirty="0" smtClean="0">
                <a:ea typeface="LG스마트체 Regular" panose="020B0600000101010101" pitchFamily="50" charset="-127"/>
              </a:rPr>
              <a:t> 서비스 비교</a:t>
            </a:r>
            <a:endParaRPr lang="ko-KR" altLang="en-US" sz="2400" b="1" dirty="0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1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36514" y="3115650"/>
            <a:ext cx="3632972" cy="6267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ctr"/>
            <a:r>
              <a:rPr lang="en-US" altLang="ko-KR" sz="3600" b="1" u="sng" dirty="0">
                <a:latin typeface="+mn-ea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18977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사업자 별 </a:t>
            </a:r>
            <a:r>
              <a:rPr lang="en-US" altLang="ko-KR" dirty="0" err="1" smtClean="0"/>
              <a:t>MLaaS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884" y="656692"/>
            <a:ext cx="682270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learning as a service(</a:t>
            </a:r>
            <a:r>
              <a:rPr lang="en-US" altLang="ko-KR" sz="1200" b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MLaaS</a:t>
            </a:r>
            <a:r>
              <a:rPr lang="en-US" altLang="ko-KR" sz="1200" b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전처리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학습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 평가 및 추론 관련한 인프라를 제공하는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다양한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플랫폼 서비스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8836"/>
              </p:ext>
            </p:extLst>
          </p:nvPr>
        </p:nvGraphicFramePr>
        <p:xfrm>
          <a:off x="344884" y="1247668"/>
          <a:ext cx="9217028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88"/>
                <a:gridCol w="756084"/>
                <a:gridCol w="1926314"/>
                <a:gridCol w="1926314"/>
                <a:gridCol w="1926314"/>
                <a:gridCol w="1926314"/>
              </a:tblGrid>
              <a:tr h="1860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Amazon (AWS)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Microsoft (Azure)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Google</a:t>
                      </a:r>
                      <a:r>
                        <a:rPr lang="en-US" altLang="ko-KR" sz="1000" b="1" baseline="0" dirty="0" smtClean="0"/>
                        <a:t> (Google Cloud)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IBM (IBM Cloud)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65104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분석서비스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Automated and semi</a:t>
                      </a:r>
                      <a:r>
                        <a:rPr lang="en-US" altLang="ko-KR" sz="1000" baseline="0" dirty="0" smtClean="0"/>
                        <a:t>-automated ML service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Predictive</a:t>
                      </a:r>
                      <a:r>
                        <a:rPr lang="en-US" altLang="ko-KR" sz="1000" baseline="0" dirty="0" smtClean="0"/>
                        <a:t> analytics (</a:t>
                      </a:r>
                      <a:r>
                        <a:rPr lang="en-US" altLang="ko-KR" sz="1000" baseline="0" dirty="0" err="1" smtClean="0"/>
                        <a:t>SageMaker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내 학습 </a:t>
                      </a:r>
                      <a:r>
                        <a:rPr lang="en-US" altLang="ko-KR" sz="1000" baseline="0" dirty="0" smtClean="0"/>
                        <a:t>UI</a:t>
                      </a:r>
                      <a:r>
                        <a:rPr lang="ko-KR" altLang="en-US" sz="1000" baseline="0" dirty="0" smtClean="0"/>
                        <a:t>제공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Azure</a:t>
                      </a:r>
                      <a:r>
                        <a:rPr lang="en-US" altLang="ko-KR" sz="1000" baseline="0" dirty="0" smtClean="0"/>
                        <a:t> Machine Learning Studio (drag-and-drop interface)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Azure Machine Learning </a:t>
                      </a:r>
                      <a:r>
                        <a:rPr lang="ko-KR" altLang="en-US" sz="1000" baseline="0" dirty="0" smtClean="0"/>
                        <a:t>내 </a:t>
                      </a:r>
                      <a:r>
                        <a:rPr lang="en-US" altLang="ko-KR" sz="1000" b="1" baseline="0" dirty="0" smtClean="0"/>
                        <a:t>Designer(drag-and drop)</a:t>
                      </a:r>
                      <a:r>
                        <a:rPr lang="en-US" altLang="ko-KR" sz="1000" baseline="0" dirty="0" smtClean="0"/>
                        <a:t>, Automated ML (UI)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Google Cloud </a:t>
                      </a:r>
                      <a:r>
                        <a:rPr lang="en-US" altLang="ko-KR" sz="1000" b="0" dirty="0" err="1" smtClean="0"/>
                        <a:t>AutoML</a:t>
                      </a:r>
                      <a:endParaRPr lang="en-US" altLang="ko-KR" sz="1000" b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(</a:t>
                      </a:r>
                      <a:r>
                        <a:rPr lang="ko-KR" altLang="en-US" sz="1000" b="0" baseline="0" dirty="0" smtClean="0"/>
                        <a:t>학습 </a:t>
                      </a:r>
                      <a:r>
                        <a:rPr lang="en-US" altLang="ko-KR" sz="1000" b="0" baseline="0" dirty="0" smtClean="0"/>
                        <a:t>UI</a:t>
                      </a:r>
                      <a:r>
                        <a:rPr lang="ko-KR" altLang="en-US" sz="1000" b="0" baseline="0" dirty="0" smtClean="0"/>
                        <a:t>제공</a:t>
                      </a:r>
                      <a:r>
                        <a:rPr lang="en-US" altLang="ko-KR" sz="1000" b="0" baseline="0" dirty="0" smtClean="0"/>
                        <a:t>. Vision, Video intelligence</a:t>
                      </a:r>
                      <a:r>
                        <a:rPr lang="en-US" altLang="ko-KR" sz="1000" baseline="0" dirty="0" smtClean="0"/>
                        <a:t>, Natural language, Translation, Tables)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Watson Studio </a:t>
                      </a:r>
                      <a:r>
                        <a:rPr lang="ko-KR" altLang="en-US" sz="1000" dirty="0" smtClean="0"/>
                        <a:t>내 </a:t>
                      </a:r>
                      <a:r>
                        <a:rPr lang="en-US" altLang="ko-KR" sz="1000" dirty="0" err="1" smtClean="0"/>
                        <a:t>AutoAI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SPSS Modeler, Neural Network</a:t>
                      </a:r>
                      <a:r>
                        <a:rPr lang="en-US" altLang="ko-KR" sz="1000" baseline="0" dirty="0" smtClean="0"/>
                        <a:t> Modeler, Spark </a:t>
                      </a:r>
                      <a:r>
                        <a:rPr lang="en-US" altLang="ko-KR" sz="1000" baseline="0" dirty="0" err="1" smtClean="0"/>
                        <a:t>MLlib</a:t>
                      </a:r>
                      <a:r>
                        <a:rPr lang="en-US" altLang="ko-KR" sz="1000" baseline="0" dirty="0" smtClean="0"/>
                        <a:t> modeler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04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Platforms for custom modeling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Amazon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SageMaker</a:t>
                      </a:r>
                      <a:r>
                        <a:rPr lang="en-US" altLang="ko-KR" sz="1000" baseline="0" dirty="0" smtClean="0"/>
                        <a:t> (Notebooks, </a:t>
                      </a:r>
                      <a:r>
                        <a:rPr lang="en-US" altLang="ko-KR" sz="1000" b="1" baseline="0" dirty="0" smtClean="0"/>
                        <a:t>Studio(IDE)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학습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예측</a:t>
                      </a:r>
                      <a:r>
                        <a:rPr lang="en-US" altLang="ko-KR" sz="1000" baseline="0" dirty="0" smtClean="0"/>
                        <a:t>, Built-in algorithms, data labeling(</a:t>
                      </a:r>
                      <a:r>
                        <a:rPr lang="en-US" altLang="ko-KR" sz="1000" baseline="0" dirty="0" err="1" smtClean="0"/>
                        <a:t>SageMaker</a:t>
                      </a:r>
                      <a:r>
                        <a:rPr lang="en-US" altLang="ko-KR" sz="1000" baseline="0" dirty="0" smtClean="0"/>
                        <a:t> Ground Truth))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Deep Learning</a:t>
                      </a:r>
                      <a:r>
                        <a:rPr lang="en-US" altLang="ko-KR" sz="1000" baseline="0" dirty="0" smtClean="0"/>
                        <a:t> AMI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Azure Machine Learning (Studio(Designer, Automated ML, Notebooks), </a:t>
                      </a:r>
                      <a:r>
                        <a:rPr lang="ko-KR" altLang="en-US" sz="1000" baseline="0" dirty="0" smtClean="0"/>
                        <a:t>학습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예측</a:t>
                      </a:r>
                      <a:r>
                        <a:rPr lang="en-US" altLang="ko-KR" sz="1000" baseline="0" dirty="0" smtClean="0"/>
                        <a:t>, data labeling)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AI Platform (Notebooks, </a:t>
                      </a:r>
                      <a:r>
                        <a:rPr lang="ko-KR" altLang="en-US" sz="1000" dirty="0" smtClean="0"/>
                        <a:t>학습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예측</a:t>
                      </a:r>
                      <a:r>
                        <a:rPr lang="en-US" altLang="ko-KR" sz="1000" baseline="0" dirty="0" smtClean="0"/>
                        <a:t>, Data labeling, </a:t>
                      </a:r>
                      <a:r>
                        <a:rPr lang="en-US" altLang="ko-KR" sz="1000" dirty="0" smtClean="0"/>
                        <a:t>Deep Learning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VM</a:t>
                      </a:r>
                      <a:r>
                        <a:rPr lang="en-US" altLang="ko-KR" sz="1000" baseline="0" dirty="0" smtClean="0"/>
                        <a:t> Image, Built-in algorithms)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AI Hub </a:t>
                      </a:r>
                      <a:r>
                        <a:rPr lang="en-US" altLang="ko-KR" sz="1000" baseline="0" dirty="0" smtClean="0"/>
                        <a:t>(AI </a:t>
                      </a:r>
                      <a:r>
                        <a:rPr lang="ko-KR" altLang="en-US" sz="1000" baseline="0" dirty="0" err="1" smtClean="0"/>
                        <a:t>콘텐츠</a:t>
                      </a:r>
                      <a:r>
                        <a:rPr lang="ko-KR" altLang="en-US" sz="1000" baseline="0" dirty="0" smtClean="0"/>
                        <a:t> 저장소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공개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비공개로 공유 가능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Watson Studio (Notebooks,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학습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예측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069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서비스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Speech</a:t>
                      </a:r>
                      <a:r>
                        <a:rPr lang="en-US" altLang="ko-KR" sz="1000" baseline="0" dirty="0" smtClean="0"/>
                        <a:t> and </a:t>
                      </a:r>
                      <a:r>
                        <a:rPr lang="en-US" altLang="ko-KR" sz="1000" dirty="0" smtClean="0"/>
                        <a:t>Text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Amazon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lex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err="1" smtClean="0"/>
                        <a:t>챗봇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Transcribe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Polly</a:t>
                      </a:r>
                      <a:r>
                        <a:rPr lang="en-US" altLang="ko-KR" sz="1000" baseline="0" dirty="0" smtClean="0"/>
                        <a:t> (TTS)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Comprehend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Translate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Speech (Speech to text, Text to speech, Speech</a:t>
                      </a:r>
                      <a:r>
                        <a:rPr lang="en-US" altLang="ko-KR" sz="1000" baseline="0" dirty="0" smtClean="0"/>
                        <a:t> t</a:t>
                      </a:r>
                      <a:r>
                        <a:rPr lang="en-US" altLang="ko-KR" sz="1000" dirty="0" smtClean="0"/>
                        <a:t>ranslation, Speaker</a:t>
                      </a:r>
                      <a:r>
                        <a:rPr lang="en-US" altLang="ko-KR" sz="1000" baseline="0" dirty="0" smtClean="0"/>
                        <a:t> recognition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Language (Language</a:t>
                      </a:r>
                      <a:r>
                        <a:rPr lang="en-US" altLang="ko-KR" sz="1000" baseline="0" dirty="0" smtClean="0"/>
                        <a:t> understanding, </a:t>
                      </a:r>
                      <a:r>
                        <a:rPr lang="en-US" altLang="ko-KR" sz="1000" baseline="0" dirty="0" err="1" smtClean="0"/>
                        <a:t>QnA</a:t>
                      </a:r>
                      <a:r>
                        <a:rPr lang="en-US" altLang="ko-KR" sz="1000" baseline="0" dirty="0" smtClean="0"/>
                        <a:t> maker, Text analytics, Translator text, Immersive reader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Dialogflow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err="1" smtClean="0"/>
                        <a:t>챗봇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Cloud text-to-speech</a:t>
                      </a:r>
                      <a:r>
                        <a:rPr lang="en-US" altLang="ko-KR" sz="1000" baseline="0" dirty="0" smtClean="0"/>
                        <a:t> API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Cloud Speech-to-text API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N</a:t>
                      </a:r>
                      <a:r>
                        <a:rPr lang="en-US" altLang="ko-KR" sz="1000" baseline="0" dirty="0" smtClean="0"/>
                        <a:t>atural language API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</a:t>
                      </a:r>
                      <a:r>
                        <a:rPr lang="en-US" altLang="ko-KR" sz="1000" baseline="0" dirty="0" smtClean="0"/>
                        <a:t>ranslation API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AutoML</a:t>
                      </a:r>
                      <a:r>
                        <a:rPr lang="en-US" altLang="ko-KR" sz="1000" baseline="0" dirty="0" smtClean="0"/>
                        <a:t> natural language API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AutoML</a:t>
                      </a:r>
                      <a:r>
                        <a:rPr lang="en-US" altLang="ko-KR" sz="1000" baseline="0" dirty="0" smtClean="0"/>
                        <a:t> translation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Speech to text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Text to speech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Language translator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Natural</a:t>
                      </a:r>
                      <a:r>
                        <a:rPr lang="en-US" altLang="ko-KR" sz="1000" baseline="0" dirty="0" smtClean="0"/>
                        <a:t> language classifier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Natural language understanding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Personality insights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Tone analyzer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78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Image and Video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Rekognition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Computer vision, Custom vision, Face, Video indexer, Form recognizer, Ink recognizer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Vision API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Video intelligence API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AutoML</a:t>
                      </a:r>
                      <a:r>
                        <a:rPr lang="en-US" altLang="ko-KR" sz="1000" baseline="0" dirty="0" smtClean="0"/>
                        <a:t> vision API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AutoML</a:t>
                      </a:r>
                      <a:r>
                        <a:rPr lang="en-US" altLang="ko-KR" sz="1000" baseline="0" dirty="0" smtClean="0"/>
                        <a:t> video intelligence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recognition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04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정형데이터 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Amazon </a:t>
                      </a:r>
                      <a:r>
                        <a:rPr lang="en-US" altLang="ko-KR" sz="1000" dirty="0" err="1" smtClean="0"/>
                        <a:t>CodeGuru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Forecast, Fraud detector, Kendra, Personalize, </a:t>
                      </a:r>
                      <a:r>
                        <a:rPr lang="en-US" altLang="ko-KR" sz="1000" baseline="0" dirty="0" err="1" smtClean="0"/>
                        <a:t>Textract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Decision (</a:t>
                      </a:r>
                      <a:r>
                        <a:rPr lang="en-US" altLang="ko-KR" sz="1000" baseline="0" dirty="0" smtClean="0"/>
                        <a:t>Anomaly detector, Content moderator, Personalizer)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Web search (Bing autosuggest, Bing custom search, Bing entity search, …)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Bot Service (</a:t>
                      </a:r>
                      <a:r>
                        <a:rPr lang="ko-KR" altLang="en-US" sz="1000" baseline="0" dirty="0" err="1" smtClean="0"/>
                        <a:t>챗봇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AutoML</a:t>
                      </a:r>
                      <a:r>
                        <a:rPr lang="en-US" altLang="ko-KR" sz="1000" baseline="0" dirty="0" smtClean="0"/>
                        <a:t> Tables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Recommendations AI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Cloud Inference API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Job discovery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Watson Assistant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특징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클라우드</a:t>
                      </a:r>
                      <a:r>
                        <a:rPr lang="ko-KR" altLang="en-US" sz="1000" dirty="0" smtClean="0"/>
                        <a:t> 시장 점유율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위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IDE (</a:t>
                      </a:r>
                      <a:r>
                        <a:rPr lang="en-US" altLang="ko-KR" sz="1000" dirty="0" err="1" smtClean="0"/>
                        <a:t>Jupyter</a:t>
                      </a:r>
                      <a:r>
                        <a:rPr lang="en-US" altLang="ko-KR" sz="1000" baseline="0" dirty="0" smtClean="0"/>
                        <a:t> lab + </a:t>
                      </a:r>
                      <a:r>
                        <a:rPr lang="ko-KR" altLang="en-US" sz="1000" baseline="0" dirty="0" smtClean="0"/>
                        <a:t>자체 부가기능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제공 </a:t>
                      </a:r>
                      <a:r>
                        <a:rPr lang="en-US" altLang="ko-KR" sz="10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ym typeface="Wingdings" panose="05000000000000000000" pitchFamily="2" charset="2"/>
                        </a:rPr>
                        <a:t>분석 전문가용</a:t>
                      </a:r>
                      <a:endParaRPr lang="en-US" altLang="ko-KR" sz="10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Drag &amp; Drop </a:t>
                      </a:r>
                      <a:r>
                        <a:rPr lang="ko-KR" altLang="en-US" sz="1000" baseline="0" dirty="0" smtClean="0"/>
                        <a:t>인터페이스 </a:t>
                      </a:r>
                      <a:r>
                        <a:rPr lang="en-US" altLang="ko-KR" sz="1000" baseline="0" dirty="0" smtClean="0"/>
                        <a:t>with 100+ </a:t>
                      </a:r>
                      <a:r>
                        <a:rPr lang="ko-KR" altLang="en-US" sz="1000" baseline="0" dirty="0" smtClean="0"/>
                        <a:t>알고리즘 </a:t>
                      </a:r>
                      <a:r>
                        <a:rPr lang="en-US" altLang="ko-KR" sz="1000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aseline="0" dirty="0" smtClean="0">
                          <a:sym typeface="Wingdings" panose="05000000000000000000" pitchFamily="2" charset="2"/>
                        </a:rPr>
                        <a:t>분석 </a:t>
                      </a:r>
                      <a:r>
                        <a:rPr lang="en-US" altLang="ko-KR" sz="1000" baseline="0" dirty="0" smtClean="0">
                          <a:sym typeface="Wingdings" panose="05000000000000000000" pitchFamily="2" charset="2"/>
                        </a:rPr>
                        <a:t>Starter</a:t>
                      </a:r>
                      <a:r>
                        <a:rPr lang="ko-KR" altLang="en-US" sz="1000" baseline="0" dirty="0" smtClean="0">
                          <a:sym typeface="Wingdings" panose="05000000000000000000" pitchFamily="2" charset="2"/>
                        </a:rPr>
                        <a:t>에게 강점</a:t>
                      </a:r>
                      <a:endParaRPr lang="en-US" altLang="ko-KR" sz="10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Tensorflow</a:t>
                      </a:r>
                      <a:r>
                        <a:rPr lang="en-US" altLang="ko-KR" sz="1000" dirty="0" smtClean="0"/>
                        <a:t>, Kubernetes </a:t>
                      </a:r>
                      <a:r>
                        <a:rPr lang="ko-KR" altLang="en-US" sz="1000" dirty="0" smtClean="0"/>
                        <a:t>개발사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TPU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 가능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리전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2453" y="6405568"/>
            <a:ext cx="514756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</a:pPr>
            <a:r>
              <a:rPr lang="en-US" altLang="ko-KR" sz="900" dirty="0" smtClean="0"/>
              <a:t>※ </a:t>
            </a:r>
            <a:r>
              <a:rPr lang="ko-KR" altLang="en-US" sz="900" dirty="0" smtClean="0"/>
              <a:t>출처</a:t>
            </a:r>
            <a:r>
              <a:rPr lang="en-US" altLang="ko-KR" sz="900" dirty="0" smtClean="0"/>
              <a:t>: Comparing Machine Learning as a Service: Amazon, Microsoft Azure, Google Cloud AI, IBM Watson (‘19. 09)</a:t>
            </a:r>
          </a:p>
          <a:p>
            <a:pPr marL="177800" indent="-177800" fontAlgn="ctr" latinLnBrk="0">
              <a:lnSpc>
                <a:spcPct val="130000"/>
              </a:lnSpc>
            </a:pPr>
            <a:r>
              <a:rPr lang="ko-KR" altLang="en-US" sz="900" dirty="0" smtClean="0"/>
              <a:t>서비스 종류 및 이름은 현행화함 </a:t>
            </a:r>
            <a:r>
              <a:rPr lang="en-US" altLang="ko-KR" sz="900" dirty="0" smtClean="0"/>
              <a:t>(‘20. 04)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1134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클라우드</a:t>
            </a:r>
            <a:r>
              <a:rPr lang="ko-KR" altLang="en-US" dirty="0"/>
              <a:t> 사업자 별 </a:t>
            </a:r>
            <a:r>
              <a:rPr lang="en-US" altLang="ko-KR" dirty="0" err="1"/>
              <a:t>MLaaS</a:t>
            </a:r>
            <a:r>
              <a:rPr lang="en-US" altLang="ko-KR" dirty="0"/>
              <a:t> </a:t>
            </a:r>
            <a:r>
              <a:rPr lang="ko-KR" altLang="en-US" dirty="0" smtClean="0"/>
              <a:t>기능 비교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43" y="692696"/>
            <a:ext cx="3922133" cy="4502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91" y="692696"/>
            <a:ext cx="3922134" cy="55510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085" y="6381328"/>
            <a:ext cx="514756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</a:pPr>
            <a:r>
              <a:rPr lang="en-US" altLang="ko-KR" sz="900" dirty="0" smtClean="0"/>
              <a:t>※ </a:t>
            </a:r>
            <a:r>
              <a:rPr lang="ko-KR" altLang="en-US" sz="900" dirty="0" smtClean="0"/>
              <a:t>출처</a:t>
            </a:r>
            <a:r>
              <a:rPr lang="en-US" altLang="ko-KR" sz="900" dirty="0" smtClean="0"/>
              <a:t>: Comparing </a:t>
            </a:r>
            <a:r>
              <a:rPr lang="en-US" altLang="ko-KR" sz="900" dirty="0"/>
              <a:t>Machine Learning as a Service: Amazon, Microsoft Azure, Google Cloud AI, IBM </a:t>
            </a:r>
            <a:r>
              <a:rPr lang="en-US" altLang="ko-KR" sz="900" dirty="0" smtClean="0"/>
              <a:t>Watson (‘19. 09)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113240" y="1124744"/>
            <a:ext cx="648072" cy="4860540"/>
          </a:xfrm>
          <a:prstGeom prst="rect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8377" y="6176364"/>
            <a:ext cx="3759362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Microsoft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가장 많은 기능을 제공하나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기능은 모든 벤더들이 지원함</a:t>
            </a:r>
            <a:endParaRPr lang="ko-KR" altLang="en-US" sz="900" b="0" dirty="0" smtClean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8074" y="5202851"/>
            <a:ext cx="312938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Drag &amp; Drop 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인터페이스 필요 시 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Microsoft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우선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검토할 것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</a:p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custom modeling 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모두 비슷한 기능 제공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900" b="0" dirty="0" smtClean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800708"/>
            <a:ext cx="3458920" cy="409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800708"/>
            <a:ext cx="3458920" cy="5256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085" y="6381328"/>
            <a:ext cx="514756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</a:pPr>
            <a:r>
              <a:rPr lang="en-US" altLang="ko-KR" sz="900" dirty="0" smtClean="0"/>
              <a:t>※ </a:t>
            </a:r>
            <a:r>
              <a:rPr lang="ko-KR" altLang="en-US" sz="900" dirty="0" smtClean="0"/>
              <a:t>출처</a:t>
            </a:r>
            <a:r>
              <a:rPr lang="en-US" altLang="ko-KR" sz="900" dirty="0" smtClean="0"/>
              <a:t>: Comparing </a:t>
            </a:r>
            <a:r>
              <a:rPr lang="en-US" altLang="ko-KR" sz="900" dirty="0"/>
              <a:t>Machine Learning as a Service: Amazon, Microsoft Azure, Google Cloud AI, IBM </a:t>
            </a:r>
            <a:r>
              <a:rPr lang="en-US" altLang="ko-KR" sz="900" dirty="0" smtClean="0"/>
              <a:t>Watson (‘19. 09)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클라우드</a:t>
            </a:r>
            <a:r>
              <a:rPr lang="ko-KR" altLang="en-US" dirty="0"/>
              <a:t> 사업자 별 </a:t>
            </a:r>
            <a:r>
              <a:rPr lang="en-US" altLang="ko-KR" dirty="0" err="1"/>
              <a:t>MLaaS</a:t>
            </a:r>
            <a:r>
              <a:rPr lang="en-US" altLang="ko-KR" dirty="0"/>
              <a:t> </a:t>
            </a:r>
            <a:r>
              <a:rPr lang="ko-KR" altLang="en-US" dirty="0" smtClean="0"/>
              <a:t>기능 비교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9200" y="4872004"/>
            <a:ext cx="169629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Google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가장 다양한 기능 제공</a:t>
            </a:r>
            <a:endParaRPr lang="en-US" altLang="ko-KR" sz="900" dirty="0" smtClean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332820" y="1034734"/>
            <a:ext cx="612068" cy="3442072"/>
          </a:xfrm>
          <a:prstGeom prst="rect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33538" y="6057292"/>
            <a:ext cx="371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006600"/>
                </a:solidFill>
                <a:latin typeface="+mn-ea"/>
              </a:rPr>
              <a:t>Microsoft </a:t>
            </a:r>
            <a:r>
              <a:rPr lang="ko-KR" altLang="en-US" sz="900" dirty="0" smtClean="0">
                <a:solidFill>
                  <a:srgbClr val="006600"/>
                </a:solidFill>
                <a:latin typeface="+mn-ea"/>
              </a:rPr>
              <a:t>제공 기능이 많으나</a:t>
            </a:r>
            <a:r>
              <a:rPr lang="en-US" altLang="ko-KR" sz="900" dirty="0" smtClean="0">
                <a:solidFill>
                  <a:srgbClr val="006600"/>
                </a:solidFill>
                <a:latin typeface="+mn-ea"/>
              </a:rPr>
              <a:t>, Amazon</a:t>
            </a:r>
            <a:r>
              <a:rPr lang="ko-KR" altLang="en-US" sz="900" dirty="0" smtClean="0">
                <a:solidFill>
                  <a:srgbClr val="006600"/>
                </a:solidFill>
                <a:latin typeface="+mn-ea"/>
              </a:rPr>
              <a:t>에는 </a:t>
            </a:r>
            <a:r>
              <a:rPr lang="en-US" altLang="ko-KR" sz="900" dirty="0" smtClean="0">
                <a:solidFill>
                  <a:srgbClr val="006600"/>
                </a:solidFill>
                <a:latin typeface="+mn-ea"/>
              </a:rPr>
              <a:t>streaming video </a:t>
            </a:r>
            <a:r>
              <a:rPr lang="ko-KR" altLang="en-US" sz="900" dirty="0" smtClean="0">
                <a:solidFill>
                  <a:srgbClr val="006600"/>
                </a:solidFill>
                <a:latin typeface="+mn-ea"/>
              </a:rPr>
              <a:t>분석 기능이 존재하여 가장 효율적인 </a:t>
            </a:r>
            <a:r>
              <a:rPr lang="en-US" altLang="ko-KR" sz="900" dirty="0" smtClean="0">
                <a:solidFill>
                  <a:srgbClr val="006600"/>
                </a:solidFill>
                <a:latin typeface="+mn-ea"/>
              </a:rPr>
              <a:t>API</a:t>
            </a:r>
            <a:r>
              <a:rPr lang="ko-KR" altLang="en-US" sz="900" dirty="0" smtClean="0">
                <a:solidFill>
                  <a:srgbClr val="006600"/>
                </a:solidFill>
                <a:latin typeface="+mn-ea"/>
              </a:rPr>
              <a:t>로 보임</a:t>
            </a:r>
            <a:endParaRPr lang="en-US" altLang="ko-KR" sz="900" dirty="0" smtClean="0">
              <a:solidFill>
                <a:srgbClr val="0066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01072" y="5409220"/>
            <a:ext cx="2916324" cy="216024"/>
          </a:xfrm>
          <a:prstGeom prst="rect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3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Amazon </a:t>
            </a:r>
            <a:r>
              <a:rPr lang="en-US" altLang="ko-KR" dirty="0" err="1" smtClean="0"/>
              <a:t>SageMaker</a:t>
            </a:r>
            <a:r>
              <a:rPr lang="en-US" altLang="ko-KR" dirty="0" smtClean="0"/>
              <a:t>  ML </a:t>
            </a:r>
            <a:r>
              <a:rPr lang="ko-KR" altLang="en-US" dirty="0" smtClean="0"/>
              <a:t>개발 단계별 기능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872716"/>
            <a:ext cx="8193360" cy="33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Amazon </a:t>
            </a:r>
            <a:r>
              <a:rPr lang="en-US" altLang="ko-KR" dirty="0" err="1" smtClean="0"/>
              <a:t>SageMaker</a:t>
            </a:r>
            <a:r>
              <a:rPr lang="en-US" altLang="ko-KR" dirty="0" smtClean="0"/>
              <a:t> UI &amp;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24" y="1196752"/>
            <a:ext cx="4336563" cy="46531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49749" y="864353"/>
            <a:ext cx="958917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 화면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024" y="864353"/>
            <a:ext cx="262764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SageMaker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Studio (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분석환경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8" y="1196752"/>
            <a:ext cx="4699110" cy="4176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02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Azure Machine Learning UI </a:t>
            </a:r>
            <a:r>
              <a:rPr lang="en-US" altLang="ko-KR" dirty="0"/>
              <a:t>&amp; </a:t>
            </a:r>
            <a:r>
              <a:rPr lang="ko-KR" altLang="en-US" dirty="0"/>
              <a:t>메뉴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3" y="1196752"/>
            <a:ext cx="7700096" cy="4174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20" y="2783906"/>
            <a:ext cx="7257256" cy="3683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49749" y="864353"/>
            <a:ext cx="95250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 화면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619" y="2453013"/>
            <a:ext cx="131799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Designer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 descr="시작 페이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6" r="81783"/>
          <a:stretch/>
        </p:blipFill>
        <p:spPr bwMode="auto">
          <a:xfrm>
            <a:off x="345533" y="1196752"/>
            <a:ext cx="1509883" cy="53215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 Cloud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투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주기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6" y="1448780"/>
            <a:ext cx="8973827" cy="433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 AI Platform UI </a:t>
            </a:r>
            <a:r>
              <a:rPr lang="en-US" altLang="ko-KR" dirty="0"/>
              <a:t>&amp;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24" y="1196752"/>
            <a:ext cx="4337181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8" y="1196752"/>
            <a:ext cx="4370552" cy="4680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9749" y="864353"/>
            <a:ext cx="958917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 화면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4024" y="864353"/>
            <a:ext cx="180049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fontAlgn="ctr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노트북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분석환경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</a:t>
            </a:r>
            <a:endParaRPr lang="ko-KR" altLang="en-US" sz="1200" b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_COO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0000"/>
      </a:folHlink>
    </a:clrScheme>
    <a:fontScheme name="사용자 지정 8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7800" indent="-177800" fontAlgn="ctr" latinLnBrk="0">
          <a:lnSpc>
            <a:spcPct val="130000"/>
          </a:lnSpc>
          <a:spcBef>
            <a:spcPts val="0"/>
          </a:spcBef>
          <a:spcAft>
            <a:spcPts val="0"/>
          </a:spcAft>
          <a:defRPr sz="1200" b="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전략기획디자인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마스터_COO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0000"/>
      </a:folHlink>
    </a:clrScheme>
    <a:fontScheme name="사용자 지정 8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7800" indent="-177800" fontAlgn="ctr" latinLnBrk="0">
          <a:lnSpc>
            <a:spcPct val="130000"/>
          </a:lnSpc>
          <a:spcBef>
            <a:spcPts val="0"/>
          </a:spcBef>
          <a:spcAft>
            <a:spcPts val="0"/>
          </a:spcAft>
          <a:defRPr sz="1200" b="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전략기획디자인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110565</TotalTime>
  <Words>659</Words>
  <Application>Microsoft Office PowerPoint</Application>
  <PresentationFormat>A4 용지(210x297mm)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LG스마트체 Regular</vt:lpstr>
      <vt:lpstr>LG스마트체2.0 Regular</vt:lpstr>
      <vt:lpstr>굴림</vt:lpstr>
      <vt:lpstr>돋움</vt:lpstr>
      <vt:lpstr>맑은 고딕</vt:lpstr>
      <vt:lpstr>Arial</vt:lpstr>
      <vt:lpstr>Arial Narrow</vt:lpstr>
      <vt:lpstr>Wingdings</vt:lpstr>
      <vt:lpstr>마스터_COO</vt:lpstr>
      <vt:lpstr>1_마스터_COO</vt:lpstr>
      <vt:lpstr>PowerPoint 프레젠테이션</vt:lpstr>
      <vt:lpstr>클라우드 사업자 별 MLaaS 비교</vt:lpstr>
      <vt:lpstr>클라우드 사업자 별 MLaaS 기능 비교 (1/2)</vt:lpstr>
      <vt:lpstr>클라우드 사업자 별 MLaaS 기능 비교 (2/2)</vt:lpstr>
      <vt:lpstr>Amazon SageMaker  ML 개발 단계별 기능</vt:lpstr>
      <vt:lpstr>Amazon SageMaker UI &amp; 메뉴</vt:lpstr>
      <vt:lpstr>Azure Machine Learning UI &amp; 메뉴</vt:lpstr>
      <vt:lpstr>Google Cloud 머신러닝 개발: 엔드 투 엔드 주기</vt:lpstr>
      <vt:lpstr>Google AI Platform UI &amp; 메뉴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 CNS</dc:creator>
  <cp:lastModifiedBy>유효주 책임 에너지빅데이터팀 (yhjkl@lgcns.com, )</cp:lastModifiedBy>
  <cp:revision>5414</cp:revision>
  <cp:lastPrinted>2018-10-25T23:53:50Z</cp:lastPrinted>
  <dcterms:created xsi:type="dcterms:W3CDTF">2017-03-25T05:28:58Z</dcterms:created>
  <dcterms:modified xsi:type="dcterms:W3CDTF">2020-04-21T07:59:58Z</dcterms:modified>
</cp:coreProperties>
</file>