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8" r:id="rId3"/>
    <p:sldId id="329" r:id="rId4"/>
    <p:sldId id="323" r:id="rId5"/>
    <p:sldId id="324" r:id="rId6"/>
    <p:sldId id="325" r:id="rId7"/>
    <p:sldId id="316" r:id="rId8"/>
    <p:sldId id="336" r:id="rId9"/>
    <p:sldId id="356" r:id="rId10"/>
    <p:sldId id="337" r:id="rId11"/>
    <p:sldId id="342" r:id="rId12"/>
    <p:sldId id="338" r:id="rId13"/>
    <p:sldId id="345" r:id="rId14"/>
    <p:sldId id="358" r:id="rId15"/>
    <p:sldId id="355" r:id="rId16"/>
    <p:sldId id="341" r:id="rId17"/>
    <p:sldId id="330" r:id="rId18"/>
    <p:sldId id="351" r:id="rId19"/>
    <p:sldId id="346" r:id="rId20"/>
    <p:sldId id="347" r:id="rId21"/>
    <p:sldId id="349" r:id="rId22"/>
    <p:sldId id="354" r:id="rId23"/>
    <p:sldId id="343" r:id="rId24"/>
    <p:sldId id="352" r:id="rId25"/>
    <p:sldId id="353" r:id="rId26"/>
    <p:sldId id="359" r:id="rId27"/>
    <p:sldId id="321" r:id="rId28"/>
    <p:sldId id="357" r:id="rId29"/>
    <p:sldId id="317" r:id="rId30"/>
    <p:sldId id="318" r:id="rId31"/>
    <p:sldId id="319" r:id="rId32"/>
    <p:sldId id="320" r:id="rId33"/>
    <p:sldId id="333" r:id="rId34"/>
    <p:sldId id="334" r:id="rId35"/>
    <p:sldId id="332" r:id="rId36"/>
    <p:sldId id="335" r:id="rId37"/>
    <p:sldId id="331" r:id="rId38"/>
    <p:sldId id="260" r:id="rId39"/>
    <p:sldId id="322" r:id="rId40"/>
    <p:sldId id="257" r:id="rId41"/>
    <p:sldId id="314" r:id="rId42"/>
    <p:sldId id="313" r:id="rId43"/>
    <p:sldId id="25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06E043F-7014-4CA5-9292-7AAC4ADE71B9}">
          <p14:sldIdLst>
            <p14:sldId id="256"/>
            <p14:sldId id="328"/>
            <p14:sldId id="329"/>
            <p14:sldId id="323"/>
            <p14:sldId id="324"/>
            <p14:sldId id="325"/>
            <p14:sldId id="316"/>
            <p14:sldId id="336"/>
            <p14:sldId id="356"/>
            <p14:sldId id="337"/>
            <p14:sldId id="342"/>
            <p14:sldId id="338"/>
            <p14:sldId id="345"/>
          </p14:sldIdLst>
        </p14:section>
        <p14:section name="6.27" id="{F9BB6076-305A-4A42-A5B2-E0EA52B52EBA}">
          <p14:sldIdLst>
            <p14:sldId id="358"/>
            <p14:sldId id="355"/>
            <p14:sldId id="341"/>
            <p14:sldId id="330"/>
            <p14:sldId id="351"/>
            <p14:sldId id="346"/>
            <p14:sldId id="347"/>
            <p14:sldId id="349"/>
            <p14:sldId id="354"/>
            <p14:sldId id="343"/>
            <p14:sldId id="352"/>
            <p14:sldId id="353"/>
            <p14:sldId id="359"/>
            <p14:sldId id="321"/>
            <p14:sldId id="357"/>
            <p14:sldId id="317"/>
            <p14:sldId id="318"/>
            <p14:sldId id="319"/>
            <p14:sldId id="320"/>
            <p14:sldId id="333"/>
            <p14:sldId id="334"/>
            <p14:sldId id="332"/>
            <p14:sldId id="335"/>
            <p14:sldId id="331"/>
            <p14:sldId id="260"/>
            <p14:sldId id="322"/>
            <p14:sldId id="257"/>
            <p14:sldId id="314"/>
            <p14:sldId id="313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lan Yang" initials="RY" lastIdx="1" clrIdx="0">
    <p:extLst>
      <p:ext uri="{19B8F6BF-5375-455C-9EA6-DF929625EA0E}">
        <p15:presenceInfo xmlns:p15="http://schemas.microsoft.com/office/powerpoint/2012/main" userId="18b265e291515e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9" autoAdjust="0"/>
    <p:restoredTop sz="96241" autoAdjust="0"/>
  </p:normalViewPr>
  <p:slideViewPr>
    <p:cSldViewPr snapToGrid="0">
      <p:cViewPr varScale="1">
        <p:scale>
          <a:sx n="57" d="100"/>
          <a:sy n="57" d="100"/>
        </p:scale>
        <p:origin x="82" y="25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298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384D002-2788-DF53-6152-DF66E7FE5E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48DC17-83C6-E634-38DF-C1D9C772F7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7D5D-ACBF-41FA-B9CB-14E96A03622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786EC8-DD34-2672-8D78-89916F52FB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3DE73B-5913-36E5-66EE-C24FF4690B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00664-DD90-4429-9C98-D6A398341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40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9091D-3BD7-4EB8-90BA-00E8CF4B059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A655F-FDE2-41E7-BFB4-DE5AB743D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3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/>
              <a:t>distinct from more commonly discussed networks like the Internet or datacenter,</a:t>
            </a:r>
            <a:r>
              <a:rPr lang="zh-CN" altLang="en-US" sz="1400"/>
              <a:t> </a:t>
            </a:r>
            <a:r>
              <a:rPr lang="en-US" altLang="zh-CN" sz="1400"/>
              <a:t>today</a:t>
            </a:r>
            <a:r>
              <a:rPr lang="zh-CN" altLang="en-US" sz="1400"/>
              <a:t> </a:t>
            </a:r>
            <a:r>
              <a:rPr lang="en-US" altLang="zh-CN" sz="1400"/>
              <a:t>we</a:t>
            </a:r>
            <a:r>
              <a:rPr lang="zh-CN" altLang="en-US" sz="1400"/>
              <a:t> </a:t>
            </a:r>
            <a:r>
              <a:rPr lang="en-US" altLang="zh-CN" sz="1400"/>
              <a:t>will</a:t>
            </a:r>
            <a:r>
              <a:rPr lang="zh-CN" altLang="en-US" sz="1400"/>
              <a:t> </a:t>
            </a:r>
            <a:r>
              <a:rPr lang="en-US" altLang="zh-CN" sz="1400"/>
              <a:t>talk</a:t>
            </a:r>
            <a:r>
              <a:rPr lang="zh-CN" altLang="en-US" sz="1400"/>
              <a:t> </a:t>
            </a:r>
            <a:r>
              <a:rPr lang="en-US" altLang="zh-CN" sz="1400"/>
              <a:t>about the host network, the host network is an inter-network within a single host</a:t>
            </a:r>
            <a:endParaRPr lang="en-US" sz="1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2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D5A5B-A7BA-4638-3367-444595C4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9ED7E1-3C2F-D694-A600-03C0460FF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EF8C8D-C3F9-250D-41E0-C0B8E376A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7A805-8242-B366-C790-21FF92B34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8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E048-553E-74C0-274F-7543DAB8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D478C3-457B-085B-3B06-13A7AC0AF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7CF631-BBC3-F670-77C6-6B453BB20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7E754-4477-5372-D613-3E7E4262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1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FCE2-1148-83C9-A8D4-84B67472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1CB82B-C0C7-88A2-CD8E-CC01282DB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600DD4-FC73-390E-908E-9C2835DA1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AC892-5C6F-78D2-7E9E-89AD380FD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8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D389-F551-2852-87D2-F8BA0DB2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A2EF02-A519-4344-D634-C222AD2B6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597826-3B2E-3AAE-5D0D-DA3CFC80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B0B575-E2B4-157E-7EC5-7B1EBEA06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75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3086-7FCF-7EEB-437F-06CF0BA8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417F96-C03E-9916-5242-C40625D78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D26291-6F7C-E0D3-5529-1F7752217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243E5-8E02-8C6A-F53D-56CB132AB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3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6F42-5BD9-9C64-72CD-5BB1C5F8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C3F679-1FCF-132D-BE57-17996788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9D1733-B7ED-DF1E-34B6-764C33FBC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8CBC7-52BA-4B42-7798-5EB034BA1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51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We also define a set of helper boolean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. </a:t>
            </a:r>
            <a:endParaRPr lang="en-US" dirty="0"/>
          </a:p>
          <a:p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there is a packet in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is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false if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elems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empty.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enq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defined similarly.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Our queues can have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K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enqueues and up to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in every time step. To model that, we take care of the dequeues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first. We define an extra set of helper variables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: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to denote which indexes in the queue would still have packets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and which ones would become empty at 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 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1 if we were to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only do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deq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cnt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)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number of dequeues and not any enqueues.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Specifically,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tmp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_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val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[</a:t>
            </a:r>
            <a:r>
              <a:rPr lang="en-US" sz="1800" i="1" dirty="0">
                <a:solidFill>
                  <a:srgbClr val="000000"/>
                </a:solidFill>
                <a:effectLst/>
                <a:latin typeface="NimbusRomNo9L-ReguItal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][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MR10"/>
              </a:rPr>
              <a:t>]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is true if the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NimbusRomNo9L-ReguItal"/>
              </a:rPr>
              <a:t>i</a:t>
            </a:r>
            <a:r>
              <a:rPr lang="en-US" sz="1800" dirty="0" err="1">
                <a:solidFill>
                  <a:srgbClr val="000000"/>
                </a:solidFill>
                <a:effectLst/>
                <a:latin typeface="NimbusRomNo9L-Regu"/>
              </a:rPr>
              <a:t>th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 element of the queue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will still contain a packet after the dequeues in that time step </a:t>
            </a:r>
            <a:endParaRPr lang="en-US" dirty="0"/>
          </a:p>
          <a:p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assuming no enqueues happen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2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23CD2-7B5F-8D29-197C-EB509E86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FB79A2-64ED-9F28-089E-C47395AE0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0328DD-E310-AA91-20C8-8B5D49B43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There are types of traffic in the host, </a:t>
            </a:r>
          </a:p>
          <a:p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one is CPU-2-Mem traffic, which traverses processor, mem interconnects, generated from apps such as Redis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GraphX</a:t>
            </a:r>
            <a:endParaRPr lang="en-US" sz="1400">
              <a:solidFill>
                <a:srgbClr val="000000"/>
              </a:solidFill>
              <a:effectLst/>
              <a:latin typeface="NimbusRomNo9L-Regu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srgbClr val="000000"/>
                </a:solidFill>
                <a:effectLst/>
                <a:latin typeface="NimbusRomNo9L-Regu"/>
              </a:rPr>
              <a:t>another is peripheral-2-Mem traffic, which traverses peripheral, mem interconnects, generated from networked and storage apps such as Spark and </a:t>
            </a:r>
            <a:r>
              <a:rPr lang="en-US" sz="1400" err="1">
                <a:solidFill>
                  <a:srgbClr val="000000"/>
                </a:solidFill>
                <a:effectLst/>
                <a:latin typeface="NimbusRomNo9L-Regu"/>
              </a:rPr>
              <a:t>Mapreduce</a:t>
            </a:r>
            <a:endParaRPr lang="en-US" sz="14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38AD3-6862-4B23-EA6F-AEFC61914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C721-50F3-C251-16FA-2E1BE9AE4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40A63-861B-F8E8-F190-67BDBD01A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708B5A-D995-E3F3-38E8-8F16FE82F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400"/>
              <a:t>直接说</a:t>
            </a:r>
            <a:r>
              <a:rPr lang="en-US" altLang="zh-CN" sz="1400"/>
              <a:t>Host</a:t>
            </a:r>
            <a:r>
              <a:rPr lang="zh-CN" altLang="en-US" sz="1400"/>
              <a:t>也可以看作是一个网络，运行着各式各样的服务（网络服务，计算服务），存在资源争用，可能产生性能瓶颈</a:t>
            </a:r>
            <a:endParaRPr lang="en-US" sz="1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ACD644-D8AD-1391-96F2-C2EA64F7F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D7471-20AB-4F6A-801E-9D31ABA5BA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24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effectLst/>
              </a:rPr>
              <a:t>formal verification techniques to analyze or predict the performance characteristics (e.g., bottlenecks, contention) of a host network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D2791-9BE1-254F-3C01-E6EE13911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876972-99CF-7ECB-CBCA-2A0CAD00E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096B85-DCE9-AE5A-A691-DD32441E7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5929-5791-2884-835C-6BBD893B5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7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1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FD28-250C-941E-0EF9-4F6732FAB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D86365-986C-CF75-052B-BFAFFC3D1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077BF5-F36E-1617-801C-FEEF30837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The cache/memory access latency is a constant</a:t>
            </a:r>
            <a:endParaRPr lang="en-US" sz="1200"/>
          </a:p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4798BB-3BF4-0340-555B-57BE1430B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A54D3-D32D-82AF-2240-883253547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76BA08-AC0D-EF52-97DD-CAB2BCC7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22549-D674-2C63-DC0F-0954AC3EC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C653D-D312-2F85-05ED-9A4C022CA4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074A-65ED-4A2C-3C19-FA110D8D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9D7B02-9314-DCB6-C6D6-7E85CD49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DC475D-2886-7E56-881A-975C3C7AD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5C52-E193-3A04-DC02-C1827EBA8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A655F-FDE2-41E7-BFB4-DE5AB743D8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00C90-B288-BEDD-4EE7-A82734CBE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E043C3-DDB0-4E72-2EED-44273CD9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B307F-9DE2-FA1C-68C8-A10848E53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AD749FF1-6843-4DB7-B124-031007ACF4D6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2B6C-EB59-730C-1990-CDC419EB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C8DC-F117-1EA3-E512-1C997151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7909-1840-519D-0455-F0FCB3C0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24D7FA-8044-1FE2-158B-7B917FBDA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FEBDB-23DA-C755-6FA3-B47360DE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58B-5D4D-4246-822E-9AF1DFAE55E6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2F3FF-EC9B-2553-795F-4A84BD9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47B76-9A89-981F-955B-5076DC23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0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9D5112-46CE-30C8-9949-43384759A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38FE5-B0D7-D73A-5E81-BAD48ACC4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7599C4-7736-FE87-AB59-CDA92EF1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6DB9-553C-4193-95C9-EA3C95B1439E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F52CF-49BA-282D-E0CF-E85E9B26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7611AB-505E-340A-4991-FAB29E1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DC567-780D-BECA-D0C4-8C21BA17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C1403B-0BBA-257F-2B89-7130C486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CC098-7718-89C3-FE4D-CB20FD54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E33F162-064F-4008-9189-53577B5C779E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30C1E-1ABF-51A1-9237-D33239E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F2A87-D835-2D10-8276-01409209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C7BBD67-75D8-4654-A547-201C23E070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6EF39-4475-026D-173D-041A637A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089231-FFCD-5FB1-88DE-4B289E746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52F2C-8ECB-B814-340B-15CA36D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EEE7-9768-41A6-9E04-F55F255A026E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84533-447E-A994-935C-7CB62B65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62DCE-D062-54E6-5A0F-E0F87852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FCEE-D8D5-5766-0E20-9A86019C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6A3C9-903D-381E-51F1-05C1B9F8E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79BD78-BA6B-FA3D-5A7A-C3AF120BB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5D999-49EA-1B4E-C1C5-A15CFE7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EEEED-CC31-4EDE-84C0-8139E32A4B56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3D4CC5-22A6-19A0-2E37-A6EE7519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61E1E-55F9-26F3-4117-6C640230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D5AC4-80EA-7DAF-BE0A-CEFBC614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5C3D0-CB54-EFE6-24C5-7C18E9A05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1C39-DF3A-B110-8BFD-1C0B21156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453F-CE03-064F-BFB8-867B1E2D8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07394F-66AE-CAB9-F193-A93220911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D13AF4B-069C-580A-B4C2-5108C95E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6585-844E-4B1D-AFCC-253578AFB24A}" type="datetime1">
              <a:rPr lang="en-US" smtClean="0"/>
              <a:t>6/28/2025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4B48A6-FFA9-6234-AF44-698AEB36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55142-60C9-52E1-CB99-9B38652E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5176D-FE3D-54BB-47F2-D6462CE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00F32-00D4-8AF8-F0E4-319F4732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70194-844E-4195-95C8-02EE5AB58CBC}" type="datetime1">
              <a:rPr lang="en-US" smtClean="0"/>
              <a:t>6/28/2025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D66090-3103-84E6-EA48-721D14AB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8AD60-4F93-90C0-E37B-9223F0C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4032B1-BE54-BBDC-CE15-93B70CE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DA86F-C91A-4288-AA22-E8E973C77C1F}" type="datetime1">
              <a:rPr lang="en-US" smtClean="0"/>
              <a:t>6/28/2025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528D7-EFB5-5510-0D45-36980E4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263D31-8557-921A-1A5F-95EAB16F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EFA9A-6D5A-BE9F-319F-AF2B8B53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D381E-600E-342F-A127-970FC860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86DBF9-A4D7-81B1-819C-312CCA3A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31EC56-DF5F-0247-FEA6-B8BFAF67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EDD2-FB39-4AC8-9939-5188E1BC1C4C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D779C-B6B8-74AD-F2C2-3ED48CED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F66C6E-59ED-C3E5-54C3-E35558C9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5CA38-23F5-E5A0-2D9E-43AC0808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A81DF-901D-49BE-8905-1F9FD1188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2F2A55-B424-794B-67A4-469522BE6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7BAB0E-975C-4378-123F-B3D455D0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9F9B-A65F-4D44-9B52-B418499EEB7E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6E750-913E-4100-E6D6-DF00DB9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9BCD6D-F645-4C0D-4F15-2D5786EE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74770-F1DA-78DE-886B-7885D742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0E9971-1542-40D5-0C4C-387062224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33A6-9F1C-1E2B-85F7-A30CBF0C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874B-8058-42E3-8513-9F3E36EF9EFC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D3DCF-AF18-A6EC-6FE2-ECA2C151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9FFA-44E2-E965-E13C-56B91DA25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BBD67-75D8-4654-A547-201C23E07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3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tmp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3F036-27DC-CCBF-0838-812954D1C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5983"/>
            <a:ext cx="12192000" cy="2910177"/>
          </a:xfrm>
        </p:spPr>
        <p:txBody>
          <a:bodyPr>
            <a:normAutofit/>
          </a:bodyPr>
          <a:lstStyle/>
          <a:p>
            <a:r>
              <a:rPr lang="en-US" altLang="zh-CN" sz="4800"/>
              <a:t>Formal Analysis of Host Network Performance</a:t>
            </a:r>
            <a:br>
              <a:rPr lang="en-US" altLang="zh-CN" sz="4800"/>
            </a:br>
            <a:endParaRPr lang="en-US" sz="48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AEAB5B-DF99-F339-537D-91C8E371E549}"/>
              </a:ext>
            </a:extLst>
          </p:cNvPr>
          <p:cNvSpPr txBox="1"/>
          <p:nvPr/>
        </p:nvSpPr>
        <p:spPr>
          <a:xfrm>
            <a:off x="0" y="376936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Rulan Yang</a:t>
            </a:r>
          </a:p>
        </p:txBody>
      </p:sp>
    </p:spTree>
    <p:extLst>
      <p:ext uri="{BB962C8B-B14F-4D97-AF65-F5344CB8AC3E}">
        <p14:creationId xmlns:p14="http://schemas.microsoft.com/office/powerpoint/2010/main" val="3059116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E83DC-F9C2-360A-459A-C2B96B14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E0520-1DC2-C8C3-8C59-78C5998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D27A1-93CE-E62B-8763-CB51AA8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A4FF078-DD74-0E0B-2255-027EABA05FB9}"/>
              </a:ext>
            </a:extLst>
          </p:cNvPr>
          <p:cNvSpPr txBox="1"/>
          <p:nvPr/>
        </p:nvSpPr>
        <p:spPr>
          <a:xfrm>
            <a:off x="6988465" y="2113398"/>
            <a:ext cx="50023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CPU to Mem data path</a:t>
            </a: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Upon an L1 cache miss, the request is added to the LFB and is sent to the L2 cache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an L2 cache hits, the request in the LFB is freed. Otherwise, the request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LFB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④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CPU core and frees the request in both CHA and LFB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0A0D1D-6666-99A5-D6B9-0277581B5E4C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83DDA89-F29B-2DC1-66D3-487324EB2BD8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1E470697-ED04-535C-7762-DFFC69B801D0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D54490C6-76D1-8C52-1FE9-76EA6C6AEFFD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1DE5A2B-4FA7-C22D-10FB-1D54BBA52D92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4A9D34D4-41BE-2FC2-9CE1-D7511F98274D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A5984F3-1572-3A0F-570A-FC19FF7F7DA5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3E1B1E2D-2C26-BA24-7AB0-810212C7593E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04ACAB23-717E-09A3-64F7-522490EA3D0A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70CD9110-C29B-B0BE-C611-153BB0645D7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92811DFF-AD5E-6E57-0956-A99AD1D53AEE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DFAFF3FA-627E-2533-A027-E3AA4467032A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FF4E033A-5CB2-7073-E93B-54EAC70A1506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E508E9A-170A-7185-3A44-438F1FB97F84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4A87897A-1E05-5516-4599-95062867504D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87CFA2A4-568A-45BC-A318-89809E21534B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4BCCE1A-0BF9-F2E5-5462-8549F7983A75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7FEEC90-41AE-E2E5-12E2-6FF51817C79D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FC49CD-DE14-EE5B-32F8-3424085FF2BC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F33CE73-0936-E58A-73BA-CD85305289F9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8E8C412-C1CD-390E-9C6F-9AC4C8030CA9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EE6128F-A0EB-F328-289E-BD2F6EA9CDAA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1614CC8-894A-749D-CD41-1A1E3947B22C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9FCCDCF-3D32-1ACD-E27D-4FAE93A454BD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88FC5CBD-1D10-9A2E-F619-7FFB7CE42ECE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9CD101E2-B3C1-965E-5EC9-B916A51BAB5E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12EC18E6-C7F1-7430-3F88-D5B744DA4161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A98C4090-085B-4E3C-CC15-99E36772CB57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99C46878-D652-0042-EF6D-1E595A8A992B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F909B600-2716-2EEA-1AF1-72EC467C0AE5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D70F2F5-6D99-7CD1-AFF5-D9934E6711DB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49C4D9DF-4858-A8E0-6889-76BFF4868977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DAFF1182-A51E-4D41-16DF-00555CA033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4577B621-818C-4D7E-8F08-F7E2E5CF818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48EFFDF-B2EE-B3BD-3C8D-D3D0FA393FD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84205EC-F20C-454C-9824-9BE327C549BF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51312D4D-B479-0DC0-1D60-57AE4CE59CB1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710F15C-F7E5-85C9-47E8-590AA2CB93AC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CBCAD385-6F6B-C761-E16C-E096571112C0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1CB92535-22BD-37E0-B097-22C9B872DA31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63143D8B-7671-8F57-1128-7F59D7993E29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E280F34F-C463-01CF-BCA0-6379F7DB468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4F6B1AD-4C03-1505-455D-B9C48B2D40CB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4101CECA-F216-26A3-9F55-69D576E82178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C2726510-7685-4002-A24F-23A49CADA23E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037849DD-24D1-17DC-F706-5937247DE203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66D035CB-354C-C0D2-2286-7516168E5FE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0939D8CB-593A-5B68-EC8B-596B6C790E72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890CC18-3132-31B7-D2DC-42989BF84E03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D275685-277B-D4E9-0F3F-5BA60F86411B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7D0A524-21EB-6484-4CB5-FA3D1DDAFD38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DA28355F-BF92-1A63-F648-359FFC80E6C5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581DB9C-C6B4-113A-DAC5-59E658FE627A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38BA869-4890-C5E2-B640-AA3686C5A728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CE3BE23-105C-D089-1162-608A23121F1A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3B62C26-544A-D732-C402-AE63F323FAC6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914173BF-B46A-5497-904C-480AA382EAEF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071C6E-8D21-71B9-A543-8E4F16F52A68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E5365331-1BD1-B4C0-7A33-394BAFC4A50E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31720E5-8B08-9871-9D2C-E9028A176E7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D26B1D83-76E9-77AD-D73E-35F77223F868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42450B68-5399-1CB1-8154-640C825501A9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F3CE426A-F17E-8F10-8757-8F605B2985D9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8CC2104-AF26-560E-8471-226CFDAF5CA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701F36A5-F653-B2D1-660C-89C0AAC5A1CE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81A9B094-5DBA-3417-332C-2B302349CE9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F8616A37-CF75-04A0-E40A-4E486071C371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0A174EB-5F6B-C301-7DEE-0BD71DE73F15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5B817F1B-0E33-0638-BC07-EB26279E977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FA33CC4C-6620-1A6B-CCC9-C92CF229F4F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13D3B04-CC51-CAC1-2888-EEA32B58213A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2963F8DC-96B0-78BD-890E-DA9C4AD88D9B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55E4ABE5-8B17-C21D-FA71-742925FF23DE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EF4ECC9D-A64D-7863-0473-4C6C34A2E144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3F854F-7DE6-FE81-D1BC-BBAD7129B70A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828C1DC-0117-52B8-332C-3B587F545FD3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6F0EF089-122E-DADC-37C6-BBD7DE0368A1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39639FB-9A79-8C0A-E1B1-AF3275202162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845E841D-0DB1-7FC7-0B1B-D9CBBA07BCD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C426A50F-BA59-C2DA-62EC-A1212D4E5196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AEBF913B-582C-0F5E-6E3C-4BAB069C9583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F97C306C-D7B4-D771-0D26-FF4F832D3E5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519EB104-43DF-C96C-63E6-D33E5A3F9D02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4A094D0B-CB38-8B9B-0E7E-82D6B437C391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4454224-3F2F-6F9C-F5DD-804911D84527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9559DEB-BAC0-C573-DACB-BD35831C6B77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8FB8E1-D5C4-4144-B787-5D7E2AB6C94E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6E2B53-22F1-4CD4-4FE7-14FF7FDB666D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54A6E0-7C40-B4C5-BBB3-E33825AF67F3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03B338-586E-80A3-718E-4EC0C5C8A213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96B306-8D0E-E89A-B6F2-7DC57EC1FEDC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F00567-B034-143C-38D8-D38E2B8A591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2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8DF1A-BE90-4C6B-0F0C-9722889E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1CCE4-11F9-F2A1-A170-F678729AF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CB22DC-CAF2-DACA-3E1A-E4B2681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109C1F72-B13A-682D-9242-7A1BF5C62436}"/>
              </a:ext>
            </a:extLst>
          </p:cNvPr>
          <p:cNvSpPr txBox="1"/>
          <p:nvPr/>
        </p:nvSpPr>
        <p:spPr>
          <a:xfrm>
            <a:off x="6988465" y="2113398"/>
            <a:ext cx="49779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/>
              <a:t>Processing components source data requests to the storage components, </a:t>
            </a:r>
            <a:r>
              <a:rPr lang="en-US" sz="1800"/>
              <a:t>forming different data paths</a:t>
            </a:r>
          </a:p>
          <a:p>
            <a:pPr algn="just"/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/>
              <a:t>RNIC to Mem data path</a:t>
            </a: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request is initiated at IIO and is sent to the CHA, where it is queued in the IRQ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Once a last-level cache hits, the request in the IIO is freed. Otherwise, the request is sent to the MC, where it is queued in the RPQ</a:t>
            </a:r>
            <a:endParaRPr lang="en-US" sz="1600"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lvl="1" algn="just"/>
            <a:r>
              <a:rPr lang="zh-CN" altLang="en-US" sz="1600">
                <a:solidFill>
                  <a:schemeClr val="accent6"/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r>
              <a:rPr lang="zh-CN" altLang="en-US" sz="1600">
                <a:solidFill>
                  <a:schemeClr val="accent5">
                    <a:lumMod val="75000"/>
                  </a:schemeClr>
                </a:solidFill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>
                <a:ea typeface="微软雅黑" panose="020B0503020204020204" pitchFamily="34" charset="-122"/>
                <a:cs typeface="Calibri" panose="020F0502020204030204" pitchFamily="34" charset="0"/>
              </a:rPr>
              <a:t>The MC serves the request in a FIFO manner, then returns the data to the RNIC and frees the request in the IIO</a:t>
            </a:r>
            <a:endParaRPr lang="en-US" sz="1600"/>
          </a:p>
          <a:p>
            <a:pPr lvl="1" algn="just"/>
            <a:endParaRPr lang="en-US" sz="160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4F76FA-D5D3-696F-3FCD-6BFAC093001B}"/>
              </a:ext>
            </a:extLst>
          </p:cNvPr>
          <p:cNvGrpSpPr/>
          <p:nvPr/>
        </p:nvGrpSpPr>
        <p:grpSpPr>
          <a:xfrm>
            <a:off x="838200" y="2113043"/>
            <a:ext cx="5875020" cy="3421380"/>
            <a:chOff x="762000" y="1760220"/>
            <a:chExt cx="5875020" cy="342138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CDAE449-14B7-D048-4CAC-1F2CF70F9FF2}"/>
                </a:ext>
              </a:extLst>
            </p:cNvPr>
            <p:cNvGrpSpPr/>
            <p:nvPr/>
          </p:nvGrpSpPr>
          <p:grpSpPr>
            <a:xfrm>
              <a:off x="4370148" y="1978316"/>
              <a:ext cx="2145343" cy="1036394"/>
              <a:chOff x="4689053" y="1851823"/>
              <a:chExt cx="2145343" cy="1036394"/>
            </a:xfrm>
          </p:grpSpPr>
          <p:grpSp>
            <p:nvGrpSpPr>
              <p:cNvPr id="138" name="组合 137">
                <a:extLst>
                  <a:ext uri="{FF2B5EF4-FFF2-40B4-BE49-F238E27FC236}">
                    <a16:creationId xmlns:a16="http://schemas.microsoft.com/office/drawing/2014/main" id="{C057D26C-2DE6-2ED7-DA63-6B70B736DD52}"/>
                  </a:ext>
                </a:extLst>
              </p:cNvPr>
              <p:cNvGrpSpPr/>
              <p:nvPr/>
            </p:nvGrpSpPr>
            <p:grpSpPr>
              <a:xfrm>
                <a:off x="4743576" y="1867063"/>
                <a:ext cx="2090820" cy="994778"/>
                <a:chOff x="4795715" y="1627153"/>
                <a:chExt cx="2091536" cy="994778"/>
              </a:xfrm>
            </p:grpSpPr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3944A324-B7DC-ADE4-B0F4-2E4BCD59C832}"/>
                    </a:ext>
                  </a:extLst>
                </p:cNvPr>
                <p:cNvSpPr/>
                <p:nvPr/>
              </p:nvSpPr>
              <p:spPr>
                <a:xfrm>
                  <a:off x="4805308" y="2028426"/>
                  <a:ext cx="215204" cy="19243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4368F0C5-74A9-7184-E365-094691011338}"/>
                    </a:ext>
                  </a:extLst>
                </p:cNvPr>
                <p:cNvSpPr txBox="1"/>
                <p:nvPr/>
              </p:nvSpPr>
              <p:spPr>
                <a:xfrm>
                  <a:off x="5016513" y="1970754"/>
                  <a:ext cx="17107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Storage component </a:t>
                  </a:r>
                </a:p>
              </p:txBody>
            </p:sp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D0075DC7-4897-ACBA-2C9F-C145B5D5A4C6}"/>
                    </a:ext>
                  </a:extLst>
                </p:cNvPr>
                <p:cNvSpPr/>
                <p:nvPr/>
              </p:nvSpPr>
              <p:spPr>
                <a:xfrm>
                  <a:off x="4795715" y="2371826"/>
                  <a:ext cx="220797" cy="192432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3FA10014-9E80-BBCF-06AB-A20E89BAF451}"/>
                    </a:ext>
                  </a:extLst>
                </p:cNvPr>
                <p:cNvSpPr txBox="1"/>
                <p:nvPr/>
              </p:nvSpPr>
              <p:spPr>
                <a:xfrm>
                  <a:off x="5016514" y="2314154"/>
                  <a:ext cx="187073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Processing component</a:t>
                  </a:r>
                </a:p>
              </p:txBody>
            </p:sp>
            <p:grpSp>
              <p:nvGrpSpPr>
                <p:cNvPr id="149" name="组合 148">
                  <a:extLst>
                    <a:ext uri="{FF2B5EF4-FFF2-40B4-BE49-F238E27FC236}">
                      <a16:creationId xmlns:a16="http://schemas.microsoft.com/office/drawing/2014/main" id="{817101CB-A386-D346-C80C-4ECF5E4817F1}"/>
                    </a:ext>
                  </a:extLst>
                </p:cNvPr>
                <p:cNvGrpSpPr/>
                <p:nvPr/>
              </p:nvGrpSpPr>
              <p:grpSpPr>
                <a:xfrm>
                  <a:off x="4795715" y="1680029"/>
                  <a:ext cx="221264" cy="202024"/>
                  <a:chOff x="4795715" y="1664938"/>
                  <a:chExt cx="221264" cy="202024"/>
                </a:xfrm>
              </p:grpSpPr>
              <p:sp>
                <p:nvSpPr>
                  <p:cNvPr id="155" name="矩形 154">
                    <a:extLst>
                      <a:ext uri="{FF2B5EF4-FFF2-40B4-BE49-F238E27FC236}">
                        <a16:creationId xmlns:a16="http://schemas.microsoft.com/office/drawing/2014/main" id="{5BAB8C92-3AEE-3360-A894-60AF30C489AC}"/>
                      </a:ext>
                    </a:extLst>
                  </p:cNvPr>
                  <p:cNvSpPr/>
                  <p:nvPr/>
                </p:nvSpPr>
                <p:spPr>
                  <a:xfrm>
                    <a:off x="4795715" y="1664938"/>
                    <a:ext cx="221264" cy="20202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" name="矩形 155">
                    <a:extLst>
                      <a:ext uri="{FF2B5EF4-FFF2-40B4-BE49-F238E27FC236}">
                        <a16:creationId xmlns:a16="http://schemas.microsoft.com/office/drawing/2014/main" id="{0BC3C6AC-1E39-2F0D-7343-E3E51AB69FE0}"/>
                      </a:ext>
                    </a:extLst>
                  </p:cNvPr>
                  <p:cNvSpPr/>
                  <p:nvPr/>
                </p:nvSpPr>
                <p:spPr>
                  <a:xfrm flipH="1">
                    <a:off x="493221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矩形 156">
                    <a:extLst>
                      <a:ext uri="{FF2B5EF4-FFF2-40B4-BE49-F238E27FC236}">
                        <a16:creationId xmlns:a16="http://schemas.microsoft.com/office/drawing/2014/main" id="{28E026D5-C1CC-4F3D-80AA-48C1046CA013}"/>
                      </a:ext>
                    </a:extLst>
                  </p:cNvPr>
                  <p:cNvSpPr/>
                  <p:nvPr/>
                </p:nvSpPr>
                <p:spPr>
                  <a:xfrm flipH="1">
                    <a:off x="4839989" y="1697074"/>
                    <a:ext cx="46037" cy="14396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35B5E6A8-0F15-2BD2-14E3-79F2EC296438}"/>
                    </a:ext>
                  </a:extLst>
                </p:cNvPr>
                <p:cNvSpPr txBox="1"/>
                <p:nvPr/>
              </p:nvSpPr>
              <p:spPr>
                <a:xfrm>
                  <a:off x="5024450" y="1627153"/>
                  <a:ext cx="14112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Queue</a:t>
                  </a:r>
                </a:p>
              </p:txBody>
            </p:sp>
          </p:grp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C6C177B7-2974-F1D6-7052-8D66D4252B62}"/>
                  </a:ext>
                </a:extLst>
              </p:cNvPr>
              <p:cNvSpPr/>
              <p:nvPr/>
            </p:nvSpPr>
            <p:spPr>
              <a:xfrm>
                <a:off x="4689053" y="1851823"/>
                <a:ext cx="2054150" cy="1036394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4E41728-56D8-2C62-4B3D-FA2BAE6E1889}"/>
                </a:ext>
              </a:extLst>
            </p:cNvPr>
            <p:cNvGrpSpPr/>
            <p:nvPr/>
          </p:nvGrpSpPr>
          <p:grpSpPr>
            <a:xfrm>
              <a:off x="913384" y="1978316"/>
              <a:ext cx="5481780" cy="2977568"/>
              <a:chOff x="913384" y="1978316"/>
              <a:chExt cx="5481780" cy="297756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82C75DCA-2AD9-4C9A-B3CD-720DC57F5D89}"/>
                  </a:ext>
                </a:extLst>
              </p:cNvPr>
              <p:cNvCxnSpPr>
                <a:cxnSpLocks/>
                <a:stCxn id="45" idx="3"/>
                <a:endCxn id="11" idx="1"/>
              </p:cNvCxnSpPr>
              <p:nvPr/>
            </p:nvCxnSpPr>
            <p:spPr>
              <a:xfrm>
                <a:off x="3976833" y="4447011"/>
                <a:ext cx="1757095" cy="316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989C7789-E80D-8F46-00B0-39D262D2BAA4}"/>
                  </a:ext>
                </a:extLst>
              </p:cNvPr>
              <p:cNvSpPr/>
              <p:nvPr/>
            </p:nvSpPr>
            <p:spPr>
              <a:xfrm>
                <a:off x="2331950" y="1983111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59C7E9B-F7BD-6CAA-B623-0C941828391F}"/>
                  </a:ext>
                </a:extLst>
              </p:cNvPr>
              <p:cNvSpPr/>
              <p:nvPr/>
            </p:nvSpPr>
            <p:spPr>
              <a:xfrm>
                <a:off x="5733928" y="3944734"/>
                <a:ext cx="661236" cy="10108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Host Mem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D82127C-AA84-59DC-034C-7FAB79BF06D8}"/>
                  </a:ext>
                </a:extLst>
              </p:cNvPr>
              <p:cNvSpPr/>
              <p:nvPr/>
            </p:nvSpPr>
            <p:spPr>
              <a:xfrm>
                <a:off x="2331950" y="2535809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C01FFC1-9A4C-DEDC-1709-CDBD976817F4}"/>
                  </a:ext>
                </a:extLst>
              </p:cNvPr>
              <p:cNvSpPr/>
              <p:nvPr/>
            </p:nvSpPr>
            <p:spPr>
              <a:xfrm>
                <a:off x="2331950" y="3468890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F3E7B7CA-2E30-1C56-38C1-95BCCF2CB546}"/>
                  </a:ext>
                </a:extLst>
              </p:cNvPr>
              <p:cNvCxnSpPr>
                <a:cxnSpLocks/>
                <a:stCxn id="10" idx="2"/>
                <a:endCxn id="13" idx="0"/>
              </p:cNvCxnSpPr>
              <p:nvPr/>
            </p:nvCxnSpPr>
            <p:spPr>
              <a:xfrm>
                <a:off x="2585898" y="2352443"/>
                <a:ext cx="623" cy="183366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DCD44DD3-B24A-EA39-9C54-E9C58062C8A6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2586521" y="2815323"/>
                <a:ext cx="0" cy="65356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A2DC6732-9399-0DFB-895E-B4915D38014E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>
              <a:xfrm flipH="1">
                <a:off x="2586520" y="3748404"/>
                <a:ext cx="1" cy="38558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077C0DF-E154-CDBF-C0DC-C7CC65D81FAF}"/>
                  </a:ext>
                </a:extLst>
              </p:cNvPr>
              <p:cNvSpPr/>
              <p:nvPr/>
            </p:nvSpPr>
            <p:spPr>
              <a:xfrm>
                <a:off x="3467122" y="2532917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1F0AB9D-736A-9B34-DC5F-03727C0C8B14}"/>
                  </a:ext>
                </a:extLst>
              </p:cNvPr>
              <p:cNvSpPr/>
              <p:nvPr/>
            </p:nvSpPr>
            <p:spPr>
              <a:xfrm>
                <a:off x="3467122" y="3458911"/>
                <a:ext cx="509141" cy="2795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L2</a:t>
                </a: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187B9F0-044C-2A95-BE37-72B72955E1A9}"/>
                  </a:ext>
                </a:extLst>
              </p:cNvPr>
              <p:cNvCxnSpPr>
                <a:cxnSpLocks/>
                <a:endCxn id="34" idx="0"/>
              </p:cNvCxnSpPr>
              <p:nvPr/>
            </p:nvCxnSpPr>
            <p:spPr>
              <a:xfrm flipH="1">
                <a:off x="3721693" y="2302828"/>
                <a:ext cx="249" cy="23008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E00B9A7-0B0B-D3F7-FCD7-6BC882BB8E7D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3721693" y="2812431"/>
                <a:ext cx="0" cy="6464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62C899E-B6F9-2112-875C-21AD43631189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 flipH="1">
                <a:off x="3721692" y="3738425"/>
                <a:ext cx="1" cy="3926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982CD5F-68EE-B869-E59F-9C63236A70FA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1424051" y="4145004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E876F4E2-F91F-4397-B293-D7AFF4D669EF}"/>
                  </a:ext>
                </a:extLst>
              </p:cNvPr>
              <p:cNvSpPr/>
              <p:nvPr/>
            </p:nvSpPr>
            <p:spPr>
              <a:xfrm>
                <a:off x="3467122" y="1978316"/>
                <a:ext cx="507896" cy="36933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2E0AB18-2446-8D9C-4F01-F0CF682BD8C3}"/>
                  </a:ext>
                </a:extLst>
              </p:cNvPr>
              <p:cNvSpPr/>
              <p:nvPr/>
            </p:nvSpPr>
            <p:spPr>
              <a:xfrm>
                <a:off x="916155" y="3960338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AFC7CD7-3A90-85E0-3C36-35AD94D3B099}"/>
                  </a:ext>
                </a:extLst>
              </p:cNvPr>
              <p:cNvGrpSpPr/>
              <p:nvPr/>
            </p:nvGrpSpPr>
            <p:grpSpPr>
              <a:xfrm>
                <a:off x="2330046" y="2974747"/>
                <a:ext cx="509141" cy="279514"/>
                <a:chOff x="2354579" y="2849424"/>
                <a:chExt cx="509141" cy="279514"/>
              </a:xfrm>
            </p:grpSpPr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3179E8CC-14D5-76AA-CDA1-4E1A0677228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46AA1601-7B80-61D0-9DAE-30E0C434073F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624A8BA6-626D-1032-A961-63E0C3E7AA9E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2A4C5D66-8DAA-815E-C7B1-5E952607A1FA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0B03BC1-11CA-FB2D-6AA1-BF4B040F73ED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3DC7BF15-7240-A262-4C62-83A617ECE2BB}"/>
                  </a:ext>
                </a:extLst>
              </p:cNvPr>
              <p:cNvGrpSpPr/>
              <p:nvPr/>
            </p:nvGrpSpPr>
            <p:grpSpPr>
              <a:xfrm>
                <a:off x="3465877" y="2978293"/>
                <a:ext cx="509141" cy="279514"/>
                <a:chOff x="2354579" y="2849424"/>
                <a:chExt cx="509141" cy="279514"/>
              </a:xfrm>
            </p:grpSpPr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BAA9C3F-F37B-F56F-19B2-C25A7901639A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3EC9FA5E-8B14-EFE6-E48A-99657DA11B77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28F49B34-1CA5-9D73-24D5-10869FE80886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CE132F08-2FAB-599B-E4CC-2C58E04FDC41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2FFC949-A4DC-E4C4-3BE2-60A208C4D690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7634E66D-99E2-5B70-AECC-263DFE0D7DB9}"/>
                  </a:ext>
                </a:extLst>
              </p:cNvPr>
              <p:cNvGrpSpPr/>
              <p:nvPr/>
            </p:nvGrpSpPr>
            <p:grpSpPr>
              <a:xfrm>
                <a:off x="1633840" y="4013311"/>
                <a:ext cx="509141" cy="279514"/>
                <a:chOff x="2354579" y="2849424"/>
                <a:chExt cx="509141" cy="279514"/>
              </a:xfrm>
            </p:grpSpPr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61C3997-6096-5D24-17D8-FF03CB264D3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80C0AA08-F9B6-4B49-0B8A-2AB507ABE8D2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149F42C6-24AB-0A8B-F18D-D512110CF525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7F38BFB7-1DE4-1E14-76E8-676A158FD6C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24CDEFF-5F58-D1B2-5FCB-61583CBE3CD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C8C839C-039A-A37B-9137-923DA815768D}"/>
                  </a:ext>
                </a:extLst>
              </p:cNvPr>
              <p:cNvSpPr/>
              <p:nvPr/>
            </p:nvSpPr>
            <p:spPr>
              <a:xfrm>
                <a:off x="2328711" y="3938407"/>
                <a:ext cx="1648122" cy="10172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E8FDDFE-07BA-B041-7B0E-2B1627A57F5E}"/>
                  </a:ext>
                </a:extLst>
              </p:cNvPr>
              <p:cNvSpPr/>
              <p:nvPr/>
            </p:nvSpPr>
            <p:spPr>
              <a:xfrm>
                <a:off x="2385861" y="4618050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4BD2C6E9-9DA7-58A4-CE88-206007635FC1}"/>
                  </a:ext>
                </a:extLst>
              </p:cNvPr>
              <p:cNvGrpSpPr/>
              <p:nvPr/>
            </p:nvGrpSpPr>
            <p:grpSpPr>
              <a:xfrm>
                <a:off x="2385861" y="4265179"/>
                <a:ext cx="1516380" cy="279514"/>
                <a:chOff x="2859825" y="4174583"/>
                <a:chExt cx="1516380" cy="279514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098C8D8C-4603-4609-374A-B441F27944BD}"/>
                    </a:ext>
                  </a:extLst>
                </p:cNvPr>
                <p:cNvSpPr/>
                <p:nvPr/>
              </p:nvSpPr>
              <p:spPr>
                <a:xfrm>
                  <a:off x="2859825" y="4174583"/>
                  <a:ext cx="1516380" cy="27951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BF79044-7F6E-1295-94EE-33BDBF76B673}"/>
                    </a:ext>
                  </a:extLst>
                </p:cNvPr>
                <p:cNvSpPr/>
                <p:nvPr/>
              </p:nvSpPr>
              <p:spPr>
                <a:xfrm>
                  <a:off x="2896521" y="4206719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E2877AE3-FA6B-2A13-D699-9EA44EBAC941}"/>
                    </a:ext>
                  </a:extLst>
                </p:cNvPr>
                <p:cNvSpPr/>
                <p:nvPr/>
              </p:nvSpPr>
              <p:spPr>
                <a:xfrm>
                  <a:off x="326376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21E585AF-1ADE-A141-0C48-BF70C5A24F42}"/>
                    </a:ext>
                  </a:extLst>
                </p:cNvPr>
                <p:cNvSpPr/>
                <p:nvPr/>
              </p:nvSpPr>
              <p:spPr>
                <a:xfrm>
                  <a:off x="314135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48EC42E7-2B02-3543-5243-F6E4BCA33511}"/>
                    </a:ext>
                  </a:extLst>
                </p:cNvPr>
                <p:cNvSpPr/>
                <p:nvPr/>
              </p:nvSpPr>
              <p:spPr>
                <a:xfrm>
                  <a:off x="301893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585AF5F1-7C18-1F5A-EB63-A538001A749C}"/>
                    </a:ext>
                  </a:extLst>
                </p:cNvPr>
                <p:cNvSpPr/>
                <p:nvPr/>
              </p:nvSpPr>
              <p:spPr>
                <a:xfrm>
                  <a:off x="363101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466B441-11B7-6B11-0CF0-2E7988781531}"/>
                    </a:ext>
                  </a:extLst>
                </p:cNvPr>
                <p:cNvSpPr/>
                <p:nvPr/>
              </p:nvSpPr>
              <p:spPr>
                <a:xfrm>
                  <a:off x="399825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D19FAA1-768A-0660-E8CC-2EE934DA2454}"/>
                    </a:ext>
                  </a:extLst>
                </p:cNvPr>
                <p:cNvSpPr/>
                <p:nvPr/>
              </p:nvSpPr>
              <p:spPr>
                <a:xfrm>
                  <a:off x="387584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3B3B3B43-6585-4FC3-ACD3-9333A054EF96}"/>
                    </a:ext>
                  </a:extLst>
                </p:cNvPr>
                <p:cNvSpPr/>
                <p:nvPr/>
              </p:nvSpPr>
              <p:spPr>
                <a:xfrm>
                  <a:off x="375342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B2653174-3F20-15F0-901B-C7EE3F15D757}"/>
                    </a:ext>
                  </a:extLst>
                </p:cNvPr>
                <p:cNvSpPr/>
                <p:nvPr/>
              </p:nvSpPr>
              <p:spPr>
                <a:xfrm>
                  <a:off x="3508596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364AD3FB-23FB-E9B4-0E14-9D5D0942032A}"/>
                    </a:ext>
                  </a:extLst>
                </p:cNvPr>
                <p:cNvSpPr/>
                <p:nvPr/>
              </p:nvSpPr>
              <p:spPr>
                <a:xfrm>
                  <a:off x="338618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6785D2D3-8A74-19DA-34C8-A54F9341565B}"/>
                    </a:ext>
                  </a:extLst>
                </p:cNvPr>
                <p:cNvSpPr/>
                <p:nvPr/>
              </p:nvSpPr>
              <p:spPr>
                <a:xfrm>
                  <a:off x="4243081" y="4206718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F6A3EC4-15D1-0E05-4683-CDA4EC8989CA}"/>
                    </a:ext>
                  </a:extLst>
                </p:cNvPr>
                <p:cNvSpPr/>
                <p:nvPr/>
              </p:nvSpPr>
              <p:spPr>
                <a:xfrm>
                  <a:off x="4120671" y="4206720"/>
                  <a:ext cx="73109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7115CA6-34FB-25DF-13AF-584D1679D55B}"/>
                  </a:ext>
                </a:extLst>
              </p:cNvPr>
              <p:cNvSpPr/>
              <p:nvPr/>
            </p:nvSpPr>
            <p:spPr>
              <a:xfrm>
                <a:off x="4341013" y="3934762"/>
                <a:ext cx="1013479" cy="101441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MC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A56B21E-D318-FECC-AF26-4C4F30D4819D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1421280" y="4771218"/>
                <a:ext cx="912364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1D51997B-0F51-3549-5A80-E9EA517812E2}"/>
                  </a:ext>
                </a:extLst>
              </p:cNvPr>
              <p:cNvSpPr/>
              <p:nvPr/>
            </p:nvSpPr>
            <p:spPr>
              <a:xfrm>
                <a:off x="913384" y="4586552"/>
                <a:ext cx="507896" cy="3693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RNIC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5D25BD8A-8A35-306C-49ED-3D1A47FC1741}"/>
                  </a:ext>
                </a:extLst>
              </p:cNvPr>
              <p:cNvGrpSpPr/>
              <p:nvPr/>
            </p:nvGrpSpPr>
            <p:grpSpPr>
              <a:xfrm>
                <a:off x="1631069" y="4639525"/>
                <a:ext cx="509141" cy="279514"/>
                <a:chOff x="2354579" y="2849424"/>
                <a:chExt cx="509141" cy="279514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446E0BC2-B4CB-2D01-E37F-F6A2B29760F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72445EE2-A5C8-9B21-7695-2E605F77D58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058E5ACF-57AF-D192-4773-9E7A55909CBD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69E5226-AD0D-0D00-519A-0ED9A5C9F3CC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612D7CA9-86FA-8F9E-5646-6CBAFBF1AECB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FC85A8-CFA6-A3DD-AC5F-751E3AD706C5}"/>
                  </a:ext>
                </a:extLst>
              </p:cNvPr>
              <p:cNvSpPr txBox="1"/>
              <p:nvPr/>
            </p:nvSpPr>
            <p:spPr>
              <a:xfrm>
                <a:off x="1652910" y="2944721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LFB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E597AFB-84AB-9801-03DF-E30FE124D406}"/>
                  </a:ext>
                </a:extLst>
              </p:cNvPr>
              <p:cNvSpPr txBox="1"/>
              <p:nvPr/>
            </p:nvSpPr>
            <p:spPr>
              <a:xfrm>
                <a:off x="1652910" y="3603479"/>
                <a:ext cx="519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IIO</a:t>
                </a:r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CE80DA4-2AAE-3936-1946-4153DCF663C8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4441202" y="4289224"/>
                <a:chExt cx="809082" cy="279514"/>
              </a:xfrm>
            </p:grpSpPr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B71CC8A5-6AB7-D4FF-BE1A-71EF940323F4}"/>
                    </a:ext>
                  </a:extLst>
                </p:cNvPr>
                <p:cNvGrpSpPr/>
                <p:nvPr/>
              </p:nvGrpSpPr>
              <p:grpSpPr>
                <a:xfrm>
                  <a:off x="4441202" y="4289224"/>
                  <a:ext cx="809082" cy="279514"/>
                  <a:chOff x="2192193" y="2849424"/>
                  <a:chExt cx="809082" cy="279514"/>
                </a:xfrm>
              </p:grpSpPr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C70B4702-2750-97A6-1849-737ADBD831E8}"/>
                      </a:ext>
                    </a:extLst>
                  </p:cNvPr>
                  <p:cNvSpPr/>
                  <p:nvPr/>
                </p:nvSpPr>
                <p:spPr>
                  <a:xfrm>
                    <a:off x="2192193" y="2849424"/>
                    <a:ext cx="809082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CA54202B-81CD-8002-F14F-34FD8AE7314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81F2DB2E-7B65-47F8-DDC5-BF3BD683047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2874FEA7-8AC0-B430-9D3B-51A75963A615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628F2EC4-5D7F-30DB-FD64-5DF6180B968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b="1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77902C9-1F9E-3DC0-671F-11A424740F0B}"/>
                    </a:ext>
                  </a:extLst>
                </p:cNvPr>
                <p:cNvSpPr/>
                <p:nvPr/>
              </p:nvSpPr>
              <p:spPr>
                <a:xfrm>
                  <a:off x="5122029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D7170EA1-D848-E992-DE86-08CE32518BA4}"/>
                    </a:ext>
                  </a:extLst>
                </p:cNvPr>
                <p:cNvSpPr/>
                <p:nvPr/>
              </p:nvSpPr>
              <p:spPr>
                <a:xfrm>
                  <a:off x="4514423" y="43213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7725AE9-3EFB-86F8-E884-63B4441D5C14}"/>
                </a:ext>
              </a:extLst>
            </p:cNvPr>
            <p:cNvSpPr/>
            <p:nvPr/>
          </p:nvSpPr>
          <p:spPr>
            <a:xfrm>
              <a:off x="762000" y="1760220"/>
              <a:ext cx="5875020" cy="342138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55BB86E-FCEA-DDC6-86CB-0D70CBF71812}"/>
              </a:ext>
            </a:extLst>
          </p:cNvPr>
          <p:cNvSpPr txBox="1"/>
          <p:nvPr/>
        </p:nvSpPr>
        <p:spPr>
          <a:xfrm>
            <a:off x="2837436" y="309664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FA17E8-AF38-10EF-2B9C-BF60F77BE4C0}"/>
              </a:ext>
            </a:extLst>
          </p:cNvPr>
          <p:cNvSpPr txBox="1"/>
          <p:nvPr/>
        </p:nvSpPr>
        <p:spPr>
          <a:xfrm>
            <a:off x="2842714" y="354747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B40235-5E75-BFD7-C349-EA7C552616D8}"/>
              </a:ext>
            </a:extLst>
          </p:cNvPr>
          <p:cNvSpPr txBox="1"/>
          <p:nvPr/>
        </p:nvSpPr>
        <p:spPr>
          <a:xfrm>
            <a:off x="2842881" y="4012010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3F31D6-4D32-EB0C-CAC1-53F0B2E58CF7}"/>
              </a:ext>
            </a:extLst>
          </p:cNvPr>
          <p:cNvSpPr txBox="1"/>
          <p:nvPr/>
        </p:nvSpPr>
        <p:spPr>
          <a:xfrm>
            <a:off x="4059198" y="4494291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140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00B310-645E-01B9-EACE-379DC12AD240}"/>
              </a:ext>
            </a:extLst>
          </p:cNvPr>
          <p:cNvSpPr txBox="1"/>
          <p:nvPr/>
        </p:nvSpPr>
        <p:spPr>
          <a:xfrm>
            <a:off x="1410373" y="5215294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1FDAD9-F001-0E20-79D9-90164745D3E9}"/>
              </a:ext>
            </a:extLst>
          </p:cNvPr>
          <p:cNvSpPr txBox="1"/>
          <p:nvPr/>
        </p:nvSpPr>
        <p:spPr>
          <a:xfrm>
            <a:off x="2116800" y="5215293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67790-A1AB-1B25-9367-FD3E727DBCD4}"/>
              </a:ext>
            </a:extLst>
          </p:cNvPr>
          <p:cNvSpPr txBox="1"/>
          <p:nvPr/>
        </p:nvSpPr>
        <p:spPr>
          <a:xfrm>
            <a:off x="4058154" y="4779409"/>
            <a:ext cx="310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140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7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769AA2E-DF5F-D56A-E869-BD45A16C8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6E4014DA-D9DE-C0E7-19D3-CF425A7A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Modeling the time</a:t>
            </a:r>
          </a:p>
          <a:p>
            <a:pPr lvl="1" algn="just">
              <a:lnSpc>
                <a:spcPct val="100000"/>
              </a:lnSpc>
            </a:pPr>
            <a:r>
              <a:rPr lang="en-US" sz="2000"/>
              <a:t>The time is discretized at each enqueue and dequeue event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/>
          </a:p>
          <a:p>
            <a:pPr algn="just">
              <a:lnSpc>
                <a:spcPct val="100000"/>
              </a:lnSpc>
            </a:pPr>
            <a:endParaRPr lang="en-US" sz="24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3BEEAB-4CC7-DD62-1689-D63BA1C9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3480A-2206-274A-3C20-E893821B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E9308E-34AA-0141-271F-5AD0CD1E0384}"/>
              </a:ext>
            </a:extLst>
          </p:cNvPr>
          <p:cNvSpPr txBox="1"/>
          <p:nvPr/>
        </p:nvSpPr>
        <p:spPr>
          <a:xfrm>
            <a:off x="3924929" y="3396517"/>
            <a:ext cx="8225878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ENQ(q, t)[1:K]: The requests are sent to queue q at time t, K is the maximum number of incoming requests 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INQ(q, t)[1:S]: The requests are inside queue q at time t, S is the queue size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DEQ(q, t): The number of dequeue requests at time 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A2D4DA-76B0-75A2-9B8E-53D8A4BAEF44}"/>
              </a:ext>
            </a:extLst>
          </p:cNvPr>
          <p:cNvGrpSpPr/>
          <p:nvPr/>
        </p:nvGrpSpPr>
        <p:grpSpPr>
          <a:xfrm>
            <a:off x="877005" y="3317338"/>
            <a:ext cx="3085569" cy="1142112"/>
            <a:chOff x="980156" y="3189183"/>
            <a:chExt cx="3085569" cy="114211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96A308D-E7D8-6EDC-65A1-B5F9A7074FED}"/>
                </a:ext>
              </a:extLst>
            </p:cNvPr>
            <p:cNvGrpSpPr/>
            <p:nvPr/>
          </p:nvGrpSpPr>
          <p:grpSpPr>
            <a:xfrm>
              <a:off x="980156" y="3189183"/>
              <a:ext cx="3085569" cy="1054909"/>
              <a:chOff x="2248124" y="2830144"/>
              <a:chExt cx="3085569" cy="1054909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314EBE2-FFC4-1A9C-D9FD-FB5C1ABD08B9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3D0F2769-4AC7-2E72-E833-E82E19DC75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D671035-EE0F-F25D-5BC2-8426CF9C556A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F322F31-FAA1-3A88-4DDA-18C016B2A72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9A5FB0C1-AB26-02BB-BE6C-466B2B6BE4EF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376ACAE-1B09-2170-5124-F127AA38544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14BE9A7A-1A8E-3C39-66F6-2817B889769A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9DC305B-7252-BFF5-4BC6-890C0566EDEC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181DB6-053F-76B1-CEC7-1BEEAD2E4828}"/>
                  </a:ext>
                </a:extLst>
              </p:cNvPr>
              <p:cNvSpPr txBox="1"/>
              <p:nvPr/>
            </p:nvSpPr>
            <p:spPr>
              <a:xfrm>
                <a:off x="2248124" y="3361833"/>
                <a:ext cx="12486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/>
                  <a:t>Enqueue</a:t>
                </a:r>
              </a:p>
              <a:p>
                <a:pPr algn="ctr"/>
                <a:r>
                  <a:rPr lang="en-US" sz="1400"/>
                  <a:t>ENQ(q, t)[1:K]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B9CFBB1-FD44-27AD-E82E-0EE956A484F9}"/>
                  </a:ext>
                </a:extLst>
              </p:cNvPr>
              <p:cNvSpPr txBox="1"/>
              <p:nvPr/>
            </p:nvSpPr>
            <p:spPr>
              <a:xfrm>
                <a:off x="4429146" y="3356628"/>
                <a:ext cx="9045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Dequeue</a:t>
                </a:r>
              </a:p>
              <a:p>
                <a:r>
                  <a:rPr lang="en-US" sz="1400"/>
                  <a:t>DEQ(q, t)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947461-C592-603E-2606-3F77650D054E}"/>
                  </a:ext>
                </a:extLst>
              </p:cNvPr>
              <p:cNvSpPr txBox="1"/>
              <p:nvPr/>
            </p:nvSpPr>
            <p:spPr>
              <a:xfrm>
                <a:off x="3185921" y="2830144"/>
                <a:ext cx="1461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/>
                  <a:t>Queued</a:t>
                </a:r>
                <a:endParaRPr lang="en-US" sz="1400" b="1"/>
              </a:p>
              <a:p>
                <a:pPr algn="ctr"/>
                <a:r>
                  <a:rPr lang="en-US" sz="1400"/>
                  <a:t>In INQ(q, t)[1:S]</a:t>
                </a: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431828C-B1D2-7066-A99C-BA1294181717}"/>
                </a:ext>
              </a:extLst>
            </p:cNvPr>
            <p:cNvSpPr txBox="1"/>
            <p:nvPr/>
          </p:nvSpPr>
          <p:spPr>
            <a:xfrm>
              <a:off x="2301826" y="4023518"/>
              <a:ext cx="869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087BE46-B54D-AD26-BF16-755EC466D726}"/>
              </a:ext>
            </a:extLst>
          </p:cNvPr>
          <p:cNvGrpSpPr/>
          <p:nvPr/>
        </p:nvGrpSpPr>
        <p:grpSpPr>
          <a:xfrm>
            <a:off x="1573192" y="5027581"/>
            <a:ext cx="1250294" cy="598357"/>
            <a:chOff x="2151888" y="3732938"/>
            <a:chExt cx="1250294" cy="59835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6289A40-2CCE-0AFB-3582-732791820159}"/>
                </a:ext>
              </a:extLst>
            </p:cNvPr>
            <p:cNvGrpSpPr/>
            <p:nvPr/>
          </p:nvGrpSpPr>
          <p:grpSpPr>
            <a:xfrm>
              <a:off x="2151888" y="3732938"/>
              <a:ext cx="1250294" cy="279514"/>
              <a:chOff x="3419856" y="3373899"/>
              <a:chExt cx="1250294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EBED9966-4E47-F6C1-30AC-4CA6C67C6D17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6E0047E1-8D27-48BD-CBE7-D3C5D6B0B369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9A41DF6-B459-1B48-B178-64DB4BE82D48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A9BC47D8-DA67-41C0-F2D7-FD41EC5314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496C921A-ABB2-28B2-82ED-7334D097D758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102257B4-3EDF-7D7D-0A9B-3F080F07CB07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49BEA5B-81CC-4E94-39E0-A691CF34FEBE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8B177351-AB7A-09BD-D1AD-1B64DE91E870}"/>
                  </a:ext>
                </a:extLst>
              </p:cNvPr>
              <p:cNvCxnSpPr>
                <a:cxnSpLocks/>
                <a:stCxn id="33" idx="3"/>
                <a:endCxn id="47" idx="1"/>
              </p:cNvCxnSpPr>
              <p:nvPr/>
            </p:nvCxnSpPr>
            <p:spPr>
              <a:xfrm>
                <a:off x="4146318" y="3513656"/>
                <a:ext cx="523832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0842DB6-3874-32E3-625A-D74D7836ACDF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1"/>
                  </a:solidFill>
                </a:rPr>
                <a:t>queue q1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D0FFC9C-D7BD-151D-BCA8-68E110DDE769}"/>
              </a:ext>
            </a:extLst>
          </p:cNvPr>
          <p:cNvGrpSpPr/>
          <p:nvPr/>
        </p:nvGrpSpPr>
        <p:grpSpPr>
          <a:xfrm>
            <a:off x="2756103" y="5027581"/>
            <a:ext cx="892765" cy="598357"/>
            <a:chOff x="2301826" y="3732938"/>
            <a:chExt cx="892765" cy="598357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DBF66DF-5B6A-E56B-19DA-527F6123DF11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30BB2414-A289-FB8C-1EF0-E719E7263B5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F867D34B-05D0-4087-87DE-3BD3DB2EAC2B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7331B1A-1341-DD0E-6190-48BAA88DED3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44131FDB-E424-A5CA-48AC-3A32AD8DD7A9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716BF526-F756-A6C3-CDA9-264F0577EDED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6739033-A2E8-AA20-6A07-2EA96E7AECF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4286868A-DCB4-8C8D-1A8C-88617BB02280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6060D63-720A-8AC5-C2F5-A63BBD31BDA2}"/>
                </a:ext>
              </a:extLst>
            </p:cNvPr>
            <p:cNvSpPr txBox="1"/>
            <p:nvPr/>
          </p:nvSpPr>
          <p:spPr>
            <a:xfrm>
              <a:off x="2301826" y="4023518"/>
              <a:ext cx="892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</a:rPr>
                <a:t>queue q2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4067121-ECAC-76A1-B527-06EC08637894}"/>
              </a:ext>
            </a:extLst>
          </p:cNvPr>
          <p:cNvCxnSpPr/>
          <p:nvPr/>
        </p:nvCxnSpPr>
        <p:spPr>
          <a:xfrm>
            <a:off x="957072" y="4529328"/>
            <a:ext cx="1079807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8AA82D9-A6F5-8020-B7BF-8B88CF3CBFB1}"/>
              </a:ext>
            </a:extLst>
          </p:cNvPr>
          <p:cNvSpPr txBox="1"/>
          <p:nvPr/>
        </p:nvSpPr>
        <p:spPr>
          <a:xfrm>
            <a:off x="3962574" y="4872245"/>
            <a:ext cx="7831698" cy="705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/>
              <a:t>DEQ(q1, t) is determined by queue q2</a:t>
            </a:r>
          </a:p>
          <a:p>
            <a:pPr algn="just">
              <a:lnSpc>
                <a:spcPct val="150000"/>
              </a:lnSpc>
            </a:pPr>
            <a:r>
              <a:rPr lang="en-US" sz="1400"/>
              <a:t>ENQ(q2, t)[1:K] = INQ(q1, t)[1:K], indicating that the first K elements in q1 are sent to q2 at time t </a:t>
            </a:r>
          </a:p>
        </p:txBody>
      </p:sp>
    </p:spTree>
    <p:extLst>
      <p:ext uri="{BB962C8B-B14F-4D97-AF65-F5344CB8AC3E}">
        <p14:creationId xmlns:p14="http://schemas.microsoft.com/office/powerpoint/2010/main" val="283832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58AE0-EB7F-32CE-4257-2CB47F450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4278568-0C2F-2AFE-43B8-35615BC1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9AA1A5-4717-14F9-CEDC-BD18C60C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analysis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5070F-14FC-611E-BE2E-B146D80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FB5B-D2F3-BD98-F729-83440435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931D2-9FAE-14B7-0E59-D3AC209B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E6E3F1-5E06-89C2-2DA2-7C6F1369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EE8EC7E-F9C3-9655-B09E-23579EDBA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F1F5322-5033-FD8A-9E87-C532445911C3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3854610" y="3267406"/>
            <a:ext cx="837881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7D24D68-0B8A-12DB-34F4-53C6B275FEAD}"/>
              </a:ext>
            </a:extLst>
          </p:cNvPr>
          <p:cNvSpPr/>
          <p:nvPr/>
        </p:nvSpPr>
        <p:spPr>
          <a:xfrm>
            <a:off x="1639038" y="2610787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C3C50A4-9F95-DAC5-4B74-FD662794FE72}"/>
              </a:ext>
            </a:extLst>
          </p:cNvPr>
          <p:cNvSpPr/>
          <p:nvPr/>
        </p:nvSpPr>
        <p:spPr>
          <a:xfrm>
            <a:off x="4692491" y="2940380"/>
            <a:ext cx="755810" cy="6540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Host Mem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73A0D4-C4F7-8D2B-E222-DFD8EA03D48E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45040" y="2846317"/>
            <a:ext cx="753760" cy="4210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DB176885-0317-F4D5-C6BD-DA2EE45BB0F8}"/>
              </a:ext>
            </a:extLst>
          </p:cNvPr>
          <p:cNvSpPr/>
          <p:nvPr/>
        </p:nvSpPr>
        <p:spPr>
          <a:xfrm>
            <a:off x="3098800" y="2940381"/>
            <a:ext cx="755810" cy="6540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E964A8F-206C-F279-9728-7722C35A0CD9}"/>
              </a:ext>
            </a:extLst>
          </p:cNvPr>
          <p:cNvCxnSpPr>
            <a:cxnSpLocks/>
            <a:stCxn id="63" idx="3"/>
            <a:endCxn id="27" idx="1"/>
          </p:cNvCxnSpPr>
          <p:nvPr/>
        </p:nvCxnSpPr>
        <p:spPr>
          <a:xfrm flipV="1">
            <a:off x="2345040" y="3267407"/>
            <a:ext cx="753760" cy="390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3A93AA0-D137-7AE1-C6FB-751B1C519D13}"/>
              </a:ext>
            </a:extLst>
          </p:cNvPr>
          <p:cNvSpPr/>
          <p:nvPr/>
        </p:nvSpPr>
        <p:spPr>
          <a:xfrm>
            <a:off x="785397" y="2063170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CEE53D71-26E2-EC3F-6BDA-795958F5BDDC}"/>
              </a:ext>
            </a:extLst>
          </p:cNvPr>
          <p:cNvSpPr/>
          <p:nvPr/>
        </p:nvSpPr>
        <p:spPr>
          <a:xfrm>
            <a:off x="1639038" y="3422402"/>
            <a:ext cx="706002" cy="471059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320" name="内容占位符 2">
            <a:extLst>
              <a:ext uri="{FF2B5EF4-FFF2-40B4-BE49-F238E27FC236}">
                <a16:creationId xmlns:a16="http://schemas.microsoft.com/office/drawing/2014/main" id="{ACECC28F-F68B-A50F-7B29-055046F77898}"/>
              </a:ext>
            </a:extLst>
          </p:cNvPr>
          <p:cNvSpPr txBox="1">
            <a:spLocks/>
          </p:cNvSpPr>
          <p:nvPr/>
        </p:nvSpPr>
        <p:spPr>
          <a:xfrm>
            <a:off x="6819528" y="2063170"/>
            <a:ext cx="5215208" cy="26159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dirty="0"/>
              <a:t>Performance query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Will the CPU and RNIC share the same memory bandwidth if 50% of the CPU's requests are cache hits?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dirty="0"/>
              <a:t>Will the average latency of C2M be twice that of R2M when the total number of requests for C2M and R2M is equal?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31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93F9-025F-000A-AE9C-D2400EB36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2769-331A-9269-A58D-FC95589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884E6D-523D-ACDD-0ACE-52ECF0E4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BD842189-2CBC-3D83-4ED3-CB25E50C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551008"/>
            <a:ext cx="11751390" cy="530699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Proposal: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formal methods to automatically analyze the host network, to explore the overlooked corner cases that caused poor performance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 Insight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Abstracting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host network in terms of queuing nodes and request endpoints — including both request initiators (e.g., CPUs, RNICs) and targets (e.g., memory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— enables systematic analysis of performance-critical behaviors using formal methods.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8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A3F1-035A-E89C-35AB-11036A7B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DBC85-CBFA-1AAB-A775-C0369E85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Host network performance analysis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0570C6-B2CA-7E57-DACE-174875FB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6BC3C79-9BA9-8607-DE1D-BBB1A59D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6139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Consider the host network as an event-driven model, time advances when a new event happens (e.g., dequeue, cache replacement)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the performance query as the SMT formula: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workload /\ model /\ query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Check the satisfiability of this formula to find whether there is a trace that complies with this query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6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256A-739A-C4ED-2BA7-CCBFE155D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BF606-9931-8A11-50BB-927B6BD57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3C017-93AE-BE23-E6A4-848329D9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480F7F38-0C9C-F1E7-7327-9BBDA6F8E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9" y="1400536"/>
            <a:ext cx="11843986" cy="545746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0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8286D3D-C8A7-593E-C5DB-F3F848E1223F}"/>
              </a:ext>
            </a:extLst>
          </p:cNvPr>
          <p:cNvGrpSpPr/>
          <p:nvPr/>
        </p:nvGrpSpPr>
        <p:grpSpPr>
          <a:xfrm>
            <a:off x="9956835" y="1797516"/>
            <a:ext cx="1410790" cy="1036394"/>
            <a:chOff x="4689052" y="1851823"/>
            <a:chExt cx="1410790" cy="1036394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B01E2D-CF67-FABE-702D-BFC9C55F92A0}"/>
                </a:ext>
              </a:extLst>
            </p:cNvPr>
            <p:cNvGrpSpPr/>
            <p:nvPr/>
          </p:nvGrpSpPr>
          <p:grpSpPr>
            <a:xfrm>
              <a:off x="4743577" y="1867063"/>
              <a:ext cx="1356265" cy="994778"/>
              <a:chOff x="4795715" y="1627153"/>
              <a:chExt cx="1356729" cy="99477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F80E3D0-7F73-C199-DD8F-A2954913300E}"/>
                  </a:ext>
                </a:extLst>
              </p:cNvPr>
              <p:cNvSpPr/>
              <p:nvPr/>
            </p:nvSpPr>
            <p:spPr>
              <a:xfrm>
                <a:off x="4805308" y="2028426"/>
                <a:ext cx="215204" cy="192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6590F67-E191-83B6-AD7B-011D969C2B30}"/>
                  </a:ext>
                </a:extLst>
              </p:cNvPr>
              <p:cNvSpPr txBox="1"/>
              <p:nvPr/>
            </p:nvSpPr>
            <p:spPr>
              <a:xfrm>
                <a:off x="5016513" y="1970754"/>
                <a:ext cx="1093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Destination</a:t>
                </a: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3B6CBB97-BFED-BBCF-D677-01FB01674A73}"/>
                  </a:ext>
                </a:extLst>
              </p:cNvPr>
              <p:cNvSpPr/>
              <p:nvPr/>
            </p:nvSpPr>
            <p:spPr>
              <a:xfrm>
                <a:off x="4795715" y="2371826"/>
                <a:ext cx="220797" cy="19243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B4D6E6-FC09-2938-CC86-D26DFEE88113}"/>
                  </a:ext>
                </a:extLst>
              </p:cNvPr>
              <p:cNvSpPr txBox="1"/>
              <p:nvPr/>
            </p:nvSpPr>
            <p:spPr>
              <a:xfrm>
                <a:off x="5016515" y="2314154"/>
                <a:ext cx="1135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Source</a:t>
                </a:r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A7F06159-7FE0-F082-38C0-338274A15298}"/>
                  </a:ext>
                </a:extLst>
              </p:cNvPr>
              <p:cNvGrpSpPr/>
              <p:nvPr/>
            </p:nvGrpSpPr>
            <p:grpSpPr>
              <a:xfrm>
                <a:off x="4795715" y="1680029"/>
                <a:ext cx="221264" cy="202024"/>
                <a:chOff x="4795715" y="1664938"/>
                <a:chExt cx="221264" cy="202024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F14D44F9-1449-5523-90B8-C581A4717E98}"/>
                    </a:ext>
                  </a:extLst>
                </p:cNvPr>
                <p:cNvSpPr/>
                <p:nvPr/>
              </p:nvSpPr>
              <p:spPr>
                <a:xfrm>
                  <a:off x="4795715" y="1664938"/>
                  <a:ext cx="221264" cy="2020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98F5BE6-60AE-EB1A-D360-0DA07B1A28E6}"/>
                    </a:ext>
                  </a:extLst>
                </p:cNvPr>
                <p:cNvSpPr/>
                <p:nvPr/>
              </p:nvSpPr>
              <p:spPr>
                <a:xfrm flipH="1">
                  <a:off x="493221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3B737A6-80F3-27D0-A274-F076C055CC29}"/>
                    </a:ext>
                  </a:extLst>
                </p:cNvPr>
                <p:cNvSpPr/>
                <p:nvPr/>
              </p:nvSpPr>
              <p:spPr>
                <a:xfrm flipH="1">
                  <a:off x="4839989" y="1697074"/>
                  <a:ext cx="46037" cy="1439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6C2DD6A-AC09-3972-160F-1377A90F2305}"/>
                  </a:ext>
                </a:extLst>
              </p:cNvPr>
              <p:cNvSpPr txBox="1"/>
              <p:nvPr/>
            </p:nvSpPr>
            <p:spPr>
              <a:xfrm>
                <a:off x="5024450" y="1627153"/>
                <a:ext cx="10215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Queue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2227A96-D9FE-FB4F-8B31-59934D0850B9}"/>
                </a:ext>
              </a:extLst>
            </p:cNvPr>
            <p:cNvSpPr/>
            <p:nvPr/>
          </p:nvSpPr>
          <p:spPr>
            <a:xfrm>
              <a:off x="4689052" y="1851823"/>
              <a:ext cx="1410787" cy="1036394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0ACD4F1-9377-15E1-0586-9FCB3544DDD8}"/>
              </a:ext>
            </a:extLst>
          </p:cNvPr>
          <p:cNvGrpSpPr/>
          <p:nvPr/>
        </p:nvGrpSpPr>
        <p:grpSpPr>
          <a:xfrm>
            <a:off x="6002143" y="2346943"/>
            <a:ext cx="509141" cy="279514"/>
            <a:chOff x="2354579" y="2849424"/>
            <a:chExt cx="509141" cy="27951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C6BA3C3-D515-8702-7D76-6386DFC5030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B8F2E2-3655-13DC-5284-B2659984382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03F028C-A2DE-39E9-612F-9B67AFF65A41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EABC351-EC89-DB0E-574E-B92A2FE01C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BC5C75B-A797-B5E7-4A87-D1CB10A95B6D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746F068-1694-57C6-7A4E-E99E29F4623B}"/>
              </a:ext>
            </a:extLst>
          </p:cNvPr>
          <p:cNvGrpSpPr/>
          <p:nvPr/>
        </p:nvGrpSpPr>
        <p:grpSpPr>
          <a:xfrm>
            <a:off x="6966644" y="3236497"/>
            <a:ext cx="751825" cy="279514"/>
            <a:chOff x="2859825" y="4174583"/>
            <a:chExt cx="751825" cy="27951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9CFAA5-4224-CA82-446F-7BD78AC09A1F}"/>
                </a:ext>
              </a:extLst>
            </p:cNvPr>
            <p:cNvSpPr/>
            <p:nvPr/>
          </p:nvSpPr>
          <p:spPr>
            <a:xfrm>
              <a:off x="2859825" y="4174583"/>
              <a:ext cx="751825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BAEE443-DA95-8FAF-DDA1-844B655DD83C}"/>
                </a:ext>
              </a:extLst>
            </p:cNvPr>
            <p:cNvSpPr/>
            <p:nvPr/>
          </p:nvSpPr>
          <p:spPr>
            <a:xfrm>
              <a:off x="2896521" y="420671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7BFD003-2B05-FD91-20AE-2AF4F1D317E6}"/>
                </a:ext>
              </a:extLst>
            </p:cNvPr>
            <p:cNvSpPr/>
            <p:nvPr/>
          </p:nvSpPr>
          <p:spPr>
            <a:xfrm>
              <a:off x="326376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F0F82BB-9470-761F-4D6F-898191A8F905}"/>
                </a:ext>
              </a:extLst>
            </p:cNvPr>
            <p:cNvSpPr/>
            <p:nvPr/>
          </p:nvSpPr>
          <p:spPr>
            <a:xfrm>
              <a:off x="314135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EAF19D-328F-DD30-DBC0-5A4B7ED92238}"/>
                </a:ext>
              </a:extLst>
            </p:cNvPr>
            <p:cNvSpPr/>
            <p:nvPr/>
          </p:nvSpPr>
          <p:spPr>
            <a:xfrm>
              <a:off x="301893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727E13-2D25-D7D7-2933-A3696AEF5D7D}"/>
                </a:ext>
              </a:extLst>
            </p:cNvPr>
            <p:cNvSpPr/>
            <p:nvPr/>
          </p:nvSpPr>
          <p:spPr>
            <a:xfrm>
              <a:off x="3508596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556502C-89B0-AACF-18EB-F2C66F36776E}"/>
                </a:ext>
              </a:extLst>
            </p:cNvPr>
            <p:cNvSpPr/>
            <p:nvPr/>
          </p:nvSpPr>
          <p:spPr>
            <a:xfrm>
              <a:off x="3386181" y="420672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0AE2D7-4D00-7A77-3104-AF9C00903D15}"/>
              </a:ext>
            </a:extLst>
          </p:cNvPr>
          <p:cNvGrpSpPr/>
          <p:nvPr/>
        </p:nvGrpSpPr>
        <p:grpSpPr>
          <a:xfrm>
            <a:off x="6005013" y="4107281"/>
            <a:ext cx="509141" cy="279514"/>
            <a:chOff x="2354579" y="2849424"/>
            <a:chExt cx="509141" cy="27951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5E9A921-D58B-120C-0E9F-813FDD4EC15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E81F727-D214-60AC-F64E-C021AD6808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122E2E45-64EC-9A30-3FBA-2F30052D6A7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41A0FB-8EF1-F8BC-8C3A-24E18616156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3841DAB-0309-91FC-DC15-3F746025287B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1C2108B-484D-FFB5-7F65-76A898B6431E}"/>
              </a:ext>
            </a:extLst>
          </p:cNvPr>
          <p:cNvSpPr txBox="1"/>
          <p:nvPr/>
        </p:nvSpPr>
        <p:spPr>
          <a:xfrm>
            <a:off x="6541327" y="2295405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LFB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C1DF37-652D-203A-B941-E35555150BD4}"/>
              </a:ext>
            </a:extLst>
          </p:cNvPr>
          <p:cNvSpPr txBox="1"/>
          <p:nvPr/>
        </p:nvSpPr>
        <p:spPr>
          <a:xfrm>
            <a:off x="6511335" y="4060404"/>
            <a:ext cx="519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</a:t>
            </a:r>
            <a:r>
              <a:rPr lang="en-US" b="1" dirty="0"/>
              <a:t>IO   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E2C5ED3-E39B-1094-9F3C-890B05AEF461}"/>
              </a:ext>
            </a:extLst>
          </p:cNvPr>
          <p:cNvSpPr/>
          <p:nvPr/>
        </p:nvSpPr>
        <p:spPr>
          <a:xfrm>
            <a:off x="5663493" y="1723645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矩形: 圆角 326">
            <a:extLst>
              <a:ext uri="{FF2B5EF4-FFF2-40B4-BE49-F238E27FC236}">
                <a16:creationId xmlns:a16="http://schemas.microsoft.com/office/drawing/2014/main" id="{E170679F-BFAC-3A02-73C4-CF12A35479E2}"/>
              </a:ext>
            </a:extLst>
          </p:cNvPr>
          <p:cNvSpPr/>
          <p:nvPr/>
        </p:nvSpPr>
        <p:spPr>
          <a:xfrm>
            <a:off x="305535" y="1724829"/>
            <a:ext cx="4824632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96431E1F-C79A-C898-F64F-2B61012F3E25}"/>
              </a:ext>
            </a:extLst>
          </p:cNvPr>
          <p:cNvGrpSpPr/>
          <p:nvPr/>
        </p:nvGrpSpPr>
        <p:grpSpPr>
          <a:xfrm>
            <a:off x="761683" y="2658232"/>
            <a:ext cx="3809263" cy="1282674"/>
            <a:chOff x="761683" y="2658232"/>
            <a:chExt cx="3809263" cy="1282674"/>
          </a:xfrm>
        </p:grpSpPr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D57C26FB-CC6B-20FF-4FFA-B60199F15718}"/>
                </a:ext>
              </a:extLst>
            </p:cNvPr>
            <p:cNvCxnSpPr>
              <a:cxnSpLocks/>
              <a:stCxn id="325" idx="3"/>
              <a:endCxn id="323" idx="1"/>
            </p:cNvCxnSpPr>
            <p:nvPr/>
          </p:nvCxnSpPr>
          <p:spPr>
            <a:xfrm flipV="1">
              <a:off x="2977255" y="3314851"/>
              <a:ext cx="837881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2" name="矩形: 圆角 321">
              <a:extLst>
                <a:ext uri="{FF2B5EF4-FFF2-40B4-BE49-F238E27FC236}">
                  <a16:creationId xmlns:a16="http://schemas.microsoft.com/office/drawing/2014/main" id="{816D3149-79AB-132F-583D-1B43F245207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4680B15-F7A2-0216-A306-0ECD9DC4092E}"/>
                </a:ext>
              </a:extLst>
            </p:cNvPr>
            <p:cNvSpPr/>
            <p:nvPr/>
          </p:nvSpPr>
          <p:spPr>
            <a:xfrm>
              <a:off x="3815136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02C6894A-EC19-6A2F-AD11-602A8CF4C338}"/>
                </a:ext>
              </a:extLst>
            </p:cNvPr>
            <p:cNvCxnSpPr>
              <a:cxnSpLocks/>
              <a:stCxn id="322" idx="3"/>
              <a:endCxn id="325" idx="1"/>
            </p:cNvCxnSpPr>
            <p:nvPr/>
          </p:nvCxnSpPr>
          <p:spPr>
            <a:xfrm>
              <a:off x="1467685" y="2893762"/>
              <a:ext cx="753760" cy="4210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03B7F1C9-1368-4572-3B56-2240C40491B2}"/>
                </a:ext>
              </a:extLst>
            </p:cNvPr>
            <p:cNvSpPr/>
            <p:nvPr/>
          </p:nvSpPr>
          <p:spPr>
            <a:xfrm>
              <a:off x="2221445" y="2987826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EBD4729E-016B-2D7A-0CD8-E9D0285CC6E3}"/>
                </a:ext>
              </a:extLst>
            </p:cNvPr>
            <p:cNvCxnSpPr>
              <a:cxnSpLocks/>
              <a:stCxn id="328" idx="3"/>
              <a:endCxn id="325" idx="1"/>
            </p:cNvCxnSpPr>
            <p:nvPr/>
          </p:nvCxnSpPr>
          <p:spPr>
            <a:xfrm flipV="1">
              <a:off x="1467685" y="3314852"/>
              <a:ext cx="753760" cy="390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8" name="矩形: 圆角 327">
              <a:extLst>
                <a:ext uri="{FF2B5EF4-FFF2-40B4-BE49-F238E27FC236}">
                  <a16:creationId xmlns:a16="http://schemas.microsoft.com/office/drawing/2014/main" id="{B781D7AE-049A-02F2-BC85-F3CA470D44FC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07D36420-8BC1-0C5E-61B3-8178C65E351C}"/>
              </a:ext>
            </a:extLst>
          </p:cNvPr>
          <p:cNvGrpSpPr/>
          <p:nvPr/>
        </p:nvGrpSpPr>
        <p:grpSpPr>
          <a:xfrm>
            <a:off x="5903713" y="2710770"/>
            <a:ext cx="4808932" cy="1282674"/>
            <a:chOff x="761683" y="2658232"/>
            <a:chExt cx="4808932" cy="1282674"/>
          </a:xfrm>
        </p:grpSpPr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13D0D4B1-1B43-006D-2C3C-39D5E58838C8}"/>
                </a:ext>
              </a:extLst>
            </p:cNvPr>
            <p:cNvCxnSpPr>
              <a:cxnSpLocks/>
              <a:stCxn id="30" idx="3"/>
              <a:endCxn id="341" idx="1"/>
            </p:cNvCxnSpPr>
            <p:nvPr/>
          </p:nvCxnSpPr>
          <p:spPr>
            <a:xfrm flipV="1">
              <a:off x="2582789" y="3314851"/>
              <a:ext cx="2232016" cy="88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0" name="矩形: 圆角 339">
              <a:extLst>
                <a:ext uri="{FF2B5EF4-FFF2-40B4-BE49-F238E27FC236}">
                  <a16:creationId xmlns:a16="http://schemas.microsoft.com/office/drawing/2014/main" id="{44B9C56F-6933-F7B2-964C-D51C2B5531FD}"/>
                </a:ext>
              </a:extLst>
            </p:cNvPr>
            <p:cNvSpPr/>
            <p:nvPr/>
          </p:nvSpPr>
          <p:spPr>
            <a:xfrm>
              <a:off x="761683" y="2658232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4AE4EBC9-524C-1068-8BAF-2CBF9F5CDA64}"/>
                </a:ext>
              </a:extLst>
            </p:cNvPr>
            <p:cNvSpPr/>
            <p:nvPr/>
          </p:nvSpPr>
          <p:spPr>
            <a:xfrm>
              <a:off x="4814805" y="2987825"/>
              <a:ext cx="755810" cy="654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Host Mem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FA3F4D3-5FE8-0932-B89F-A20A724645A6}"/>
                </a:ext>
              </a:extLst>
            </p:cNvPr>
            <p:cNvCxnSpPr>
              <a:cxnSpLocks/>
              <a:stCxn id="340" idx="3"/>
              <a:endCxn id="30" idx="1"/>
            </p:cNvCxnSpPr>
            <p:nvPr/>
          </p:nvCxnSpPr>
          <p:spPr>
            <a:xfrm>
              <a:off x="1467685" y="2893762"/>
              <a:ext cx="363279" cy="42995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A803DC2B-D590-82EB-C89B-E449C590CD55}"/>
                </a:ext>
              </a:extLst>
            </p:cNvPr>
            <p:cNvSpPr/>
            <p:nvPr/>
          </p:nvSpPr>
          <p:spPr>
            <a:xfrm>
              <a:off x="2836707" y="2987824"/>
              <a:ext cx="755810" cy="654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 dirty="0">
                  <a:solidFill>
                    <a:schemeClr val="tx1"/>
                  </a:solidFill>
                </a:rPr>
                <a:t>Cache</a:t>
              </a:r>
            </a:p>
          </p:txBody>
        </p: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8D3082B-DA8D-4B66-E62E-64ADBE60A58F}"/>
                </a:ext>
              </a:extLst>
            </p:cNvPr>
            <p:cNvCxnSpPr>
              <a:cxnSpLocks/>
              <a:stCxn id="345" idx="3"/>
              <a:endCxn id="30" idx="1"/>
            </p:cNvCxnSpPr>
            <p:nvPr/>
          </p:nvCxnSpPr>
          <p:spPr>
            <a:xfrm flipV="1">
              <a:off x="1467685" y="3323716"/>
              <a:ext cx="363279" cy="38166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D74724C1-06A7-2D84-437C-CD3190583D9D}"/>
                </a:ext>
              </a:extLst>
            </p:cNvPr>
            <p:cNvSpPr/>
            <p:nvPr/>
          </p:nvSpPr>
          <p:spPr>
            <a:xfrm>
              <a:off x="761683" y="3469847"/>
              <a:ext cx="706002" cy="471059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RNIC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301E45-F2A0-6E73-835A-83C3ADB36210}"/>
              </a:ext>
            </a:extLst>
          </p:cNvPr>
          <p:cNvGrpSpPr/>
          <p:nvPr/>
        </p:nvGrpSpPr>
        <p:grpSpPr>
          <a:xfrm>
            <a:off x="8941150" y="3211097"/>
            <a:ext cx="809082" cy="279514"/>
            <a:chOff x="4441202" y="4289224"/>
            <a:chExt cx="809082" cy="279514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29CA7AE-CB6C-2A45-5AF8-7B8E0179351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2192193" y="2849424"/>
              <a:chExt cx="809082" cy="279514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2060D2B-B68E-9C19-5F1D-9DC0B0CD05A1}"/>
                  </a:ext>
                </a:extLst>
              </p:cNvPr>
              <p:cNvSpPr/>
              <p:nvPr/>
            </p:nvSpPr>
            <p:spPr>
              <a:xfrm>
                <a:off x="2192193" y="2849424"/>
                <a:ext cx="809082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4AD85E1-4B50-7223-7D53-62D618132FA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507DC4E-20D8-FCC9-78AD-312786F28465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D0D38AA-EC02-5799-F2D9-0B534C07C5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28471C4-323D-F28F-769D-5A1E8D61B1B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4143CE0-395B-2FEC-6586-9A2EDD4D07D2}"/>
                </a:ext>
              </a:extLst>
            </p:cNvPr>
            <p:cNvSpPr/>
            <p:nvPr/>
          </p:nvSpPr>
          <p:spPr>
            <a:xfrm>
              <a:off x="5122029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86D2E24-BAD2-6EC6-9EC7-CCB449E4C6FE}"/>
                </a:ext>
              </a:extLst>
            </p:cNvPr>
            <p:cNvSpPr/>
            <p:nvPr/>
          </p:nvSpPr>
          <p:spPr>
            <a:xfrm>
              <a:off x="4514423" y="4321361"/>
              <a:ext cx="73466" cy="2091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355" name="文本框 354">
            <a:extLst>
              <a:ext uri="{FF2B5EF4-FFF2-40B4-BE49-F238E27FC236}">
                <a16:creationId xmlns:a16="http://schemas.microsoft.com/office/drawing/2014/main" id="{E22AE5EF-D5F5-84FB-8C23-A349A8059F4A}"/>
              </a:ext>
            </a:extLst>
          </p:cNvPr>
          <p:cNvSpPr txBox="1"/>
          <p:nvPr/>
        </p:nvSpPr>
        <p:spPr>
          <a:xfrm>
            <a:off x="7076449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</a:t>
            </a:r>
            <a:endParaRPr lang="en-US" b="1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CFD85FE-B15D-65E8-D02A-FD03E21F8863}"/>
              </a:ext>
            </a:extLst>
          </p:cNvPr>
          <p:cNvSpPr txBox="1"/>
          <p:nvPr/>
        </p:nvSpPr>
        <p:spPr>
          <a:xfrm>
            <a:off x="9105875" y="3498967"/>
            <a:ext cx="589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MC</a:t>
            </a:r>
            <a:endParaRPr lang="en-US" b="1" dirty="0"/>
          </a:p>
        </p:txBody>
      </p: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D905A1A7-82BC-AB8C-02D1-9EEA5D546347}"/>
              </a:ext>
            </a:extLst>
          </p:cNvPr>
          <p:cNvCxnSpPr>
            <a:stCxn id="327" idx="3"/>
            <a:endCxn id="62" idx="1"/>
          </p:cNvCxnSpPr>
          <p:nvPr/>
        </p:nvCxnSpPr>
        <p:spPr>
          <a:xfrm flipV="1">
            <a:off x="5130167" y="3434335"/>
            <a:ext cx="533326" cy="11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文本框 360">
            <a:extLst>
              <a:ext uri="{FF2B5EF4-FFF2-40B4-BE49-F238E27FC236}">
                <a16:creationId xmlns:a16="http://schemas.microsoft.com/office/drawing/2014/main" id="{24EF6BF7-02A7-BA5A-69B6-AAC090BD6A0E}"/>
              </a:ext>
            </a:extLst>
          </p:cNvPr>
          <p:cNvSpPr txBox="1"/>
          <p:nvPr/>
        </p:nvSpPr>
        <p:spPr>
          <a:xfrm>
            <a:off x="5663493" y="5257311"/>
            <a:ext cx="559768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Compared to </a:t>
            </a:r>
            <a:r>
              <a:rPr lang="en-US" sz="1600" dirty="0" err="1"/>
              <a:t>FPerf</a:t>
            </a:r>
            <a:r>
              <a:rPr lang="en-US" sz="1600" dirty="0"/>
              <a:t>, we support extra features in the host: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Credit-based flow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4435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5385-C05C-5821-F9CE-6A5E4BF4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B22FFB2-39F1-5D21-CFB0-813CEC2BB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</a:t>
            </a:r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2400B-9294-84AB-C788-23DAE49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C95BC-FCCC-8EFF-FBB7-6B8E1592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E1D99-2F40-1817-8559-8DD81B05DB8F}"/>
              </a:ext>
            </a:extLst>
          </p:cNvPr>
          <p:cNvSpPr txBox="1"/>
          <p:nvPr/>
        </p:nvSpPr>
        <p:spPr>
          <a:xfrm>
            <a:off x="1124411" y="3176149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F3A3B5C-00E3-2F4B-B84D-08F01185E6C1}"/>
              </a:ext>
            </a:extLst>
          </p:cNvPr>
          <p:cNvSpPr txBox="1"/>
          <p:nvPr/>
        </p:nvSpPr>
        <p:spPr>
          <a:xfrm>
            <a:off x="1124411" y="5153564"/>
            <a:ext cx="10712745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ensure the model is compliant with the reality: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There is no holes in each queue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(suppose the queue has an element at index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true, and no elements at index i+1, i.e.,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isValid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false, . Then, there is an element at any index j ≤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queue)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elements in the queue are ordered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(preserving the order in which they were inserted)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12D34BE-B86A-1B8E-704A-0B4F2C0676A4}"/>
              </a:ext>
            </a:extLst>
          </p:cNvPr>
          <p:cNvGrpSpPr/>
          <p:nvPr/>
        </p:nvGrpSpPr>
        <p:grpSpPr>
          <a:xfrm>
            <a:off x="845205" y="2434389"/>
            <a:ext cx="3905390" cy="625079"/>
            <a:chOff x="845205" y="2434389"/>
            <a:chExt cx="3905390" cy="6250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01CB70-1BA3-B6D7-7717-79372F65DC01}"/>
                </a:ext>
              </a:extLst>
            </p:cNvPr>
            <p:cNvGrpSpPr/>
            <p:nvPr/>
          </p:nvGrpSpPr>
          <p:grpSpPr>
            <a:xfrm>
              <a:off x="845205" y="2454962"/>
              <a:ext cx="3151651" cy="604506"/>
              <a:chOff x="2035650" y="3732938"/>
              <a:chExt cx="1176257" cy="604506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D537C34-B56A-DB7A-3DFD-35B79F111D38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1A3ED55A-A114-D67A-3430-7702A5BD7A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5A82EF6-1162-5A54-4E9A-8DFA64E6170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775AE2DF-22D3-2F97-30A7-3E206BDFAABF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D90636E-FE40-EC00-5EC5-50F01E0AE6A3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58063C-BF93-56CA-4949-3ADFF2441F29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BEDD70EF-CBD0-CCDF-F081-C18BC960182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0D8C5439-358A-D666-EA4E-E53D2F035B79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EBAD68-D4DF-6F91-2947-77CFE054684A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q(1:T)[1:L]</a:t>
                </a: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7E2F0E6-A002-8BD7-A1DE-EB67CBC3864E}"/>
                </a:ext>
              </a:extLst>
            </p:cNvPr>
            <p:cNvSpPr txBox="1"/>
            <p:nvPr/>
          </p:nvSpPr>
          <p:spPr>
            <a:xfrm>
              <a:off x="3619180" y="2434389"/>
              <a:ext cx="1131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chemeClr val="accent1"/>
                  </a:solidFill>
                </a:rPr>
                <a:t>deq_cnt</a:t>
              </a:r>
              <a:r>
                <a:rPr lang="en-US" sz="1400" dirty="0">
                  <a:solidFill>
                    <a:schemeClr val="accent1"/>
                  </a:solidFill>
                </a:rPr>
                <a:t>(1:T)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2689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87D3-2165-E7EA-267E-4820A867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0000E92-0706-F8EA-FDC2-0340E075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sz="2400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FIFO</a:t>
            </a:r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E678B9-ACD0-D25E-7BCD-7418ED0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2D92AA3-64CF-1856-FED3-984E021339B0}"/>
              </a:ext>
            </a:extLst>
          </p:cNvPr>
          <p:cNvGrpSpPr/>
          <p:nvPr/>
        </p:nvGrpSpPr>
        <p:grpSpPr>
          <a:xfrm>
            <a:off x="1123320" y="2826687"/>
            <a:ext cx="5131080" cy="818741"/>
            <a:chOff x="3202151" y="2320453"/>
            <a:chExt cx="5131080" cy="8187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15249E2-690A-0019-03EA-F430E4ACD1C9}"/>
                </a:ext>
              </a:extLst>
            </p:cNvPr>
            <p:cNvGrpSpPr/>
            <p:nvPr/>
          </p:nvGrpSpPr>
          <p:grpSpPr>
            <a:xfrm>
              <a:off x="3202151" y="2320453"/>
              <a:ext cx="3151651" cy="604506"/>
              <a:chOff x="2035650" y="3732938"/>
              <a:chExt cx="1176257" cy="604506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8138BB88-94C5-33E3-A4EF-8F3EF429EEF3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01742" cy="279514"/>
                <a:chOff x="3637177" y="3373899"/>
                <a:chExt cx="701742" cy="279514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037EBF6E-EAAF-B00C-D5C4-43A3F45D0E65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9C64C0EB-4D1D-AD6F-F4D8-4E052C1FE9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677F7B75-7D56-CC6B-0476-A3CE41B86780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F59A02B-2F0B-E488-D082-B9C0511FD01B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E7A672B-7BAE-2113-13BF-92206E112794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13337865-BEDE-06B1-B1BD-0FE7F3A77946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D8E678A2-DB9E-77E3-2BB0-658E1910FD88}"/>
                    </a:ext>
                  </a:extLst>
                </p:cNvPr>
                <p:cNvCxnSpPr>
                  <a:cxnSpLocks/>
                  <a:stCxn id="33" idx="3"/>
                  <a:endCxn id="47" idx="1"/>
                </p:cNvCxnSpPr>
                <p:nvPr/>
              </p:nvCxnSpPr>
              <p:spPr>
                <a:xfrm>
                  <a:off x="4146318" y="3513656"/>
                  <a:ext cx="192601" cy="57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2B980AC-E86E-03EE-DBDD-0F9806A06689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45E27A2-DBF0-0F9D-9712-1D887A3ACF3D}"/>
                </a:ext>
              </a:extLst>
            </p:cNvPr>
            <p:cNvGrpSpPr/>
            <p:nvPr/>
          </p:nvGrpSpPr>
          <p:grpSpPr>
            <a:xfrm>
              <a:off x="5181580" y="2321026"/>
              <a:ext cx="3151651" cy="818168"/>
              <a:chOff x="2072669" y="3732938"/>
              <a:chExt cx="1176257" cy="818168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D861FBF8-7677-AC4A-AA17-622834F7863C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4FEFC05D-9FF3-489C-8125-30540DFC8B49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14753498-767B-C6C8-F790-A34FB259448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D0F0896-615E-5363-CEF3-F14AB433A437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B35628D0-56D8-4B2A-ADAB-2ED78B6D6B22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BE6D8EB-0FB1-CF9A-283B-6C1896739FA2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2D8C0C7D-B1E9-C430-0347-9659DF0E57EA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4CAFBA59-C8FB-D127-C0D2-A11E22A5F6CA}"/>
                    </a:ext>
                  </a:extLst>
                </p:cNvPr>
                <p:cNvCxnSpPr>
                  <a:cxnSpLocks/>
                  <a:stCxn id="47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E9CEB27-A908-F6ED-A424-06D8B3264004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5FFF64E4-61BF-ECE7-50C3-3B75FD10A700}"/>
              </a:ext>
            </a:extLst>
          </p:cNvPr>
          <p:cNvSpPr txBox="1"/>
          <p:nvPr/>
        </p:nvSpPr>
        <p:spPr>
          <a:xfrm>
            <a:off x="1085001" y="3645428"/>
            <a:ext cx="5848091" cy="28007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t-1,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== q2(t-1)[j], where </a:t>
            </a: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– q1_remain_cnt(t) </a:t>
            </a:r>
          </a:p>
          <a:p>
            <a:endParaRPr lang="en-US" altLang="zh-CN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</a:t>
            </a:r>
            <a:r>
              <a:rPr lang="zh-CN" altLang="en-US" sz="1600" dirty="0"/>
              <a:t> </a:t>
            </a:r>
            <a:r>
              <a:rPr lang="en-US" altLang="zh-CN" sz="1600" dirty="0"/>
              <a:t>For </a:t>
            </a:r>
            <a:r>
              <a:rPr lang="en-US" sz="1600" dirty="0"/>
              <a:t>q1_remain_cnt(t) + q2_deq_cnt(t-1)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78E5D8E2-984D-C634-A025-01E3520C9576}"/>
              </a:ext>
            </a:extLst>
          </p:cNvPr>
          <p:cNvSpPr txBox="1"/>
          <p:nvPr/>
        </p:nvSpPr>
        <p:spPr>
          <a:xfrm>
            <a:off x="7044844" y="1950883"/>
            <a:ext cx="5039126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We use two auxiliary variables </a:t>
            </a:r>
            <a:r>
              <a:rPr lang="en-US" sz="1600" b="1" dirty="0" err="1"/>
              <a:t>q_remain_cnt</a:t>
            </a:r>
            <a:r>
              <a:rPr lang="en-US" sz="1600" b="1" dirty="0"/>
              <a:t>(1:T) </a:t>
            </a:r>
            <a:r>
              <a:rPr lang="en-US" sz="1600" dirty="0"/>
              <a:t>and </a:t>
            </a:r>
            <a:r>
              <a:rPr lang="en-US" sz="1600" b="1" dirty="0" err="1"/>
              <a:t>q_val_cnt</a:t>
            </a:r>
            <a:r>
              <a:rPr lang="en-US" sz="1600" b="1" dirty="0"/>
              <a:t>(1:T) </a:t>
            </a:r>
            <a:r>
              <a:rPr lang="en-US" sz="1600" dirty="0"/>
              <a:t>to track how many elements persist in a queue q across adjacent time steps, i.e., not dequeued between t – 1 and t. For example, for the queue q1: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q1_remain_cnt(t) == q1_val_cnt(t-1) + q1_deq_cnt(t-1)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q1_val_cnt(t-1) == Sum([If(q1(t-1)[</a:t>
            </a:r>
            <a:r>
              <a:rPr lang="en-US" sz="1600" dirty="0" err="1"/>
              <a:t>i</a:t>
            </a:r>
            <a:r>
              <a:rPr lang="en-US" sz="1600" dirty="0"/>
              <a:t>], 1, 0) for </a:t>
            </a:r>
            <a:r>
              <a:rPr lang="en-US" sz="1600" dirty="0" err="1"/>
              <a:t>i</a:t>
            </a:r>
            <a:r>
              <a:rPr lang="en-US" sz="1600" dirty="0"/>
              <a:t> in 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q1_cap_cnt(t) == q1.size – q1_remain_cnt(t)	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4FA5D4-73B8-9E1F-CF82-9DBE84BE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AFBE6A-E91A-A94F-9562-6530E93CC9B4}"/>
              </a:ext>
            </a:extLst>
          </p:cNvPr>
          <p:cNvSpPr txBox="1"/>
          <p:nvPr/>
        </p:nvSpPr>
        <p:spPr>
          <a:xfrm>
            <a:off x="7044844" y="4139114"/>
            <a:ext cx="4858009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dequeue number of a queue is determined by its upstream queue. For example, The dequeue of q2 is determined by q1, such that: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q1_cap_cnt(t) – q2_val_cnt(t-1)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dirty="0" err="1"/>
              <a:t>tmp</a:t>
            </a:r>
            <a:r>
              <a:rPr lang="en-US" sz="1600" dirty="0"/>
              <a:t> &lt; 0: </a:t>
            </a:r>
          </a:p>
          <a:p>
            <a:pPr algn="just"/>
            <a:r>
              <a:rPr lang="en-US" sz="1600" dirty="0"/>
              <a:t>          q2_deq_cnt(t-1) == q1_cap  _cnt(t)</a:t>
            </a:r>
          </a:p>
          <a:p>
            <a:pPr algn="just"/>
            <a:r>
              <a:rPr lang="en-US" sz="1600" dirty="0"/>
              <a:t>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q2_deq_cnt(t-1) == q2_val_cnt(t-1)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0AC831-B4BF-3480-C860-69913374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695" y="5450209"/>
            <a:ext cx="4100104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If(q1_cap &gt;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q2_val_t_1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q2_deq_t_1 == q1_cap)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EAAA7-2AB5-6322-7A56-2F63817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357330"/>
            <a:ext cx="11201401" cy="1325563"/>
          </a:xfrm>
        </p:spPr>
        <p:txBody>
          <a:bodyPr/>
          <a:lstStyle/>
          <a:p>
            <a:r>
              <a:rPr lang="en-US" altLang="zh-CN"/>
              <a:t>The host network: Network within a single host</a:t>
            </a:r>
            <a:endParaRPr 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A5A761F-FC25-3C08-B786-33F5BF3F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3C3B70F-9498-F671-E73E-491C1AE99861}"/>
              </a:ext>
            </a:extLst>
          </p:cNvPr>
          <p:cNvGrpSpPr/>
          <p:nvPr/>
        </p:nvGrpSpPr>
        <p:grpSpPr>
          <a:xfrm>
            <a:off x="5212080" y="25553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9FB149C-378B-8BE9-E8F5-17F55A577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08E9DC9-A27A-B733-3441-33BB0261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BFD642E8-9BD8-A57D-7E47-8E9122A4D855}"/>
              </a:ext>
            </a:extLst>
          </p:cNvPr>
          <p:cNvGrpSpPr/>
          <p:nvPr/>
        </p:nvGrpSpPr>
        <p:grpSpPr>
          <a:xfrm>
            <a:off x="1750619" y="25553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C13004-B93F-3DB5-3785-462FB13D2E5F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0FF03B3-0FBB-5256-089E-4F482638C1D8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7393BDB-9A74-B76E-70AE-3D1C0977D46E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4D0044-46A5-46CF-23AD-ECB1E76BC34F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E7B4DD1-BD0A-5561-E06C-68A75E7C443B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2B6860-D70C-B249-E539-04B6514E8FEA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3015CC-F027-3A5E-EC79-AFF68B6D20AF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0C1C56E-4144-3BC4-2536-D53B43B01269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9F37185-6823-A959-1A71-C02B96F7CC3A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BD6FA39-3F51-CBF3-4E0F-10B83AEC839A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C850495-4270-3178-DF39-E26FFF5D35C7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882983B-EC7E-D2F2-BA91-475280CFBB88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A3B5A47-2AFD-0538-FC93-DF5BA21EBB2E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906662E-3B70-29D3-6B08-2E08C2BEF3B4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91868241-0B69-9AE0-181C-190DB66A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6327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95FB8C41-E52E-525D-81C3-F41D8F1EB311}"/>
              </a:ext>
            </a:extLst>
          </p:cNvPr>
          <p:cNvSpPr/>
          <p:nvPr/>
        </p:nvSpPr>
        <p:spPr>
          <a:xfrm>
            <a:off x="7018374" y="25471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3AAD03B8-1DE7-6A29-AB12-0DC3C209C2DF}"/>
              </a:ext>
            </a:extLst>
          </p:cNvPr>
          <p:cNvSpPr/>
          <p:nvPr/>
        </p:nvSpPr>
        <p:spPr>
          <a:xfrm>
            <a:off x="1750619" y="23076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C9219C96-4B37-07A4-ADAA-56EA11652E3C}"/>
              </a:ext>
            </a:extLst>
          </p:cNvPr>
          <p:cNvSpPr txBox="1"/>
          <p:nvPr/>
        </p:nvSpPr>
        <p:spPr>
          <a:xfrm>
            <a:off x="1696807" y="18276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21BB7626-BFAB-4CCA-F0F1-7014CAA8A37E}"/>
              </a:ext>
            </a:extLst>
          </p:cNvPr>
          <p:cNvSpPr txBox="1"/>
          <p:nvPr/>
        </p:nvSpPr>
        <p:spPr>
          <a:xfrm>
            <a:off x="6916507" y="20585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</p:spTree>
    <p:extLst>
      <p:ext uri="{BB962C8B-B14F-4D97-AF65-F5344CB8AC3E}">
        <p14:creationId xmlns:p14="http://schemas.microsoft.com/office/powerpoint/2010/main" val="227850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E4C6-090E-1AFE-DC5A-2633A5E2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CAC7E38-F184-7368-FDE6-6C5E369B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34CA45F-A092-F9E7-EF4A-D62DD332D210}"/>
              </a:ext>
            </a:extLst>
          </p:cNvPr>
          <p:cNvSpPr txBox="1"/>
          <p:nvPr/>
        </p:nvSpPr>
        <p:spPr>
          <a:xfrm>
            <a:off x="5443011" y="1715676"/>
            <a:ext cx="6412083" cy="501675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Compute the dequeue number of each downstream queue according to the scheduling algorithm: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/>
              <a:t>tmp</a:t>
            </a:r>
            <a:r>
              <a:rPr lang="en-US" sz="1600" dirty="0"/>
              <a:t> = m – q1_remain_cnt(t)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If q2_val_cnt(t-1) + q3_val_cnt(t-1) &lt;= </a:t>
            </a:r>
            <a:r>
              <a:rPr lang="en-US" sz="1600" dirty="0" err="1"/>
              <a:t>tmp</a:t>
            </a:r>
            <a:r>
              <a:rPr lang="en-US" sz="1600" dirty="0"/>
              <a:t>: </a:t>
            </a:r>
          </a:p>
          <a:p>
            <a:pPr algn="just"/>
            <a:r>
              <a:rPr lang="en-US" sz="1600" dirty="0"/>
              <a:t>          q2_deq_cnt(t-1) == q2_val_cnt(t-1) </a:t>
            </a:r>
          </a:p>
          <a:p>
            <a:pPr algn="just"/>
            <a:r>
              <a:rPr lang="en-US" sz="1600" dirty="0"/>
              <a:t>          q3_deq_cnt(t-1) == q3_val_cnt(t-1) </a:t>
            </a:r>
          </a:p>
          <a:p>
            <a:pPr algn="just"/>
            <a:r>
              <a:rPr lang="en-US" sz="1600" dirty="0"/>
              <a:t>      else:</a:t>
            </a:r>
          </a:p>
          <a:p>
            <a:pPr algn="just"/>
            <a:r>
              <a:rPr lang="en-US" sz="1600" dirty="0"/>
              <a:t>          If q2_val_cnt(t-1) &lt;= </a:t>
            </a:r>
            <a:r>
              <a:rPr lang="en-US" sz="1600" dirty="0" err="1"/>
              <a:t>tmp</a:t>
            </a:r>
            <a:r>
              <a:rPr lang="en-US" sz="1600" dirty="0"/>
              <a:t>/2: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</a:p>
          <a:p>
            <a:pPr algn="just"/>
            <a:r>
              <a:rPr lang="en-US" sz="1600" dirty="0"/>
              <a:t>              q2_deq_cnt(t-1) == q2_val_cnt(t-1) </a:t>
            </a:r>
          </a:p>
          <a:p>
            <a:pPr algn="just"/>
            <a:r>
              <a:rPr lang="en-US" sz="1600" dirty="0"/>
              <a:t>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</a:t>
            </a:r>
          </a:p>
          <a:p>
            <a:pPr algn="just"/>
            <a:r>
              <a:rPr lang="en-US" sz="1600" dirty="0"/>
              <a:t>          else If q3_val_cnt(t-1) &lt;= </a:t>
            </a:r>
            <a:r>
              <a:rPr lang="en-US" sz="1600" dirty="0" err="1"/>
              <a:t>tmp</a:t>
            </a:r>
            <a:r>
              <a:rPr lang="en-US" sz="1600" dirty="0"/>
              <a:t>/2: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and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q3_deq_cnt(t-1) == q3_val_cnt(t-1) </a:t>
            </a:r>
          </a:p>
          <a:p>
            <a:pPr algn="just"/>
            <a:r>
              <a:rPr lang="en-US" sz="1600" dirty="0"/>
              <a:t>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 – q3_val_cnt(t-1)          </a:t>
            </a:r>
          </a:p>
          <a:p>
            <a:pPr algn="just"/>
            <a:r>
              <a:rPr lang="en-US" sz="1600" dirty="0"/>
              <a:t>          else: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q2_val_cnt(t-1)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 and q3_val_cnt(t-1) &gt;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tmp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/2</a:t>
            </a:r>
            <a:endParaRPr lang="en-US" sz="1600" dirty="0"/>
          </a:p>
          <a:p>
            <a:pPr algn="just"/>
            <a:r>
              <a:rPr lang="en-US" sz="1600" dirty="0"/>
              <a:t>              If </a:t>
            </a:r>
            <a:r>
              <a:rPr lang="en-US" sz="1600" dirty="0" err="1"/>
              <a:t>tmp</a:t>
            </a:r>
            <a:r>
              <a:rPr lang="en-US" sz="1600" dirty="0"/>
              <a:t> % 2 != 0: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 + 1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else:</a:t>
            </a:r>
          </a:p>
          <a:p>
            <a:pPr algn="just"/>
            <a:r>
              <a:rPr lang="en-US" sz="1600" dirty="0"/>
              <a:t>                  q2_deq_cnt(t-1)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  <a:p>
            <a:pPr algn="just"/>
            <a:r>
              <a:rPr lang="en-US" sz="1600" dirty="0"/>
              <a:t>                  q3_deq_cnt(t-1) == </a:t>
            </a:r>
            <a:r>
              <a:rPr lang="en-US" sz="1600" dirty="0" err="1"/>
              <a:t>tmp</a:t>
            </a:r>
            <a:r>
              <a:rPr lang="en-US" sz="1600" dirty="0"/>
              <a:t>/2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C489E4E-69C6-230C-FEFF-84089158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EEEDC9-BEF2-93E5-964B-E8C78BBA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D918920-6AA8-5EA6-C033-BFE405C6E253}"/>
              </a:ext>
            </a:extLst>
          </p:cNvPr>
          <p:cNvGrpSpPr/>
          <p:nvPr/>
        </p:nvGrpSpPr>
        <p:grpSpPr>
          <a:xfrm>
            <a:off x="756019" y="3100917"/>
            <a:ext cx="5173500" cy="1348589"/>
            <a:chOff x="5012925" y="1637859"/>
            <a:chExt cx="5173500" cy="1348589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8339322-3521-B8EF-8B8D-466DE6840E2F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809BD854-9439-C47D-6116-042A94A233A1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ECC94F2B-EA01-EBE1-780A-1A7B159FE46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B593912F-D255-9014-2407-C19015A3680B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94237E24-51AB-49A3-27DE-ACE5FB035D0B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CE39F668-1AEB-CC6C-D185-A3BE395E4510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D73C776-A8FA-DD64-3349-61967E85F8CF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0E822A27-9E56-8C41-8606-8EB2E98F0D2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A081B248-AFF7-0A09-363A-20A2C6723901}"/>
                    </a:ext>
                  </a:extLst>
                </p:cNvPr>
                <p:cNvCxnSpPr>
                  <a:cxnSpLocks/>
                  <a:stCxn id="76" idx="3"/>
                  <a:endCxn id="86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C6E4B64-0BB4-629C-57E8-34ABFFC7B1C2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6A548A3E-9935-2E07-662E-6D6ED0B1B971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42095ACA-49D7-80C6-E707-4A85116EEFD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13461" cy="279514"/>
                <a:chOff x="3637177" y="3373899"/>
                <a:chExt cx="613461" cy="279514"/>
              </a:xfrm>
            </p:grpSpPr>
            <p:grpSp>
              <p:nvGrpSpPr>
                <p:cNvPr id="84" name="组合 83">
                  <a:extLst>
                    <a:ext uri="{FF2B5EF4-FFF2-40B4-BE49-F238E27FC236}">
                      <a16:creationId xmlns:a16="http://schemas.microsoft.com/office/drawing/2014/main" id="{F97B5EBC-6A22-7D0E-0541-01DB72883A7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93B4145A-08B0-03EF-8AB5-C320FDC8E53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9F7E05CA-43E8-505F-2765-5ECED71AA10D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BE77562D-DFB3-1E1E-27B1-DC8E9BBAC819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BC8DB17A-4998-4CE3-7774-CDD75A01E46C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610648BF-5330-DA1A-BD89-53BDB887AC93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DC397088-47C7-6A7B-937D-81886EC4723F}"/>
                    </a:ext>
                  </a:extLst>
                </p:cNvPr>
                <p:cNvCxnSpPr>
                  <a:cxnSpLocks/>
                  <a:stCxn id="86" idx="3"/>
                </p:cNvCxnSpPr>
                <p:nvPr/>
              </p:nvCxnSpPr>
              <p:spPr>
                <a:xfrm>
                  <a:off x="4146318" y="3513656"/>
                  <a:ext cx="104320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CB537A9-6676-889E-90CD-8B3CA2722B13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8D39C93-17F5-F236-0134-39EAC5FDD112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2C951B0-C2A6-49CF-D615-0FC3578EC54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E72F8CF5-7EE0-B954-F676-B78FCB938AA6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97" name="矩形 96">
                    <a:extLst>
                      <a:ext uri="{FF2B5EF4-FFF2-40B4-BE49-F238E27FC236}">
                        <a16:creationId xmlns:a16="http://schemas.microsoft.com/office/drawing/2014/main" id="{74DCB430-FFBC-6A7A-6C31-ED4A4F0CEA5C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256210B0-123F-B67C-DA8C-71D86F085BA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99" name="矩形 98">
                    <a:extLst>
                      <a:ext uri="{FF2B5EF4-FFF2-40B4-BE49-F238E27FC236}">
                        <a16:creationId xmlns:a16="http://schemas.microsoft.com/office/drawing/2014/main" id="{35A6F632-2FA4-6B0F-E0B3-1F4EBD2EB8DA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C3C1E2A3-8B38-B674-C55B-C5AAFD129D4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01" name="矩形 100">
                    <a:extLst>
                      <a:ext uri="{FF2B5EF4-FFF2-40B4-BE49-F238E27FC236}">
                        <a16:creationId xmlns:a16="http://schemas.microsoft.com/office/drawing/2014/main" id="{3D8EAB3C-B692-BC61-F2D7-6FD811F785BE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C0233C7B-E084-8B52-6B45-05CB8B57B5D5}"/>
                    </a:ext>
                  </a:extLst>
                </p:cNvPr>
                <p:cNvCxnSpPr>
                  <a:cxnSpLocks/>
                  <a:stCxn id="97" idx="3"/>
                  <a:endCxn id="86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45377AC-A4CB-F357-E345-45B586501D77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93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9CD9-B59C-45A7-4667-2AA53557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2235D4-69E6-390D-9B87-8E9D767E4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queue </a:t>
            </a:r>
            <a:r>
              <a:rPr lang="en-US" altLang="zh-CN" sz="2400" dirty="0"/>
              <a:t>scheduling</a:t>
            </a:r>
            <a:endParaRPr lang="en-US" dirty="0"/>
          </a:p>
          <a:p>
            <a:pPr lvl="1" algn="just">
              <a:lnSpc>
                <a:spcPct val="100000"/>
              </a:lnSpc>
            </a:pPr>
            <a:r>
              <a:rPr lang="en-US" altLang="zh-CN" dirty="0"/>
              <a:t>Round-Robin</a:t>
            </a: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5BF157A-9A26-632D-EFF4-955F5E7BA31B}"/>
              </a:ext>
            </a:extLst>
          </p:cNvPr>
          <p:cNvSpPr txBox="1"/>
          <p:nvPr/>
        </p:nvSpPr>
        <p:spPr>
          <a:xfrm>
            <a:off x="1030147" y="2756966"/>
            <a:ext cx="10563551" cy="403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dequeues k element at time t, where k = q1_deq_cnt(t-1),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(q1(t)[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r>
              <a:rPr lang="zh-CN" altLang="en-US" sz="1600" dirty="0">
                <a:ea typeface="微软雅黑" panose="020B0503020204020204" pitchFamily="34" charset="-122"/>
              </a:rPr>
              <a:t>①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1 &lt;= </a:t>
            </a:r>
            <a:r>
              <a:rPr lang="en-US" sz="1600" dirty="0" err="1"/>
              <a:t>i</a:t>
            </a:r>
            <a:r>
              <a:rPr lang="en-US" sz="1600" dirty="0"/>
              <a:t> &lt;= q1_remain_cnt(t):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q1(t)[</a:t>
            </a:r>
            <a:r>
              <a:rPr lang="en-US" sz="1600" dirty="0" err="1"/>
              <a:t>i</a:t>
            </a:r>
            <a:r>
              <a:rPr lang="en-US" sz="1600" dirty="0"/>
              <a:t>] == q1(t-1)[</a:t>
            </a:r>
            <a:r>
              <a:rPr lang="en-US" sz="1600" dirty="0" err="1"/>
              <a:t>i+k</a:t>
            </a:r>
            <a:r>
              <a:rPr lang="en-US" sz="1600" dirty="0"/>
              <a:t>]</a:t>
            </a:r>
          </a:p>
          <a:p>
            <a:endParaRPr lang="en-US" sz="1600" dirty="0"/>
          </a:p>
          <a:p>
            <a:r>
              <a:rPr lang="zh-CN" altLang="en-US" sz="1600" dirty="0">
                <a:ea typeface="微软雅黑" panose="020B0503020204020204" pitchFamily="34" charset="-122"/>
              </a:rPr>
              <a:t>②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&lt; </a:t>
            </a:r>
            <a:r>
              <a:rPr lang="en-US" sz="1600" dirty="0" err="1"/>
              <a:t>i</a:t>
            </a:r>
            <a:r>
              <a:rPr lang="en-US" sz="1600" dirty="0"/>
              <a:t> &lt;= q1_remain_cnt(t) + q2_deq_cnt(t-1) + q3_deq_cnt(t-1):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q1_remain_cnt(t)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2*min(q2_deq_cnt(t-1), q3_deq_cnt(t-1)):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q1(t)[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q2(t-1)[j/2]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q1(t)[</a:t>
            </a:r>
            <a:r>
              <a:rPr lang="en-US" sz="1600" dirty="0" err="1"/>
              <a:t>i</a:t>
            </a:r>
            <a:r>
              <a:rPr lang="en-US" sz="1600" dirty="0"/>
              <a:t>] == q3(t-1)[j/2]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q2_deq_cnt(t-1) &lt; q3_deq_cnt(t-1):</a:t>
            </a:r>
          </a:p>
          <a:p>
            <a:r>
              <a:rPr lang="en-US" sz="1600" dirty="0"/>
              <a:t>              q1(t)[j] == q3(t-1)[j-q2_deq_cnt(t-1)]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q1(t)[j] == q2(t-1)[j-q3_deq_cnt(t-1)]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3977E7-4C39-E3BA-2544-39BCFB53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21FB0F-5EFF-F082-3CA9-1C97061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33FD10-9690-979E-3E8D-2D1DFCF8981D}"/>
              </a:ext>
            </a:extLst>
          </p:cNvPr>
          <p:cNvGrpSpPr/>
          <p:nvPr/>
        </p:nvGrpSpPr>
        <p:grpSpPr>
          <a:xfrm>
            <a:off x="5033490" y="1386416"/>
            <a:ext cx="5173500" cy="1348589"/>
            <a:chOff x="5012925" y="1637859"/>
            <a:chExt cx="5173500" cy="134858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2D459A-23BD-ED09-1C21-9CD6253EB8A8}"/>
                </a:ext>
              </a:extLst>
            </p:cNvPr>
            <p:cNvGrpSpPr/>
            <p:nvPr/>
          </p:nvGrpSpPr>
          <p:grpSpPr>
            <a:xfrm>
              <a:off x="5012925" y="1637859"/>
              <a:ext cx="3151651" cy="619553"/>
              <a:chOff x="2016219" y="3422096"/>
              <a:chExt cx="1176257" cy="619553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D310760D-4CBB-F30F-7133-C8ABD687F434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698143" cy="308711"/>
                <a:chOff x="3637177" y="3373899"/>
                <a:chExt cx="698143" cy="308711"/>
              </a:xfrm>
            </p:grpSpPr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C5D623F9-62DA-8F35-E268-B66C314441AC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FECCC291-D739-1028-C061-342A78AD35DE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F18EFE6C-196A-ACED-4171-3146B76F538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36BF4ACD-E780-E33C-5A4F-3326B654519D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5C850AAD-BE4D-B1EA-D1F4-28CBB6843FB1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C57ED825-226D-160B-86E9-544F1B08B2C2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</a:t>
                    </a:r>
                  </a:p>
                </p:txBody>
              </p:sp>
            </p:grp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F634E40-264E-C871-7BB8-CBD5A9C5E113}"/>
                    </a:ext>
                  </a:extLst>
                </p:cNvPr>
                <p:cNvCxnSpPr>
                  <a:cxnSpLocks/>
                  <a:stCxn id="35" idx="3"/>
                  <a:endCxn id="24" idx="1"/>
                </p:cNvCxnSpPr>
                <p:nvPr/>
              </p:nvCxnSpPr>
              <p:spPr>
                <a:xfrm>
                  <a:off x="4146318" y="3513656"/>
                  <a:ext cx="189002" cy="16895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7B6C86-ABFA-C889-0786-C1044498FE35}"/>
                  </a:ext>
                </a:extLst>
              </p:cNvPr>
              <p:cNvSpPr txBox="1"/>
              <p:nvPr/>
            </p:nvSpPr>
            <p:spPr>
              <a:xfrm>
                <a:off x="2016219" y="3422096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q2(1:T)[1:n]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C8F80E7-8501-9223-5B75-102519FBFE2D}"/>
                </a:ext>
              </a:extLst>
            </p:cNvPr>
            <p:cNvGrpSpPr/>
            <p:nvPr/>
          </p:nvGrpSpPr>
          <p:grpSpPr>
            <a:xfrm>
              <a:off x="7034774" y="2117655"/>
              <a:ext cx="3151651" cy="818168"/>
              <a:chOff x="2072669" y="3732938"/>
              <a:chExt cx="1176257" cy="818168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4BFDF8B-55ED-6FCC-11EF-FD8FD1EA0B75}"/>
                  </a:ext>
                </a:extLst>
              </p:cNvPr>
              <p:cNvGrpSpPr/>
              <p:nvPr/>
            </p:nvGrpSpPr>
            <p:grpSpPr>
              <a:xfrm>
                <a:off x="2369209" y="3732938"/>
                <a:ext cx="726462" cy="279514"/>
                <a:chOff x="3637177" y="3373899"/>
                <a:chExt cx="726462" cy="279514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F7CCC4E-39EA-E979-6681-654DAD304CCA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107602E-49FA-1F15-1B90-A909F78B02A6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9C19ABB7-289F-B31E-9923-E779D4169065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0F74FD8-5238-1B56-9152-10C3B825CAD4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9DC94675-3BE2-84F7-56E0-A30F75702C0D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4059E0F6-6CF2-0D4F-C747-37E226B7269B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E1D908AD-32C1-DE53-AA1A-43E30081E33A}"/>
                    </a:ext>
                  </a:extLst>
                </p:cNvPr>
                <p:cNvCxnSpPr>
                  <a:cxnSpLocks/>
                  <a:stCxn id="24" idx="3"/>
                </p:cNvCxnSpPr>
                <p:nvPr/>
              </p:nvCxnSpPr>
              <p:spPr>
                <a:xfrm flipV="1">
                  <a:off x="4146318" y="3510591"/>
                  <a:ext cx="217321" cy="306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69842BC-D99A-0E5A-41C5-98FDBA69D5BD}"/>
                  </a:ext>
                </a:extLst>
              </p:cNvPr>
              <p:cNvSpPr txBox="1"/>
              <p:nvPr/>
            </p:nvSpPr>
            <p:spPr>
              <a:xfrm>
                <a:off x="2072669" y="4027886"/>
                <a:ext cx="11762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/>
                    </a:solidFill>
                  </a:rPr>
                  <a:t>q1(1:T)[1:m]</a:t>
                </a:r>
              </a:p>
              <a:p>
                <a:pPr algn="ctr"/>
                <a:endParaRPr lang="en-US" sz="14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19F5BAB-C21B-C5B8-7727-8406E13E5E17}"/>
                </a:ext>
              </a:extLst>
            </p:cNvPr>
            <p:cNvGrpSpPr/>
            <p:nvPr/>
          </p:nvGrpSpPr>
          <p:grpSpPr>
            <a:xfrm>
              <a:off x="5075019" y="2257412"/>
              <a:ext cx="3151651" cy="729036"/>
              <a:chOff x="2035650" y="3608408"/>
              <a:chExt cx="1176257" cy="72903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A41CA15-4F5E-A35E-30C9-1B8535621413}"/>
                  </a:ext>
                </a:extLst>
              </p:cNvPr>
              <p:cNvGrpSpPr/>
              <p:nvPr/>
            </p:nvGrpSpPr>
            <p:grpSpPr>
              <a:xfrm>
                <a:off x="2369209" y="3608408"/>
                <a:ext cx="694399" cy="404044"/>
                <a:chOff x="3637177" y="3249369"/>
                <a:chExt cx="694399" cy="404044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8E8A6CD-E9EF-0991-3A2E-81ECCD450A2F}"/>
                    </a:ext>
                  </a:extLst>
                </p:cNvPr>
                <p:cNvGrpSpPr/>
                <p:nvPr/>
              </p:nvGrpSpPr>
              <p:grpSpPr>
                <a:xfrm>
                  <a:off x="3637177" y="3373899"/>
                  <a:ext cx="509141" cy="279514"/>
                  <a:chOff x="2354579" y="2849424"/>
                  <a:chExt cx="509141" cy="279514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8C0B1D5C-B495-74AF-B705-DF1CAD2FD7C2}"/>
                      </a:ext>
                    </a:extLst>
                  </p:cNvPr>
                  <p:cNvSpPr/>
                  <p:nvPr/>
                </p:nvSpPr>
                <p:spPr>
                  <a:xfrm>
                    <a:off x="2354579" y="2849424"/>
                    <a:ext cx="509141" cy="27951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3C97156F-4526-F5A2-CB00-13B51E5F8691}"/>
                      </a:ext>
                    </a:extLst>
                  </p:cNvPr>
                  <p:cNvSpPr/>
                  <p:nvPr/>
                </p:nvSpPr>
                <p:spPr>
                  <a:xfrm>
                    <a:off x="2636217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BBEECC3F-AA9E-67E6-7F02-1A4AB697B288}"/>
                      </a:ext>
                    </a:extLst>
                  </p:cNvPr>
                  <p:cNvSpPr/>
                  <p:nvPr/>
                </p:nvSpPr>
                <p:spPr>
                  <a:xfrm>
                    <a:off x="2756182" y="2881561"/>
                    <a:ext cx="73466" cy="209111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86D7B546-C90C-4CBA-4FF5-326706AF8E20}"/>
                      </a:ext>
                    </a:extLst>
                  </p:cNvPr>
                  <p:cNvSpPr/>
                  <p:nvPr/>
                </p:nvSpPr>
                <p:spPr>
                  <a:xfrm>
                    <a:off x="2516252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…</a:t>
                    </a:r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9AA1EE18-8052-1D78-57B4-031B2A59981C}"/>
                      </a:ext>
                    </a:extLst>
                  </p:cNvPr>
                  <p:cNvSpPr/>
                  <p:nvPr/>
                </p:nvSpPr>
                <p:spPr>
                  <a:xfrm>
                    <a:off x="2396287" y="2881561"/>
                    <a:ext cx="73466" cy="209111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p</a:t>
                    </a:r>
                  </a:p>
                </p:txBody>
              </p:sp>
            </p:grp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CE61C16B-7392-9F61-C5BA-D45493B111B7}"/>
                    </a:ext>
                  </a:extLst>
                </p:cNvPr>
                <p:cNvCxnSpPr>
                  <a:cxnSpLocks/>
                  <a:stCxn id="15" idx="3"/>
                  <a:endCxn id="24" idx="1"/>
                </p:cNvCxnSpPr>
                <p:nvPr/>
              </p:nvCxnSpPr>
              <p:spPr>
                <a:xfrm flipV="1">
                  <a:off x="4146318" y="3249369"/>
                  <a:ext cx="185258" cy="264287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74CC03-6587-3000-A8EA-A00CDE4EAD3F}"/>
                  </a:ext>
                </a:extLst>
              </p:cNvPr>
              <p:cNvSpPr txBox="1"/>
              <p:nvPr/>
            </p:nvSpPr>
            <p:spPr>
              <a:xfrm>
                <a:off x="2035650" y="4029667"/>
                <a:ext cx="1176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1"/>
                    </a:solidFill>
                  </a:rPr>
                  <a:t>q3(1:T)[1:p]</a:t>
                </a:r>
              </a:p>
            </p:txBody>
          </p: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392DA43-45D9-A00B-D5B4-AD45EE8E5684}"/>
              </a:ext>
            </a:extLst>
          </p:cNvPr>
          <p:cNvSpPr txBox="1"/>
          <p:nvPr/>
        </p:nvSpPr>
        <p:spPr>
          <a:xfrm>
            <a:off x="5095585" y="5312965"/>
            <a:ext cx="6289804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ea typeface="微软雅黑" panose="020B0503020204020204" pitchFamily="34" charset="-122"/>
              </a:rPr>
              <a:t>③ </a:t>
            </a:r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q1_remain_cnt(t) + q2_deq_cnt(t-1) + q3_deq_cnt(t-1) &lt; </a:t>
            </a:r>
            <a:r>
              <a:rPr lang="en-US" sz="1600" dirty="0" err="1"/>
              <a:t>i</a:t>
            </a:r>
            <a:r>
              <a:rPr lang="en-US" sz="1600" dirty="0"/>
              <a:t> &lt;= 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q1(t)[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].</a:t>
            </a:r>
            <a:r>
              <a:rPr lang="en-US" altLang="zh-CN" sz="1600" dirty="0" err="1"/>
              <a:t>isValid</a:t>
            </a:r>
            <a:r>
              <a:rPr lang="en-US" altLang="zh-CN" sz="1600" dirty="0"/>
              <a:t> == false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B0BB024-B9C6-2C5B-4ADA-ADB4EE577D89}"/>
              </a:ext>
            </a:extLst>
          </p:cNvPr>
          <p:cNvSpPr txBox="1"/>
          <p:nvPr/>
        </p:nvSpPr>
        <p:spPr>
          <a:xfrm>
            <a:off x="707543" y="7530262"/>
            <a:ext cx="10563551" cy="37856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Suppose q1 remains q1_remain_cnt elements, q2/q3 dequeues q2_deq_cnt/q3_deq_cnt elements, then the </a:t>
            </a:r>
            <a:r>
              <a:rPr lang="en-US" sz="1600" dirty="0" err="1"/>
              <a:t>i</a:t>
            </a:r>
            <a:r>
              <a:rPr lang="en-US" sz="1600" baseline="30000" dirty="0" err="1"/>
              <a:t>th</a:t>
            </a:r>
            <a:r>
              <a:rPr lang="en-US" sz="1600" dirty="0"/>
              <a:t> element of q1 at time t (q1[</a:t>
            </a:r>
            <a:r>
              <a:rPr lang="en-US" sz="1600" dirty="0" err="1"/>
              <a:t>i</a:t>
            </a:r>
            <a:r>
              <a:rPr lang="en-US" sz="1600" dirty="0"/>
              <a:t>]) would be:</a:t>
            </a:r>
          </a:p>
          <a:p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600" dirty="0">
                <a:ea typeface="微软雅黑" panose="020B0503020204020204" pitchFamily="34" charset="-122"/>
              </a:rPr>
              <a:t>For </a:t>
            </a:r>
            <a:r>
              <a:rPr lang="en-US" sz="1600" dirty="0"/>
              <a:t>q1_remain_cnt &lt; </a:t>
            </a:r>
            <a:r>
              <a:rPr lang="en-US" sz="1600" dirty="0" err="1"/>
              <a:t>i</a:t>
            </a:r>
            <a:r>
              <a:rPr lang="en-US" sz="1600" dirty="0"/>
              <a:t> &lt;= q1_remain_cnt + q2_deq_cnt + q3_deq_cnt: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j = </a:t>
            </a:r>
            <a:r>
              <a:rPr lang="en-US" sz="1600" dirty="0" err="1"/>
              <a:t>i</a:t>
            </a:r>
            <a:r>
              <a:rPr lang="en-US" sz="1600" dirty="0"/>
              <a:t> - q1_remain_cnt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j &lt;= 2*min(q2_deq_cnt, q3_deq_cnt): </a:t>
            </a:r>
          </a:p>
          <a:p>
            <a:r>
              <a:rPr lang="en-US" sz="1600" dirty="0"/>
              <a:t>          If j % 2 == 1:</a:t>
            </a:r>
          </a:p>
          <a:p>
            <a:r>
              <a:rPr lang="en-US" sz="1600" dirty="0"/>
              <a:t>             </a:t>
            </a:r>
            <a:r>
              <a:rPr lang="en-US" sz="1600" dirty="0">
                <a:solidFill>
                  <a:srgbClr val="C00000"/>
                </a:solidFill>
              </a:rPr>
              <a:t>q1[</a:t>
            </a:r>
            <a:r>
              <a:rPr lang="en-US" sz="1600" dirty="0" err="1">
                <a:solidFill>
                  <a:srgbClr val="C00000"/>
                </a:solidFill>
              </a:rPr>
              <a:t>i</a:t>
            </a:r>
            <a:r>
              <a:rPr lang="en-US" sz="1600" dirty="0">
                <a:solidFill>
                  <a:srgbClr val="C00000"/>
                </a:solidFill>
              </a:rPr>
              <a:t>] == q2[j/2]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q1[</a:t>
            </a:r>
            <a:r>
              <a:rPr lang="en-US" sz="1600" dirty="0" err="1"/>
              <a:t>i</a:t>
            </a:r>
            <a:r>
              <a:rPr lang="en-US" sz="1600" dirty="0"/>
              <a:t>] == q3[j/2]</a:t>
            </a:r>
          </a:p>
          <a:p>
            <a:r>
              <a:rPr lang="en-US" sz="1600" dirty="0"/>
              <a:t>      else: </a:t>
            </a:r>
          </a:p>
          <a:p>
            <a:r>
              <a:rPr lang="en-US" sz="1600" dirty="0"/>
              <a:t>          If q2_deq_cnt &lt; q3_deq_cnt:</a:t>
            </a:r>
          </a:p>
          <a:p>
            <a:r>
              <a:rPr lang="en-US" sz="1600" dirty="0"/>
              <a:t>              q1[j] == q3[j-q2_deq_cnt]</a:t>
            </a:r>
          </a:p>
          <a:p>
            <a:r>
              <a:rPr lang="en-US" sz="1600" dirty="0"/>
              <a:t>          else:</a:t>
            </a:r>
          </a:p>
          <a:p>
            <a:r>
              <a:rPr lang="en-US" sz="1600" dirty="0"/>
              <a:t>              q1[j] == q2[j-q3_deq_cnt]</a:t>
            </a:r>
          </a:p>
        </p:txBody>
      </p:sp>
    </p:spTree>
    <p:extLst>
      <p:ext uri="{BB962C8B-B14F-4D97-AF65-F5344CB8AC3E}">
        <p14:creationId xmlns:p14="http://schemas.microsoft.com/office/powerpoint/2010/main" val="268003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21D0-F006-B993-6E2E-6158E3DB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03DF2AB-0C77-AAAB-2587-DF6F652E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Modeling the </a:t>
            </a:r>
            <a:r>
              <a:rPr lang="en-US" dirty="0"/>
              <a:t>credit-based flow control</a:t>
            </a:r>
            <a:endParaRPr lang="en-US" sz="2400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lvl="1" algn="just">
              <a:lnSpc>
                <a:spcPct val="100000"/>
              </a:lnSpc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marL="457200" lvl="1" indent="0" algn="just">
              <a:lnSpc>
                <a:spcPct val="100000"/>
              </a:lnSpc>
              <a:buNone/>
            </a:pPr>
            <a:endParaRPr lang="en-US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DFDCC4-BCB1-5B4C-8ACE-AF564574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 dirty="0"/>
              <a:t>Formal model of the host network</a:t>
            </a:r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CED9A8D-5D0A-C839-DA46-6E55580914ED}"/>
              </a:ext>
            </a:extLst>
          </p:cNvPr>
          <p:cNvGrpSpPr/>
          <p:nvPr/>
        </p:nvGrpSpPr>
        <p:grpSpPr>
          <a:xfrm>
            <a:off x="838200" y="2471755"/>
            <a:ext cx="3151651" cy="604506"/>
            <a:chOff x="2035650" y="3732938"/>
            <a:chExt cx="1176257" cy="604506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793385-D8BD-F3BF-D48B-CB623B547D9E}"/>
                </a:ext>
              </a:extLst>
            </p:cNvPr>
            <p:cNvGrpSpPr/>
            <p:nvPr/>
          </p:nvGrpSpPr>
          <p:grpSpPr>
            <a:xfrm>
              <a:off x="2369209" y="3732938"/>
              <a:ext cx="776166" cy="279514"/>
              <a:chOff x="3637177" y="3373899"/>
              <a:chExt cx="776166" cy="27951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D49EEC5-859D-E7F7-417F-5E477E382FED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23B2EED6-A03A-921C-F5A4-858C370053B4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93531C21-5053-89B0-DC1F-1942CFFEA90C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266990BC-0449-878E-6199-956E88174AB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90EE9ADF-C2E8-CE10-BBB0-90989CF6DA94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4BC33EA9-AD4A-CBFC-13FE-B95F8848510A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CA32D918-4A9A-DE77-C008-9BC145A7EC99}"/>
                  </a:ext>
                </a:extLst>
              </p:cNvPr>
              <p:cNvCxnSpPr>
                <a:cxnSpLocks/>
                <a:stCxn id="33" idx="3"/>
                <a:endCxn id="11" idx="2"/>
              </p:cNvCxnSpPr>
              <p:nvPr/>
            </p:nvCxnSpPr>
            <p:spPr>
              <a:xfrm>
                <a:off x="4146318" y="3513656"/>
                <a:ext cx="267025" cy="473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C8E00E1-6696-34BB-D330-AF2EDDD0F4C3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BAFFFAE-7F20-4249-4575-935C2F5D31E0}"/>
              </a:ext>
            </a:extLst>
          </p:cNvPr>
          <p:cNvGrpSpPr/>
          <p:nvPr/>
        </p:nvGrpSpPr>
        <p:grpSpPr>
          <a:xfrm>
            <a:off x="5872369" y="-298625"/>
            <a:ext cx="3151651" cy="818168"/>
            <a:chOff x="2072669" y="3732938"/>
            <a:chExt cx="1176257" cy="818168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1E51691-2F2E-704A-111D-9AD0F00EAEA8}"/>
                </a:ext>
              </a:extLst>
            </p:cNvPr>
            <p:cNvGrpSpPr/>
            <p:nvPr/>
          </p:nvGrpSpPr>
          <p:grpSpPr>
            <a:xfrm>
              <a:off x="2369209" y="3732938"/>
              <a:ext cx="726462" cy="279514"/>
              <a:chOff x="3637177" y="3373899"/>
              <a:chExt cx="726462" cy="279514"/>
            </a:xfrm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B30A43EA-90C7-193C-3AF5-F3AC3874A492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AB4F1AAB-6FA9-0B0D-A6F6-9103B5CBA221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4FD3C93-48C3-26ED-1942-A9B23A3EFC9D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BF23D09-D4F8-41C2-8A04-78BACCF667A7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819A4CF-FBED-33AD-93EE-7094CB4C9BF7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BFA6A6A-20F8-6CF0-53EB-D4C308E533D5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</p:grp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021E13C3-ECD1-065B-7414-BCB358B9ABA3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4146318" y="3510591"/>
                <a:ext cx="217321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F316528-FBAB-5813-7991-520818DF2354}"/>
                </a:ext>
              </a:extLst>
            </p:cNvPr>
            <p:cNvSpPr txBox="1"/>
            <p:nvPr/>
          </p:nvSpPr>
          <p:spPr>
            <a:xfrm>
              <a:off x="2072669" y="4027886"/>
              <a:ext cx="1176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2"/>
                  </a:solidFill>
                </a:rPr>
                <a:t>q1(1:T)[1:m]</a:t>
              </a:r>
            </a:p>
            <a:p>
              <a:pPr algn="ctr"/>
              <a:endParaRPr lang="en-US" sz="14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883825-BD26-2029-E422-E4B586E0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624" y="6356350"/>
            <a:ext cx="638175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2968EB-8714-F91C-3017-6EC2567709EA}"/>
              </a:ext>
            </a:extLst>
          </p:cNvPr>
          <p:cNvSpPr txBox="1"/>
          <p:nvPr/>
        </p:nvSpPr>
        <p:spPr>
          <a:xfrm>
            <a:off x="1080868" y="3781740"/>
            <a:ext cx="10712745" cy="181588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queue q at time t is represented as </a:t>
            </a:r>
            <a:r>
              <a:rPr lang="en-US" sz="1600" b="1" dirty="0"/>
              <a:t>q(1:T)[1:L]</a:t>
            </a:r>
            <a:r>
              <a:rPr lang="en-US" sz="1600" dirty="0"/>
              <a:t>, where L is the length of q, T is the total timestep we try to model </a:t>
            </a:r>
          </a:p>
          <a:p>
            <a:r>
              <a:rPr lang="en-US" altLang="zh-CN" sz="1600" dirty="0"/>
              <a:t>The dequeue number of a queue q at time t is </a:t>
            </a:r>
            <a:r>
              <a:rPr lang="en-US" altLang="zh-CN" sz="1600" b="1" dirty="0" err="1"/>
              <a:t>q_deq_cnt</a:t>
            </a:r>
            <a:r>
              <a:rPr lang="en-US" altLang="zh-CN" sz="1600" b="1" dirty="0"/>
              <a:t>(1:T)</a:t>
            </a:r>
            <a:endParaRPr lang="en-US" altLang="zh-CN" sz="1600" dirty="0"/>
          </a:p>
          <a:p>
            <a:r>
              <a:rPr lang="en-US" altLang="zh-CN" sz="1600" dirty="0"/>
              <a:t>Each element </a:t>
            </a:r>
            <a:r>
              <a:rPr lang="en-US" altLang="zh-CN" sz="1600" b="1" dirty="0"/>
              <a:t>q(t)[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queue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element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source: Enum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source of this request, e.g., CPU or 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reqLoc</a:t>
            </a:r>
            <a:r>
              <a:rPr lang="en-US" sz="1600" b="1" dirty="0"/>
              <a:t>: Int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required by this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startTime</a:t>
            </a:r>
            <a:r>
              <a:rPr lang="en-US" sz="1600" b="1" dirty="0"/>
              <a:t>: Int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start time of this request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768A6C77-BD7C-59F7-71A1-C65C4D87EE8F}"/>
              </a:ext>
            </a:extLst>
          </p:cNvPr>
          <p:cNvSpPr/>
          <p:nvPr/>
        </p:nvSpPr>
        <p:spPr>
          <a:xfrm>
            <a:off x="879365" y="2603710"/>
            <a:ext cx="3094928" cy="812225"/>
          </a:xfrm>
          <a:custGeom>
            <a:avLst/>
            <a:gdLst>
              <a:gd name="connsiteX0" fmla="*/ 3094928 w 3094928"/>
              <a:gd name="connsiteY0" fmla="*/ 39889 h 812225"/>
              <a:gd name="connsiteX1" fmla="*/ 2669478 w 3094928"/>
              <a:gd name="connsiteY1" fmla="*/ 516139 h 812225"/>
              <a:gd name="connsiteX2" fmla="*/ 1634428 w 3094928"/>
              <a:gd name="connsiteY2" fmla="*/ 789189 h 812225"/>
              <a:gd name="connsiteX3" fmla="*/ 593028 w 3094928"/>
              <a:gd name="connsiteY3" fmla="*/ 751089 h 812225"/>
              <a:gd name="connsiteX4" fmla="*/ 72328 w 3094928"/>
              <a:gd name="connsiteY4" fmla="*/ 382789 h 812225"/>
              <a:gd name="connsiteX5" fmla="*/ 85028 w 3094928"/>
              <a:gd name="connsiteY5" fmla="*/ 39889 h 812225"/>
              <a:gd name="connsiteX6" fmla="*/ 821628 w 3094928"/>
              <a:gd name="connsiteY6" fmla="*/ 20839 h 81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4928" h="812225">
                <a:moveTo>
                  <a:pt x="3094928" y="39889"/>
                </a:moveTo>
                <a:cubicBezTo>
                  <a:pt x="3003911" y="215572"/>
                  <a:pt x="2912894" y="391256"/>
                  <a:pt x="2669478" y="516139"/>
                </a:cubicBezTo>
                <a:cubicBezTo>
                  <a:pt x="2426062" y="641022"/>
                  <a:pt x="1980503" y="750031"/>
                  <a:pt x="1634428" y="789189"/>
                </a:cubicBezTo>
                <a:cubicBezTo>
                  <a:pt x="1288353" y="828347"/>
                  <a:pt x="853378" y="818822"/>
                  <a:pt x="593028" y="751089"/>
                </a:cubicBezTo>
                <a:cubicBezTo>
                  <a:pt x="332678" y="683356"/>
                  <a:pt x="156995" y="501322"/>
                  <a:pt x="72328" y="382789"/>
                </a:cubicBezTo>
                <a:cubicBezTo>
                  <a:pt x="-12339" y="264256"/>
                  <a:pt x="-39855" y="100214"/>
                  <a:pt x="85028" y="39889"/>
                </a:cubicBezTo>
                <a:cubicBezTo>
                  <a:pt x="209911" y="-20436"/>
                  <a:pt x="515769" y="201"/>
                  <a:pt x="821628" y="2083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699D52D-176A-6812-4262-860AC3F792E9}"/>
              </a:ext>
            </a:extLst>
          </p:cNvPr>
          <p:cNvSpPr/>
          <p:nvPr/>
        </p:nvSpPr>
        <p:spPr>
          <a:xfrm>
            <a:off x="3811585" y="2496286"/>
            <a:ext cx="254000" cy="23992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5EE3-53C5-741F-6106-5B5F28691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B277-D598-9E5C-0E7C-112167FC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37512-45DE-5DC0-C539-1AB41FE4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D05BC4E-57E6-1CF1-35BB-800ABECA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4583AD-F640-40B2-320C-B749162A0EBB}"/>
              </a:ext>
            </a:extLst>
          </p:cNvPr>
          <p:cNvGrpSpPr/>
          <p:nvPr/>
        </p:nvGrpSpPr>
        <p:grpSpPr>
          <a:xfrm>
            <a:off x="838200" y="2610259"/>
            <a:ext cx="3151651" cy="604506"/>
            <a:chOff x="2035650" y="3732938"/>
            <a:chExt cx="1176257" cy="60450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8EB80ED7-6533-5192-0A73-2FA2D2B4CF01}"/>
                </a:ext>
              </a:extLst>
            </p:cNvPr>
            <p:cNvGrpSpPr/>
            <p:nvPr/>
          </p:nvGrpSpPr>
          <p:grpSpPr>
            <a:xfrm>
              <a:off x="2151888" y="3732938"/>
              <a:ext cx="854722" cy="279514"/>
              <a:chOff x="3419856" y="3373899"/>
              <a:chExt cx="854722" cy="279514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1BAFE7EA-566B-8DF0-1C98-1F0F875D944A}"/>
                  </a:ext>
                </a:extLst>
              </p:cNvPr>
              <p:cNvGrpSpPr/>
              <p:nvPr/>
            </p:nvGrpSpPr>
            <p:grpSpPr>
              <a:xfrm>
                <a:off x="3637177" y="3373899"/>
                <a:ext cx="509141" cy="279514"/>
                <a:chOff x="2354579" y="2849424"/>
                <a:chExt cx="509141" cy="279514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C0ED6EE-BB8A-B9BE-B281-E9ECFC237F3F}"/>
                    </a:ext>
                  </a:extLst>
                </p:cNvPr>
                <p:cNvSpPr/>
                <p:nvPr/>
              </p:nvSpPr>
              <p:spPr>
                <a:xfrm>
                  <a:off x="2354579" y="2849424"/>
                  <a:ext cx="509141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82207C4-51D6-4726-14A8-7789233DCDD6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77C520A-7615-F0B8-C407-D2E4EC921094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26E8048-E08E-2E7F-1F80-6092B53866E0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5834034-8366-69B2-FFB3-464CFB6EEB63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</a:t>
                  </a:r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02AD16A-FA4C-0E5B-ED5D-AE60DFB72978}"/>
                  </a:ext>
                </a:extLst>
              </p:cNvPr>
              <p:cNvCxnSpPr/>
              <p:nvPr/>
            </p:nvCxnSpPr>
            <p:spPr>
              <a:xfrm>
                <a:off x="3419856" y="3510591"/>
                <a:ext cx="217321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5B5406C-3DD2-45F6-583E-A428FCEA8E73}"/>
                  </a:ext>
                </a:extLst>
              </p:cNvPr>
              <p:cNvCxnSpPr>
                <a:cxnSpLocks/>
                <a:stCxn id="22" idx="3"/>
                <a:endCxn id="28" idx="1"/>
              </p:cNvCxnSpPr>
              <p:nvPr/>
            </p:nvCxnSpPr>
            <p:spPr>
              <a:xfrm flipV="1">
                <a:off x="4146318" y="3510591"/>
                <a:ext cx="128260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D76A70-CF80-66B7-1F4B-6C4DBC5ABF97}"/>
                </a:ext>
              </a:extLst>
            </p:cNvPr>
            <p:cNvSpPr txBox="1"/>
            <p:nvPr/>
          </p:nvSpPr>
          <p:spPr>
            <a:xfrm>
              <a:off x="2035650" y="4029667"/>
              <a:ext cx="11762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q(1:T)[1:n]</a:t>
              </a: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5462DD-CA5D-0911-0E2F-75F623C977AF}"/>
              </a:ext>
            </a:extLst>
          </p:cNvPr>
          <p:cNvSpPr/>
          <p:nvPr/>
        </p:nvSpPr>
        <p:spPr>
          <a:xfrm>
            <a:off x="3439780" y="2518351"/>
            <a:ext cx="914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AB98EE-A156-3EC5-7A50-9DF1D85B7199}"/>
              </a:ext>
            </a:extLst>
          </p:cNvPr>
          <p:cNvSpPr/>
          <p:nvPr/>
        </p:nvSpPr>
        <p:spPr>
          <a:xfrm>
            <a:off x="4784397" y="2607194"/>
            <a:ext cx="582288" cy="2795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99ECFD-EEC6-AF86-1F2B-EDE92FA06CE5}"/>
              </a:ext>
            </a:extLst>
          </p:cNvPr>
          <p:cNvCxnSpPr>
            <a:cxnSpLocks/>
          </p:cNvCxnSpPr>
          <p:nvPr/>
        </p:nvCxnSpPr>
        <p:spPr>
          <a:xfrm>
            <a:off x="4354180" y="2746951"/>
            <a:ext cx="430217" cy="30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0E202E3-5085-896D-85F1-80557D9DF823}"/>
              </a:ext>
            </a:extLst>
          </p:cNvPr>
          <p:cNvSpPr txBox="1"/>
          <p:nvPr/>
        </p:nvSpPr>
        <p:spPr>
          <a:xfrm>
            <a:off x="1149647" y="3304331"/>
            <a:ext cx="10980442" cy="20621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state of a cache </a:t>
            </a:r>
            <a:r>
              <a:rPr lang="en-US" sz="1600" dirty="0" err="1"/>
              <a:t>c at</a:t>
            </a:r>
            <a:r>
              <a:rPr lang="en-US" sz="1600" dirty="0"/>
              <a:t> time t is represented as </a:t>
            </a:r>
            <a:r>
              <a:rPr lang="en-US" sz="1600" b="1" dirty="0"/>
              <a:t>c(1:T)[1:S]</a:t>
            </a:r>
            <a:r>
              <a:rPr lang="en-US" sz="1600" dirty="0"/>
              <a:t>, where S is the size of the cache, T is the total timestep we try to model </a:t>
            </a:r>
          </a:p>
          <a:p>
            <a:r>
              <a:rPr lang="en-US" altLang="zh-CN" sz="1600" dirty="0"/>
              <a:t>Each cacheline </a:t>
            </a:r>
            <a:r>
              <a:rPr lang="en-US" altLang="zh-CN" sz="1600" b="1" dirty="0"/>
              <a:t>c(t)[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] </a:t>
            </a:r>
            <a:r>
              <a:rPr lang="en-US" altLang="zh-CN" sz="1600" dirty="0"/>
              <a:t>in the cache consists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isValid</a:t>
            </a:r>
            <a:r>
              <a:rPr lang="en-US" sz="1600" b="1" dirty="0"/>
              <a:t>: Bool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whether the cacheline exists at time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loc: Int      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memory location of the current cacheline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lastAcc</a:t>
            </a:r>
            <a:r>
              <a:rPr lang="en-US" sz="1600" b="1" dirty="0"/>
              <a:t>: Int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last time the current cacheline was accessed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hitCnt</a:t>
            </a:r>
            <a:r>
              <a:rPr lang="en-US" sz="1600" b="1" dirty="0"/>
              <a:t>: Int     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hit count of the current cacheline</a:t>
            </a:r>
          </a:p>
          <a:p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dirty="0"/>
              <a:t>If there are multiple-level cache, we assume the cache state is fixed within each timestep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37BD32E-22F0-72F7-C4DC-541B8AEFE810}"/>
              </a:ext>
            </a:extLst>
          </p:cNvPr>
          <p:cNvSpPr txBox="1"/>
          <p:nvPr/>
        </p:nvSpPr>
        <p:spPr>
          <a:xfrm>
            <a:off x="2361964" y="3021644"/>
            <a:ext cx="315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c(1:T)[1:S]</a:t>
            </a:r>
          </a:p>
        </p:txBody>
      </p:sp>
    </p:spTree>
    <p:extLst>
      <p:ext uri="{BB962C8B-B14F-4D97-AF65-F5344CB8AC3E}">
        <p14:creationId xmlns:p14="http://schemas.microsoft.com/office/powerpoint/2010/main" val="301683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D5110-BF06-601E-1E18-E504705C7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34A1D21E-194D-0184-A6B9-78E860B0E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hit </a:t>
            </a:r>
          </a:p>
          <a:p>
            <a:pPr lvl="1" algn="just">
              <a:lnSpc>
                <a:spcPct val="100000"/>
              </a:lnSpc>
            </a:pPr>
            <a:r>
              <a:rPr lang="en-US" dirty="0"/>
              <a:t>Add a shadow queue q’ to store the elements that are not hit by the cache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6696D3-BB3C-3D60-EBE0-4B47F77A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42E69-9E0D-32AE-F057-0481C0BC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/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simplicity, we assume that the cache hit happens within a single time step, and omit the time index in the following SMT formula</a:t>
                </a:r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define a set of helper boolean variables hit[1:n], hit 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true indicates that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was hit by the cache,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j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== </m:t>
                        </m:r>
                        <m:r>
                          <m:rPr>
                            <m:nor/>
                          </m:rPr>
                          <a:rPr lang="en-US" sz="1600" dirty="0"/>
                          <m:t>q</m:t>
                        </m:r>
                        <m:r>
                          <m:rPr>
                            <m:nor/>
                          </m:rPr>
                          <a:rPr lang="en-US" sz="1600" dirty="0"/>
                          <m:t>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].</m:t>
                        </m:r>
                        <m:r>
                          <m:rPr>
                            <m:nor/>
                          </m:rPr>
                          <a:rPr lang="en-US" sz="1600" dirty="0"/>
                          <m:t>req</m:t>
                        </m:r>
                        <m:r>
                          <m:rPr>
                            <m:nor/>
                          </m:rPr>
                          <a:rPr lang="en-US" sz="1600" dirty="0"/>
                          <m:t>_</m:t>
                        </m:r>
                        <m:r>
                          <m:rPr>
                            <m:nor/>
                          </m:rPr>
                          <a:rPr lang="en-US" sz="1600" dirty="0"/>
                          <m:t>loc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We also define a set of helper Int variable index[1:n],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the index of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in q’, i.e., q’[index[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]] = q[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for 1 &lt;=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&lt;= 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If hit[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True: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 + 1</a:t>
                </a:r>
              </a:p>
              <a:p>
                <a:r>
                  <a:rPr lang="en-US" sz="1600" dirty="0"/>
                  <a:t>       else:</a:t>
                </a:r>
              </a:p>
              <a:p>
                <a:r>
                  <a:rPr lang="en-US" sz="1600" dirty="0"/>
                  <a:t>           index[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= index[i-1]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871B698-1605-CF5C-E08A-2D6E673A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491" y="3615464"/>
                <a:ext cx="11051877" cy="2619500"/>
              </a:xfrm>
              <a:prstGeom prst="rect">
                <a:avLst/>
              </a:prstGeom>
              <a:blipFill>
                <a:blip r:embed="rId2"/>
                <a:stretch>
                  <a:fillRect l="-220" t="-463" b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10C9E87E-E758-C77E-CCC8-611164F1DC94}"/>
              </a:ext>
            </a:extLst>
          </p:cNvPr>
          <p:cNvGrpSpPr/>
          <p:nvPr/>
        </p:nvGrpSpPr>
        <p:grpSpPr>
          <a:xfrm>
            <a:off x="838200" y="2804101"/>
            <a:ext cx="6485455" cy="910076"/>
            <a:chOff x="838200" y="2804101"/>
            <a:chExt cx="6485455" cy="91007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01A51AA-3FB2-FDDE-17F1-9EB566703346}"/>
                </a:ext>
              </a:extLst>
            </p:cNvPr>
            <p:cNvGrpSpPr/>
            <p:nvPr/>
          </p:nvGrpSpPr>
          <p:grpSpPr>
            <a:xfrm>
              <a:off x="838200" y="2804101"/>
              <a:ext cx="6485455" cy="910076"/>
              <a:chOff x="838200" y="2518351"/>
              <a:chExt cx="6485455" cy="91007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4EDBEDA8-27C9-D27C-AB91-35105A78DB5D}"/>
                  </a:ext>
                </a:extLst>
              </p:cNvPr>
              <p:cNvGrpSpPr/>
              <p:nvPr/>
            </p:nvGrpSpPr>
            <p:grpSpPr>
              <a:xfrm>
                <a:off x="838200" y="2610259"/>
                <a:ext cx="3151651" cy="604506"/>
                <a:chOff x="2035650" y="3732938"/>
                <a:chExt cx="1176257" cy="60450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557F9295-8AA3-3EBA-E395-612B323DEB1C}"/>
                    </a:ext>
                  </a:extLst>
                </p:cNvPr>
                <p:cNvGrpSpPr/>
                <p:nvPr/>
              </p:nvGrpSpPr>
              <p:grpSpPr>
                <a:xfrm>
                  <a:off x="2151888" y="3732938"/>
                  <a:ext cx="854722" cy="279514"/>
                  <a:chOff x="3419856" y="3373899"/>
                  <a:chExt cx="854722" cy="279514"/>
                </a:xfrm>
              </p:grpSpPr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8E03036D-99F9-7B0D-87C9-6C9BB86B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1C7F204-8B40-800E-80A2-3BA2AA9EF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B83A2D51-D910-96B1-727C-79D2558E6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F9ADE931-A9B1-DA18-D9D2-CDCD05DFB3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DD0C5804-927A-2344-0118-6B22356C0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B63A1F21-F4B8-AA44-9E6B-ED54B1784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BE60D72C-DAFC-DE4D-5A91-CB009F29BC4B}"/>
                      </a:ext>
                    </a:extLst>
                  </p:cNvPr>
                  <p:cNvCxnSpPr/>
                  <p:nvPr/>
                </p:nvCxnSpPr>
                <p:spPr>
                  <a:xfrm>
                    <a:off x="3419856" y="3510591"/>
                    <a:ext cx="217321" cy="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3E48229D-486C-F5D5-79AB-C6A69201B170}"/>
                      </a:ext>
                    </a:extLst>
                  </p:cNvPr>
                  <p:cNvCxnSpPr>
                    <a:cxnSpLocks/>
                    <a:stCxn id="22" idx="3"/>
                    <a:endCxn id="28" idx="1"/>
                  </p:cNvCxnSpPr>
                  <p:nvPr/>
                </p:nvCxnSpPr>
                <p:spPr>
                  <a:xfrm flipV="1">
                    <a:off x="4146318" y="3510591"/>
                    <a:ext cx="128260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18B53C6-FD37-F758-71F6-586E3457F45D}"/>
                    </a:ext>
                  </a:extLst>
                </p:cNvPr>
                <p:cNvSpPr txBox="1"/>
                <p:nvPr/>
              </p:nvSpPr>
              <p:spPr>
                <a:xfrm>
                  <a:off x="2035650" y="4029667"/>
                  <a:ext cx="1176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1"/>
                      </a:solidFill>
                    </a:rPr>
                    <a:t>q(1:T)[1:n]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45507F9-1F5F-84C4-9262-F447C2152D9C}"/>
                  </a:ext>
                </a:extLst>
              </p:cNvPr>
              <p:cNvGrpSpPr/>
              <p:nvPr/>
            </p:nvGrpSpPr>
            <p:grpSpPr>
              <a:xfrm>
                <a:off x="3989851" y="2610259"/>
                <a:ext cx="3151651" cy="818168"/>
                <a:chOff x="2072669" y="3732938"/>
                <a:chExt cx="1176257" cy="81816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4702BC7-1CDA-D995-522D-0B33151130BA}"/>
                    </a:ext>
                  </a:extLst>
                </p:cNvPr>
                <p:cNvGrpSpPr/>
                <p:nvPr/>
              </p:nvGrpSpPr>
              <p:grpSpPr>
                <a:xfrm>
                  <a:off x="2369209" y="3732938"/>
                  <a:ext cx="726462" cy="279514"/>
                  <a:chOff x="3637177" y="3373899"/>
                  <a:chExt cx="726462" cy="279514"/>
                </a:xfrm>
              </p:grpSpPr>
              <p:grpSp>
                <p:nvGrpSpPr>
                  <p:cNvPr id="10" name="组合 9">
                    <a:extLst>
                      <a:ext uri="{FF2B5EF4-FFF2-40B4-BE49-F238E27FC236}">
                        <a16:creationId xmlns:a16="http://schemas.microsoft.com/office/drawing/2014/main" id="{8909A241-7194-C888-AA5E-90242622BFFF}"/>
                      </a:ext>
                    </a:extLst>
                  </p:cNvPr>
                  <p:cNvGrpSpPr/>
                  <p:nvPr/>
                </p:nvGrpSpPr>
                <p:grpSpPr>
                  <a:xfrm>
                    <a:off x="3637177" y="3373899"/>
                    <a:ext cx="509141" cy="279514"/>
                    <a:chOff x="2354579" y="2849424"/>
                    <a:chExt cx="509141" cy="279514"/>
                  </a:xfrm>
                </p:grpSpPr>
                <p:sp>
                  <p:nvSpPr>
                    <p:cNvPr id="12" name="矩形 11">
                      <a:extLst>
                        <a:ext uri="{FF2B5EF4-FFF2-40B4-BE49-F238E27FC236}">
                          <a16:creationId xmlns:a16="http://schemas.microsoft.com/office/drawing/2014/main" id="{4C0C8F07-4ACB-4BFB-F035-A74D060AB7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4579" y="2849424"/>
                      <a:ext cx="509141" cy="2795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2514726C-B7EC-22F7-B35E-B165B6940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217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BF9630FB-3A1E-5CEB-BA3B-7658F1037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56182" y="2881561"/>
                      <a:ext cx="73466" cy="20911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E2C37395-7F61-24B9-68DE-F5A8978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16252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p:txBody>
                </p:sp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9225C0A9-FA44-957C-7DCB-63C940454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96287" y="2881561"/>
                      <a:ext cx="73466" cy="209111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36000" rIns="36000"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p:txBody>
                </p:sp>
              </p:grpSp>
              <p:cxnSp>
                <p:nvCxnSpPr>
                  <p:cNvPr id="11" name="直接箭头连接符 10">
                    <a:extLst>
                      <a:ext uri="{FF2B5EF4-FFF2-40B4-BE49-F238E27FC236}">
                        <a16:creationId xmlns:a16="http://schemas.microsoft.com/office/drawing/2014/main" id="{BD3D2E35-4EB8-D8F8-978A-F2E0BE78267F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 flipV="1">
                    <a:off x="4146318" y="3510591"/>
                    <a:ext cx="217321" cy="306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0F99DCA4-8F3F-0CB0-9AE0-DA94607E9210}"/>
                    </a:ext>
                  </a:extLst>
                </p:cNvPr>
                <p:cNvSpPr txBox="1"/>
                <p:nvPr/>
              </p:nvSpPr>
              <p:spPr>
                <a:xfrm>
                  <a:off x="2072669" y="4027886"/>
                  <a:ext cx="117625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2"/>
                      </a:solidFill>
                    </a:rPr>
                    <a:t>q’(1:T)[1:n]</a:t>
                  </a:r>
                </a:p>
                <a:p>
                  <a:pPr algn="ctr"/>
                  <a:endParaRPr lang="en-US" sz="1400" dirty="0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63E1E555-D442-0BA7-50AB-0429CBF64D9B}"/>
                  </a:ext>
                </a:extLst>
              </p:cNvPr>
              <p:cNvSpPr/>
              <p:nvPr/>
            </p:nvSpPr>
            <p:spPr>
              <a:xfrm>
                <a:off x="3439780" y="2518351"/>
                <a:ext cx="914400" cy="4572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Cache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2E3A9688-5FCA-661F-53ED-474E79024D8A}"/>
                  </a:ext>
                </a:extLst>
              </p:cNvPr>
              <p:cNvSpPr/>
              <p:nvPr/>
            </p:nvSpPr>
            <p:spPr>
              <a:xfrm>
                <a:off x="6741367" y="2607194"/>
                <a:ext cx="582288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A1401E8-8D65-F078-E210-E8F2654851E6}"/>
                  </a:ext>
                </a:extLst>
              </p:cNvPr>
              <p:cNvCxnSpPr>
                <a:cxnSpLocks/>
                <a:stCxn id="28" idx="3"/>
                <a:endCxn id="12" idx="1"/>
              </p:cNvCxnSpPr>
              <p:nvPr/>
            </p:nvCxnSpPr>
            <p:spPr>
              <a:xfrm>
                <a:off x="4354180" y="2746951"/>
                <a:ext cx="430217" cy="306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CCC9DB9-08B8-9C75-F151-78D5C605254C}"/>
                </a:ext>
              </a:extLst>
            </p:cNvPr>
            <p:cNvSpPr txBox="1"/>
            <p:nvPr/>
          </p:nvSpPr>
          <p:spPr>
            <a:xfrm>
              <a:off x="2311880" y="3292448"/>
              <a:ext cx="31516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c(1:T)[1:s]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73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0E95B-6705-8D65-18C5-F6D61C93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F9B3845-DF0D-714A-082B-E371A6D0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65454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Modeling the cache replacement (simplified)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2DEC4FC-5460-CB77-2C0A-A1DA9F81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46FD4A-E49C-A903-A861-566A7ECD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/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next replaced cacheline at time t, let it be rep(t), should satisfied both: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/>
                          <m:t>] </m:t>
                        </m:r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1600" b="0" i="0" dirty="0" smtClean="0"/>
                          <m:t>i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sz="1600" dirty="0"/>
                          <m:t>[1,</m:t>
                        </m:r>
                        <m:r>
                          <m:rPr>
                            <m:nor/>
                          </m:rPr>
                          <a:rPr lang="en-US" sz="1600" dirty="0"/>
                          <m:t>s</m:t>
                        </m:r>
                        <m:r>
                          <m:rPr>
                            <m:nor/>
                          </m:rPr>
                          <a:rPr lang="en-US" sz="1600" dirty="0"/>
                          <m:t>]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LRU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c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)[</m:t>
                        </m:r>
                        <m:r>
                          <m:rPr>
                            <m:nor/>
                          </m:rPr>
                          <a:rPr lang="en-US" sz="1600" dirty="0"/>
                          <m:t>i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]</m:t>
                        </m:r>
                        <m:r>
                          <m:rPr>
                            <m:nor/>
                          </m:rPr>
                          <a:rPr lang="en-US" sz="1600" dirty="0"/>
                          <m:t>, </m:t>
                        </m:r>
                        <m:r>
                          <m:rPr>
                            <m:nor/>
                          </m:rPr>
                          <a:rPr lang="en-US" sz="1600" dirty="0"/>
                          <m:t>rep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en-US" sz="1600" dirty="0"/>
                          <m:t>t</m:t>
                        </m:r>
                        <m:r>
                          <m:rPr>
                            <m:nor/>
                          </m:rPr>
                          <a:rPr lang="en-US" sz="1600" dirty="0"/>
                          <m:t>)) == </m:t>
                        </m:r>
                        <m:r>
                          <m:rPr>
                            <m:nor/>
                          </m:rPr>
                          <a:rPr lang="en-US" sz="1600" dirty="0"/>
                          <m:t>True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lang="en-US" sz="1600" dirty="0"/>
                  <a:t>  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// c(t)[</a:t>
                </a:r>
                <a:r>
                  <a:rPr lang="en-US" sz="16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] was used more recently and more frequently than rep(t)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LRU(c(t)[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rep(t)) --&gt; Bool:</a:t>
                </a:r>
              </a:p>
              <a:p>
                <a:pPr lvl="1"/>
                <a:r>
                  <a:rPr lang="en-US" sz="1600" dirty="0"/>
                  <a:t>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lastAcc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 &gt; rep(t).</a:t>
                </a:r>
                <a:r>
                  <a:rPr lang="en-US" sz="1600" dirty="0" err="1"/>
                  <a:t>hitCnt</a:t>
                </a:r>
                <a:r>
                  <a:rPr lang="en-US" sz="1600" dirty="0"/>
                  <a:t>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else If c(t)[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].loc &lt; rep(t).loc:</a:t>
                </a:r>
              </a:p>
              <a:p>
                <a:pPr lvl="1"/>
                <a:r>
                  <a:rPr lang="en-US" sz="1600" dirty="0"/>
                  <a:t>    return true</a:t>
                </a:r>
              </a:p>
              <a:p>
                <a:pPr lvl="1"/>
                <a:r>
                  <a:rPr lang="en-US" sz="1600" dirty="0"/>
                  <a:t>return false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EBE613-80F1-F0ED-A184-A891E07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72" y="2456372"/>
                <a:ext cx="11051877" cy="3167790"/>
              </a:xfrm>
              <a:prstGeom prst="rect">
                <a:avLst/>
              </a:prstGeom>
              <a:blipFill>
                <a:blip r:embed="rId2"/>
                <a:stretch>
                  <a:fillRect l="-220" t="-575" b="-134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040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7A6B-61D4-04A2-7D47-098C80DE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D6499-4788-D554-6E39-AD6EE46F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D8843-2239-549F-FDC9-2AE10238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7134-FCF5-0CF5-3A0C-78B5AF3F4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CF2BC-3251-A54C-9A74-F2D4ED87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8" y="2515587"/>
            <a:ext cx="11639832" cy="171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9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3E27A-6697-3DFE-BCD4-D79ED0B4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analysis results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251DBC-9FF2-2CF7-FB64-D2A1C713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55396-6DA4-6D46-B2E9-D1F16A88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05060" cy="47732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/>
              <a:t>A concrete trace that shows the states of each queues at each time steps </a:t>
            </a:r>
          </a:p>
          <a:p>
            <a:pPr algn="just">
              <a:lnSpc>
                <a:spcPct val="100000"/>
              </a:lnSpc>
            </a:pPr>
            <a:endParaRPr lang="en-US" sz="2400" dirty="0"/>
          </a:p>
          <a:p>
            <a:pPr algn="just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318CFC-B682-DCCC-D44F-FDEA1C5E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2583911"/>
            <a:ext cx="10087808" cy="1715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F15448-F905-2052-83F2-33F2087C2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" y="4441097"/>
            <a:ext cx="8111452" cy="228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00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1DC6-0DC9-B4A1-0699-7F585DF9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15F42-CAE3-C2DF-0ED9-F12E651A76F6}"/>
              </a:ext>
            </a:extLst>
          </p:cNvPr>
          <p:cNvSpPr txBox="1">
            <a:spLocks/>
          </p:cNvSpPr>
          <p:nvPr/>
        </p:nvSpPr>
        <p:spPr>
          <a:xfrm>
            <a:off x="31638" y="6030410"/>
            <a:ext cx="12052332" cy="4386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57497AB1-8D18-B67F-3569-3E3B3FFDA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20456"/>
            <a:ext cx="12063906" cy="47358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Scaling to larger networks: e.g., tens of cores or I/O devices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new architectures: NUMA, CXL memory, Huawei UB-mesh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Unifying the model of host network and traditional network for end-to-end performance reasoning: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统一主机内部状态模型与网络侧路径模型，实现端到端的性能验证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verification counter-example to real-world workload/traces: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把验证得到的反例转化成真实的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workloads/trace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（比如可以直接作为类似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ns3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的输入）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Toward automated formalization of arbitrary host-network configurations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：给定任意主机网络的拓扑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配置（调度算法，传输协议），自动化建模以及生成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SMT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B98161-007D-F03E-CC82-F5900161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D8B9D7-37BD-AB5F-2103-12F3D15C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448817" y="2328361"/>
            <a:ext cx="2743200" cy="365125"/>
          </a:xfrm>
        </p:spPr>
        <p:txBody>
          <a:bodyPr/>
          <a:lstStyle/>
          <a:p>
            <a:fld id="{5C7BBD67-75D8-4654-A547-201C23E0703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60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6105C5-00D9-98E4-C3A8-ACD8B9B9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543F1D57-C9C4-A07D-B0E4-E5E4479C3528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4B4C67E-9347-2D97-3C6A-4512A7F78E3A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1A4C0F-25F6-4938-153C-BF9A3B935C74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15BE6AB-8E4D-D1C3-7C11-4689A446C300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B15227C-5425-F8F9-F189-43FDB085ADF4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D51E0E-51B2-1F2B-2913-1B81E5829F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4A0AAC0-367D-C62E-C616-854F16B8307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3B6F30A-1CDF-6A2A-3BF7-9707AF1214CE}"/>
              </a:ext>
            </a:extLst>
          </p:cNvPr>
          <p:cNvSpPr/>
          <p:nvPr/>
        </p:nvSpPr>
        <p:spPr>
          <a:xfrm>
            <a:off x="838199" y="4062713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6917A3-5DEB-7520-B68F-7811E000AF99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94FA48-B065-6183-9B66-C9EB7D35DFDD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A45387A-7685-3297-1792-C8FB458B434E}"/>
              </a:ext>
            </a:extLst>
          </p:cNvPr>
          <p:cNvGrpSpPr/>
          <p:nvPr/>
        </p:nvGrpSpPr>
        <p:grpSpPr>
          <a:xfrm>
            <a:off x="5061521" y="1729557"/>
            <a:ext cx="4956347" cy="3032113"/>
            <a:chOff x="5419518" y="-1499267"/>
            <a:chExt cx="5934283" cy="3820723"/>
          </a:xfrm>
        </p:grpSpPr>
        <p:pic>
          <p:nvPicPr>
            <p:cNvPr id="42" name="内容占位符 5">
              <a:extLst>
                <a:ext uri="{FF2B5EF4-FFF2-40B4-BE49-F238E27FC236}">
                  <a16:creationId xmlns:a16="http://schemas.microsoft.com/office/drawing/2014/main" id="{49626E58-11C8-5C4D-BA42-D6C6CB40F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0" t="8786" r="48478" b="2925"/>
            <a:stretch/>
          </p:blipFill>
          <p:spPr>
            <a:xfrm>
              <a:off x="5419518" y="-1499267"/>
              <a:ext cx="5934283" cy="3820723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DD3403-8630-527C-E6CD-D6E3093A805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995452-1140-7780-73B0-CD3357EAA100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D7B384-6F72-6BB4-397E-6FAEA98C53B4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B6BF974-7D5F-B24C-7D49-BF5606294A90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25B3C12-629F-0C2A-D9E9-4F4A78391CEE}"/>
              </a:ext>
            </a:extLst>
          </p:cNvPr>
          <p:cNvSpPr txBox="1"/>
          <p:nvPr/>
        </p:nvSpPr>
        <p:spPr>
          <a:xfrm>
            <a:off x="8340351" y="3843873"/>
            <a:ext cx="23990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Host network node</a:t>
            </a:r>
            <a:r>
              <a:rPr lang="en-US" dirty="0"/>
              <a:t>: </a:t>
            </a:r>
          </a:p>
          <a:p>
            <a:r>
              <a:rPr lang="en-US" dirty="0"/>
              <a:t>potential queuing point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47C72F5-41AA-7229-9D68-D7303DA84B9D}"/>
              </a:ext>
            </a:extLst>
          </p:cNvPr>
          <p:cNvSpPr txBox="1"/>
          <p:nvPr/>
        </p:nvSpPr>
        <p:spPr>
          <a:xfrm>
            <a:off x="5061521" y="4927220"/>
            <a:ext cx="5808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/>
              <a:t>Model the queue node, scheduling, and read/write requests in the host network using </a:t>
            </a:r>
            <a:r>
              <a:rPr lang="en-US" sz="2000" b="1">
                <a:solidFill>
                  <a:srgbClr val="C00000"/>
                </a:solidFill>
              </a:rPr>
              <a:t>first-order logic:</a:t>
            </a:r>
          </a:p>
          <a:p>
            <a:pPr algn="just"/>
            <a:r>
              <a:rPr lang="en-US" sz="2000" b="1" i="1">
                <a:solidFill>
                  <a:srgbClr val="C00000"/>
                </a:solidFill>
                <a:effectLst/>
                <a:latin typeface="NimbusRomNo9L-ReguItal"/>
              </a:rPr>
              <a:t> 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i.e., model d requests dequeue at time t:</a:t>
            </a:r>
          </a:p>
          <a:p>
            <a:pPr algn="just"/>
            <a:r>
              <a:rPr lang="nn-NO" sz="2000" i="1">
                <a:solidFill>
                  <a:schemeClr val="tx1">
                    <a:lumMod val="65000"/>
                    <a:lumOff val="35000"/>
                  </a:schemeClr>
                </a:solidFill>
                <a:latin typeface="NimbusRomNo9L-ReguItal"/>
              </a:rPr>
              <a:t>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dequeue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cnt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SY10"/>
              </a:rPr>
              <a:t>-&gt;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tmp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"/>
              </a:rPr>
              <a:t>_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= 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inqueue_valid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t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][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i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+</a:t>
            </a:r>
            <a:r>
              <a:rPr lang="nn-NO" i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NimbusRomNo9L-ReguItal"/>
              </a:rPr>
              <a:t>d</a:t>
            </a:r>
            <a:r>
              <a:rPr lang="nn-NO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MR10"/>
              </a:rPr>
              <a:t>] </a:t>
            </a:r>
            <a:endParaRPr lang="en-US" sz="20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灯片编号占位符 47">
            <a:extLst>
              <a:ext uri="{FF2B5EF4-FFF2-40B4-BE49-F238E27FC236}">
                <a16:creationId xmlns:a16="http://schemas.microsoft.com/office/drawing/2014/main" id="{35E1C835-7DE0-758B-ABD2-8C8C3382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831596FA-A6E4-0654-FE0D-733CB9C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330D-72B6-9389-F2FE-C754B926D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850A5F-4992-E850-E7A5-7C92B7E1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59C5-44FC-4C4C-8999-6D5371DFC238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2B6B4A9-74F2-4F73-8325-AC55E14023AD}"/>
              </a:ext>
            </a:extLst>
          </p:cNvPr>
          <p:cNvGrpSpPr/>
          <p:nvPr/>
        </p:nvGrpSpPr>
        <p:grpSpPr>
          <a:xfrm>
            <a:off x="5212080" y="2745857"/>
            <a:ext cx="1806295" cy="2788063"/>
            <a:chOff x="4412176" y="647111"/>
            <a:chExt cx="1806295" cy="278806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F6D4E35-EBBB-0E9C-A1AE-8B14DA6282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2176" y="647111"/>
              <a:ext cx="1806295" cy="2232853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8121C0E-750D-8E77-7C3B-6F1C687B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412176" y="3434369"/>
              <a:ext cx="1806295" cy="805"/>
            </a:xfrm>
            <a:prstGeom prst="line">
              <a:avLst/>
            </a:prstGeom>
            <a:ln w="19050">
              <a:solidFill>
                <a:schemeClr val="accent4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11669886-25E0-1776-2D5D-7516A685CB6D}"/>
              </a:ext>
            </a:extLst>
          </p:cNvPr>
          <p:cNvGrpSpPr/>
          <p:nvPr/>
        </p:nvGrpSpPr>
        <p:grpSpPr>
          <a:xfrm>
            <a:off x="1750619" y="2745857"/>
            <a:ext cx="3461461" cy="2788063"/>
            <a:chOff x="2056087" y="2402957"/>
            <a:chExt cx="3461461" cy="278806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8565DE6-68F3-B79D-1065-AB519BC969E7}"/>
                </a:ext>
              </a:extLst>
            </p:cNvPr>
            <p:cNvSpPr/>
            <p:nvPr/>
          </p:nvSpPr>
          <p:spPr>
            <a:xfrm>
              <a:off x="3464185" y="2402957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S1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3CCA1BD-EE08-9FA5-37E4-A69AAAC59D87}"/>
                </a:ext>
              </a:extLst>
            </p:cNvPr>
            <p:cNvSpPr/>
            <p:nvPr/>
          </p:nvSpPr>
          <p:spPr>
            <a:xfrm>
              <a:off x="2551568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S2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349B6D5-4917-EBE4-CC45-8A648945B323}"/>
                </a:ext>
              </a:extLst>
            </p:cNvPr>
            <p:cNvSpPr/>
            <p:nvPr/>
          </p:nvSpPr>
          <p:spPr>
            <a:xfrm>
              <a:off x="4357755" y="3494893"/>
              <a:ext cx="586228" cy="56229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S3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C75C4E-462C-88B8-52F7-5565FEF4E610}"/>
                </a:ext>
              </a:extLst>
            </p:cNvPr>
            <p:cNvSpPr/>
            <p:nvPr/>
          </p:nvSpPr>
          <p:spPr>
            <a:xfrm>
              <a:off x="2056087" y="4621634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F60ABA7-1574-EC7B-9263-C2954FDD126D}"/>
                </a:ext>
              </a:extLst>
            </p:cNvPr>
            <p:cNvSpPr/>
            <p:nvPr/>
          </p:nvSpPr>
          <p:spPr>
            <a:xfrm>
              <a:off x="3023453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H2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6E004FD-E475-5611-E8B3-0BD7A159BB41}"/>
                </a:ext>
              </a:extLst>
            </p:cNvPr>
            <p:cNvSpPr/>
            <p:nvPr/>
          </p:nvSpPr>
          <p:spPr>
            <a:xfrm>
              <a:off x="3899746" y="4620829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H3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005768-3F93-CC82-CA15-C65CFF5897BA}"/>
                </a:ext>
              </a:extLst>
            </p:cNvPr>
            <p:cNvSpPr/>
            <p:nvPr/>
          </p:nvSpPr>
          <p:spPr>
            <a:xfrm>
              <a:off x="4931320" y="4628722"/>
              <a:ext cx="586228" cy="562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/>
                <a:t>H4</a:t>
              </a: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71C1E27-C5B6-A031-53C7-2125D45BB253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2844682" y="2882908"/>
              <a:ext cx="705354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D2E71CE-D6F8-F8C9-930C-5D95CEF40A9E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3137796" y="3776042"/>
              <a:ext cx="121995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837346F4-3DA0-47D7-A05A-3D74BD35AF89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3964562" y="2882908"/>
              <a:ext cx="686307" cy="611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4EFBA638-4591-F557-381A-22F2CA1AF8E6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 flipH="1">
              <a:off x="2349201" y="3974844"/>
              <a:ext cx="288218" cy="6467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9FAB6DE-0537-32AD-FE9F-50FB8061EF92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>
            <a:xfrm>
              <a:off x="3051945" y="3974844"/>
              <a:ext cx="264622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2C92238-42CC-0906-7916-B98575557AC0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4192860" y="3974844"/>
              <a:ext cx="250746" cy="64598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CCAD3EE-9081-002B-5E1C-19F833122B09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4858132" y="3974844"/>
              <a:ext cx="366302" cy="65387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8" name="内容占位符 5">
            <a:extLst>
              <a:ext uri="{FF2B5EF4-FFF2-40B4-BE49-F238E27FC236}">
                <a16:creationId xmlns:a16="http://schemas.microsoft.com/office/drawing/2014/main" id="{0DC00F40-4753-02D7-7DE7-4AD4499A2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" t="7130" r="43555"/>
          <a:stretch/>
        </p:blipFill>
        <p:spPr>
          <a:xfrm>
            <a:off x="7084680" y="2823280"/>
            <a:ext cx="3613132" cy="2799905"/>
          </a:xfrm>
        </p:spPr>
      </p:pic>
      <p:sp>
        <p:nvSpPr>
          <p:cNvPr id="1029" name="矩形 1028">
            <a:extLst>
              <a:ext uri="{FF2B5EF4-FFF2-40B4-BE49-F238E27FC236}">
                <a16:creationId xmlns:a16="http://schemas.microsoft.com/office/drawing/2014/main" id="{ACA6216A-0768-E093-A8BC-2D868092C9F8}"/>
              </a:ext>
            </a:extLst>
          </p:cNvPr>
          <p:cNvSpPr/>
          <p:nvPr/>
        </p:nvSpPr>
        <p:spPr>
          <a:xfrm>
            <a:off x="7018374" y="2737691"/>
            <a:ext cx="3763258" cy="27954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矩形 1030">
            <a:extLst>
              <a:ext uri="{FF2B5EF4-FFF2-40B4-BE49-F238E27FC236}">
                <a16:creationId xmlns:a16="http://schemas.microsoft.com/office/drawing/2014/main" id="{B1C70B2E-6C4C-1D6D-B6A6-09DCE5DCA7B2}"/>
              </a:ext>
            </a:extLst>
          </p:cNvPr>
          <p:cNvSpPr/>
          <p:nvPr/>
        </p:nvSpPr>
        <p:spPr>
          <a:xfrm>
            <a:off x="1750619" y="2498124"/>
            <a:ext cx="3461461" cy="219579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文本框 1031">
            <a:extLst>
              <a:ext uri="{FF2B5EF4-FFF2-40B4-BE49-F238E27FC236}">
                <a16:creationId xmlns:a16="http://schemas.microsoft.com/office/drawing/2014/main" id="{92593338-C039-32AC-0667-A52A5E7A17FD}"/>
              </a:ext>
            </a:extLst>
          </p:cNvPr>
          <p:cNvSpPr txBox="1"/>
          <p:nvPr/>
        </p:nvSpPr>
        <p:spPr>
          <a:xfrm>
            <a:off x="1696807" y="2018173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Traditional network</a:t>
            </a:r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B1F74D87-544F-906F-26DE-992A61545DFF}"/>
              </a:ext>
            </a:extLst>
          </p:cNvPr>
          <p:cNvSpPr txBox="1"/>
          <p:nvPr/>
        </p:nvSpPr>
        <p:spPr>
          <a:xfrm>
            <a:off x="6916507" y="2249005"/>
            <a:ext cx="2929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Host network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785EDD9-EBE0-E567-D75B-AA329878D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6580" cy="1325563"/>
          </a:xfrm>
        </p:spPr>
        <p:txBody>
          <a:bodyPr>
            <a:normAutofit fontScale="90000"/>
          </a:bodyPr>
          <a:lstStyle/>
          <a:p>
            <a:r>
              <a:rPr lang="en-US" altLang="zh-CN" b="0" i="0">
                <a:solidFill>
                  <a:srgbClr val="000000"/>
                </a:solidFill>
                <a:effectLst/>
              </a:rPr>
              <a:t>Background: Performance bottlenecks shift from the traditional networks to the host networks</a:t>
            </a:r>
            <a:endParaRPr 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F70B06E-6615-B614-FB5D-EFF19CAE8180}"/>
              </a:ext>
            </a:extLst>
          </p:cNvPr>
          <p:cNvCxnSpPr>
            <a:cxnSpLocks/>
          </p:cNvCxnSpPr>
          <p:nvPr/>
        </p:nvCxnSpPr>
        <p:spPr>
          <a:xfrm>
            <a:off x="6096000" y="1736233"/>
            <a:ext cx="0" cy="4589002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B67E57F-3676-07C8-D1C6-5180CA8F04CA}"/>
              </a:ext>
            </a:extLst>
          </p:cNvPr>
          <p:cNvSpPr txBox="1"/>
          <p:nvPr/>
        </p:nvSpPr>
        <p:spPr>
          <a:xfrm>
            <a:off x="526621" y="5857492"/>
            <a:ext cx="626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Past: Links and switches are bottlenecks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2A8A4DC-0C14-4F21-51DE-4B71FE6BD8E0}"/>
              </a:ext>
            </a:extLst>
          </p:cNvPr>
          <p:cNvSpPr txBox="1"/>
          <p:nvPr/>
        </p:nvSpPr>
        <p:spPr>
          <a:xfrm>
            <a:off x="6206490" y="5854869"/>
            <a:ext cx="598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F0000"/>
                </a:solidFill>
              </a:rPr>
              <a:t>Present: Host interconnects are bottlenecks</a:t>
            </a:r>
          </a:p>
        </p:txBody>
      </p:sp>
    </p:spTree>
    <p:extLst>
      <p:ext uri="{BB962C8B-B14F-4D97-AF65-F5344CB8AC3E}">
        <p14:creationId xmlns:p14="http://schemas.microsoft.com/office/powerpoint/2010/main" val="22050406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7AAFD3-91D3-273B-29E7-30AD65C3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4A4CEC-78FB-66C8-3C05-A3D120658A21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605FF96-DD9D-7511-B579-5C36A688C0C9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50B9BD-A492-F209-2189-CF6214D6D01D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269C5FF-0743-C96B-D645-75A2B5231B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53CC58A-6B1D-E6A5-7769-F4F56D22D7E2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A377-31DD-2C56-1DF2-685340F7647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8ADB66E-9F79-FC1F-E9E0-77015B86771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6C304A9-EA31-CC15-43C4-D8F5F1DDF26D}"/>
              </a:ext>
            </a:extLst>
          </p:cNvPr>
          <p:cNvSpPr/>
          <p:nvPr/>
        </p:nvSpPr>
        <p:spPr>
          <a:xfrm>
            <a:off x="4590851" y="1679864"/>
            <a:ext cx="7259091" cy="511232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DC4A51-3F71-D480-C684-C049DCD549BC}"/>
              </a:ext>
            </a:extLst>
          </p:cNvPr>
          <p:cNvSpPr/>
          <p:nvPr/>
        </p:nvSpPr>
        <p:spPr>
          <a:xfrm>
            <a:off x="958222" y="1640690"/>
            <a:ext cx="3909061" cy="2729473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A0CFD9-D428-CEC9-4888-EC6551BD3ED4}"/>
              </a:ext>
            </a:extLst>
          </p:cNvPr>
          <p:cNvSpPr/>
          <p:nvPr/>
        </p:nvSpPr>
        <p:spPr>
          <a:xfrm>
            <a:off x="4942390" y="1690688"/>
            <a:ext cx="6270702" cy="4987903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B50508-17A9-FB16-098D-3B5D100787FF}"/>
              </a:ext>
            </a:extLst>
          </p:cNvPr>
          <p:cNvSpPr txBox="1"/>
          <p:nvPr/>
        </p:nvSpPr>
        <p:spPr>
          <a:xfrm>
            <a:off x="5044354" y="2034098"/>
            <a:ext cx="60667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Properties are performance metrics we intend to verify: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P2M throughput degradation &gt; 1.5x when collocated with C2M?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Will the write pending queue be full </a:t>
            </a:r>
            <a:r>
              <a:rPr lang="en-US" sz="2000"/>
              <a:t>at some point in time</a:t>
            </a:r>
            <a:r>
              <a:rPr lang="en-US" altLang="zh-CN" sz="20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e.g., ∀t∈[1,T]: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lfb_enq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2R·t /\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iio_enq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Q,t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 ≥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R·t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       → ∃t∈[1,T]: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mc_wpq_enqueue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(t) &gt; </a:t>
            </a:r>
            <a:r>
              <a:rPr lang="en-US" altLang="zh-CN" sz="200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mc_wpq_size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endParaRPr lang="en-US" sz="2000"/>
          </a:p>
        </p:txBody>
      </p:sp>
      <p:pic>
        <p:nvPicPr>
          <p:cNvPr id="11" name="内容占位符 4">
            <a:extLst>
              <a:ext uri="{FF2B5EF4-FFF2-40B4-BE49-F238E27FC236}">
                <a16:creationId xmlns:a16="http://schemas.microsoft.com/office/drawing/2014/main" id="{0A097798-7B2B-E114-4B5E-044BCA12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16" t="35990" r="2115" b="15638"/>
          <a:stretch/>
        </p:blipFill>
        <p:spPr>
          <a:xfrm>
            <a:off x="6915053" y="4066004"/>
            <a:ext cx="2325376" cy="1624651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DA7762F-5775-EAF0-64F4-D386FFC1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9631BFDF-2793-AF82-087C-1164B882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34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FC1B876-6DA4-B3CA-8D86-C549A796B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3B49FF-35B4-C637-938A-209323D29F26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6ACBD4E-AD7E-5822-24C9-F1569E499886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20975E1-8B68-0035-F7B4-E65488C47BF7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A3283D0-B592-AF34-7533-4A9822FDAA95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81789AC-9F22-D181-EC5A-73198A041FB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8C7689F-279F-4F80-7ECD-DE40E96CAAB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571999" y="2598933"/>
            <a:ext cx="275271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3BF73EF-9F5B-1926-4283-6897CFFA23C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327BD501-6670-F87B-CEC9-FDAB4CE030BF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0FB487-F1BF-5FD5-4CEF-939870A9253C}"/>
              </a:ext>
            </a:extLst>
          </p:cNvPr>
          <p:cNvSpPr/>
          <p:nvPr/>
        </p:nvSpPr>
        <p:spPr>
          <a:xfrm>
            <a:off x="4590851" y="324282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E55D49-CF25-9B40-9104-E2720896774D}"/>
              </a:ext>
            </a:extLst>
          </p:cNvPr>
          <p:cNvGrpSpPr/>
          <p:nvPr/>
        </p:nvGrpSpPr>
        <p:grpSpPr>
          <a:xfrm>
            <a:off x="5164101" y="3398766"/>
            <a:ext cx="6283392" cy="3131184"/>
            <a:chOff x="791515" y="1644017"/>
            <a:chExt cx="6283392" cy="3131184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26C90F13-3B0B-0BDC-E5DD-8636D8F29B19}"/>
                </a:ext>
              </a:extLst>
            </p:cNvPr>
            <p:cNvSpPr/>
            <p:nvPr/>
          </p:nvSpPr>
          <p:spPr>
            <a:xfrm>
              <a:off x="791515" y="1644017"/>
              <a:ext cx="6270702" cy="3131184"/>
            </a:xfrm>
            <a:prstGeom prst="roundRect">
              <a:avLst>
                <a:gd name="adj" fmla="val 5098"/>
              </a:avLst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/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model the performance query as the SMT formula: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 b="1">
                      <a:solidFill>
                        <a:srgbClr val="C00000"/>
                      </a:solidFill>
                    </a:rPr>
                    <a:t>workload /\ model -&gt; property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endParaRPr lang="en-US" sz="2000"/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 b="1"/>
                    <a:t>We use SMT solver Z3 to analyze its satisfiability: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i.e., whether all input workloads hold the property: 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workload /\ model /\ </a:t>
                  </a:r>
                  <a14:m>
                    <m:oMath xmlns:m="http://schemas.openxmlformats.org/officeDocument/2006/math">
                      <m:r>
                        <a:rPr lang="en-US" sz="2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0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property 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1178C27-85DA-BB52-7A32-80DA9FCBA7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907" y="1835894"/>
                  <a:ext cx="6096000" cy="2813847"/>
                </a:xfrm>
                <a:prstGeom prst="rect">
                  <a:avLst/>
                </a:prstGeom>
                <a:blipFill>
                  <a:blip r:embed="rId2"/>
                  <a:stretch>
                    <a:fillRect l="-1100" b="-28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A06E2AA4-B940-DFA5-793C-E9F97569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0F4F31C-2895-3FA3-3936-C1923644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5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7AB6D3-AE0F-5BD2-D5E3-3C6FD806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711405B-D9A6-D49E-EEA5-2CFC9DEB5BE2}"/>
              </a:ext>
            </a:extLst>
          </p:cNvPr>
          <p:cNvSpPr/>
          <p:nvPr/>
        </p:nvSpPr>
        <p:spPr>
          <a:xfrm>
            <a:off x="97890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23449D1-C594-A606-E1FB-6B5DA1346C4F}"/>
              </a:ext>
            </a:extLst>
          </p:cNvPr>
          <p:cNvSpPr/>
          <p:nvPr/>
        </p:nvSpPr>
        <p:spPr>
          <a:xfrm>
            <a:off x="978907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252143C-9C4E-0B29-78DF-91181C57015A}"/>
              </a:ext>
            </a:extLst>
          </p:cNvPr>
          <p:cNvSpPr/>
          <p:nvPr/>
        </p:nvSpPr>
        <p:spPr>
          <a:xfrm>
            <a:off x="7324718" y="1955045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entire input space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A6F456D-0F89-1D8A-3A2E-CD70BA59CFA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571998" y="2598933"/>
            <a:ext cx="2752720" cy="293414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F874DD-FBE5-B186-B2CC-94F851D120CD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24CE95-24AF-DA93-062D-F2538C70D59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242821"/>
            <a:ext cx="15806" cy="164636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BE7FC9B-B727-AEBF-59AD-945E1ABB518D}"/>
              </a:ext>
            </a:extLst>
          </p:cNvPr>
          <p:cNvSpPr/>
          <p:nvPr/>
        </p:nvSpPr>
        <p:spPr>
          <a:xfrm>
            <a:off x="838199" y="1690689"/>
            <a:ext cx="6455641" cy="510149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775E7-4B40-A64B-05F3-4A6B2E55AE20}"/>
              </a:ext>
            </a:extLst>
          </p:cNvPr>
          <p:cNvSpPr/>
          <p:nvPr/>
        </p:nvSpPr>
        <p:spPr>
          <a:xfrm>
            <a:off x="4593446" y="1307870"/>
            <a:ext cx="7259091" cy="354936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FE6F72-8BE1-ABF8-63A2-16D689013BFF}"/>
              </a:ext>
            </a:extLst>
          </p:cNvPr>
          <p:cNvSpPr/>
          <p:nvPr/>
        </p:nvSpPr>
        <p:spPr>
          <a:xfrm>
            <a:off x="631035" y="1672923"/>
            <a:ext cx="6455641" cy="3541466"/>
          </a:xfrm>
          <a:prstGeom prst="roundRect">
            <a:avLst>
              <a:gd name="adj" fmla="val 5098"/>
            </a:avLst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5D919C1-A3CA-796F-F96C-37367F0956B1}"/>
              </a:ext>
            </a:extLst>
          </p:cNvPr>
          <p:cNvSpPr txBox="1"/>
          <p:nvPr/>
        </p:nvSpPr>
        <p:spPr>
          <a:xfrm>
            <a:off x="659318" y="1858398"/>
            <a:ext cx="52102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B050"/>
                </a:solidFill>
              </a:rPr>
              <a:t>✔</a:t>
            </a:r>
            <a:r>
              <a:rPr lang="en-US" sz="2000"/>
              <a:t> Property always holds</a:t>
            </a:r>
          </a:p>
          <a:p>
            <a:r>
              <a:rPr lang="en-US" altLang="zh-CN" sz="2400" b="1">
                <a:solidFill>
                  <a:srgbClr val="FF0000"/>
                </a:solidFill>
              </a:rPr>
              <a:t>×</a:t>
            </a:r>
            <a:r>
              <a:rPr lang="en-US" sz="2400"/>
              <a:t> </a:t>
            </a:r>
            <a:r>
              <a:rPr lang="en-US" sz="2000"/>
              <a:t>An example input for that does not hold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D500A2-1BC3-598C-C286-0F0C4241B283}"/>
              </a:ext>
            </a:extLst>
          </p:cNvPr>
          <p:cNvSpPr txBox="1"/>
          <p:nvPr/>
        </p:nvSpPr>
        <p:spPr>
          <a:xfrm>
            <a:off x="4235120" y="4709810"/>
            <a:ext cx="2971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 counter-example trace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63B87A81-0B00-99EB-E28A-DBF7A25C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21" y="2649787"/>
            <a:ext cx="3572631" cy="323106"/>
          </a:xfrm>
          <a:prstGeom prst="rect">
            <a:avLst/>
          </a:prstGeom>
        </p:spPr>
      </p:pic>
      <p:grpSp>
        <p:nvGrpSpPr>
          <p:cNvPr id="51" name="组合 50">
            <a:extLst>
              <a:ext uri="{FF2B5EF4-FFF2-40B4-BE49-F238E27FC236}">
                <a16:creationId xmlns:a16="http://schemas.microsoft.com/office/drawing/2014/main" id="{9B8EA127-06A7-4E07-9F8F-8E900D26CB54}"/>
              </a:ext>
            </a:extLst>
          </p:cNvPr>
          <p:cNvGrpSpPr/>
          <p:nvPr/>
        </p:nvGrpSpPr>
        <p:grpSpPr>
          <a:xfrm>
            <a:off x="759141" y="3011172"/>
            <a:ext cx="6309950" cy="2103623"/>
            <a:chOff x="1170287" y="3630075"/>
            <a:chExt cx="6309950" cy="210362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DB2431D-7360-4FB2-7CE3-9931E195CEE5}"/>
                </a:ext>
              </a:extLst>
            </p:cNvPr>
            <p:cNvGrpSpPr/>
            <p:nvPr/>
          </p:nvGrpSpPr>
          <p:grpSpPr>
            <a:xfrm>
              <a:off x="1170287" y="4039353"/>
              <a:ext cx="3511159" cy="1694345"/>
              <a:chOff x="1170287" y="4039353"/>
              <a:chExt cx="3511159" cy="1694345"/>
            </a:xfrm>
          </p:grpSpPr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B7DE3803-6DDA-FF3D-4877-D22F8438E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0287" y="4842846"/>
                <a:ext cx="3511159" cy="364924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A8D7DA83-0708-4C72-F25A-B5D6689EC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813"/>
              <a:stretch/>
            </p:blipFill>
            <p:spPr>
              <a:xfrm>
                <a:off x="1216939" y="4039353"/>
                <a:ext cx="3459236" cy="392379"/>
              </a:xfrm>
              <a:prstGeom prst="rect">
                <a:avLst/>
              </a:prstGeom>
            </p:spPr>
          </p:pic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E29B459E-B8FA-D21D-8494-A65972840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92"/>
              <a:stretch/>
            </p:blipFill>
            <p:spPr>
              <a:xfrm>
                <a:off x="1198620" y="5254111"/>
                <a:ext cx="2751473" cy="479587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7DAD076-3E45-EB55-8080-BD5AF01F11F0}"/>
                </a:ext>
              </a:extLst>
            </p:cNvPr>
            <p:cNvGrpSpPr/>
            <p:nvPr/>
          </p:nvGrpSpPr>
          <p:grpSpPr>
            <a:xfrm>
              <a:off x="4138848" y="3630075"/>
              <a:ext cx="3341389" cy="1212170"/>
              <a:chOff x="6364776" y="2653350"/>
              <a:chExt cx="3341389" cy="121217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607830A5-4B07-F067-6E6A-E26C18C70C4D}"/>
                  </a:ext>
                </a:extLst>
              </p:cNvPr>
              <p:cNvGrpSpPr/>
              <p:nvPr/>
            </p:nvGrpSpPr>
            <p:grpSpPr>
              <a:xfrm>
                <a:off x="6364776" y="2653350"/>
                <a:ext cx="2369394" cy="1212170"/>
                <a:chOff x="6979918" y="-335209"/>
                <a:chExt cx="2836898" cy="1527437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43A0445-95A7-E1A4-66EB-387B2F5338D1}"/>
                    </a:ext>
                  </a:extLst>
                </p:cNvPr>
                <p:cNvSpPr/>
                <p:nvPr/>
              </p:nvSpPr>
              <p:spPr>
                <a:xfrm>
                  <a:off x="6979918" y="-335209"/>
                  <a:ext cx="609599" cy="5366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LFB</a:t>
                  </a: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C38ED534-F59C-3B4F-9B89-DDED1F7E33F7}"/>
                    </a:ext>
                  </a:extLst>
                </p:cNvPr>
                <p:cNvSpPr/>
                <p:nvPr/>
              </p:nvSpPr>
              <p:spPr>
                <a:xfrm>
                  <a:off x="6989348" y="655593"/>
                  <a:ext cx="598108" cy="53663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IIO</a:t>
                  </a: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7A6C3CC6-D22F-EAE1-860B-A3137539C376}"/>
                    </a:ext>
                  </a:extLst>
                </p:cNvPr>
                <p:cNvSpPr/>
                <p:nvPr/>
              </p:nvSpPr>
              <p:spPr>
                <a:xfrm>
                  <a:off x="8104028" y="180841"/>
                  <a:ext cx="598107" cy="53663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CHA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B69785A-C871-8597-7F48-FF3169597143}"/>
                    </a:ext>
                  </a:extLst>
                </p:cNvPr>
                <p:cNvSpPr/>
                <p:nvPr/>
              </p:nvSpPr>
              <p:spPr>
                <a:xfrm>
                  <a:off x="9218709" y="179409"/>
                  <a:ext cx="598107" cy="53663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US" b="1">
                      <a:solidFill>
                        <a:schemeClr val="tx1"/>
                      </a:solidFill>
                    </a:rPr>
                    <a:t>MC</a:t>
                  </a:r>
                </a:p>
              </p:txBody>
            </p:sp>
          </p:grp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817387D-0D1A-7C47-1C4B-C79EC1A73A68}"/>
                  </a:ext>
                </a:extLst>
              </p:cNvPr>
              <p:cNvSpPr/>
              <p:nvPr/>
            </p:nvSpPr>
            <p:spPr>
              <a:xfrm>
                <a:off x="9184874" y="3177482"/>
                <a:ext cx="189934" cy="1929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B9EFB1C-2913-B07E-88B1-A76919D36B93}"/>
                  </a:ext>
                </a:extLst>
              </p:cNvPr>
              <p:cNvSpPr txBox="1"/>
              <p:nvPr/>
            </p:nvSpPr>
            <p:spPr>
              <a:xfrm>
                <a:off x="8717240" y="2735346"/>
                <a:ext cx="9889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/>
                  <a:t>Memory</a:t>
                </a:r>
                <a:endParaRPr 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A5B8ECD1-3661-598F-186A-19A7D8CD2960}"/>
                  </a:ext>
                </a:extLst>
              </p:cNvPr>
              <p:cNvCxnSpPr>
                <a:stCxn id="25" idx="3"/>
                <a:endCxn id="27" idx="1"/>
              </p:cNvCxnSpPr>
              <p:nvPr/>
            </p:nvCxnSpPr>
            <p:spPr>
              <a:xfrm>
                <a:off x="6873919" y="2866286"/>
                <a:ext cx="419921" cy="37653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E3257D4E-9FF2-FF7E-DF5D-19073A8BC3A6}"/>
                  </a:ext>
                </a:extLst>
              </p:cNvPr>
              <p:cNvCxnSpPr>
                <a:cxnSpLocks/>
                <a:stCxn id="26" idx="3"/>
                <a:endCxn id="27" idx="1"/>
              </p:cNvCxnSpPr>
              <p:nvPr/>
            </p:nvCxnSpPr>
            <p:spPr>
              <a:xfrm flipV="1">
                <a:off x="6872194" y="3275822"/>
                <a:ext cx="431446" cy="37676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EB160A22-967F-DF76-8855-C98FFEB8620D}"/>
                  </a:ext>
                </a:extLst>
              </p:cNvPr>
              <p:cNvCxnSpPr>
                <a:cxnSpLocks/>
                <a:stCxn id="27" idx="3"/>
                <a:endCxn id="30" idx="1"/>
              </p:cNvCxnSpPr>
              <p:nvPr/>
            </p:nvCxnSpPr>
            <p:spPr>
              <a:xfrm flipV="1">
                <a:off x="7803182" y="3274685"/>
                <a:ext cx="431446" cy="11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4A65D67F-63AD-F513-E9FE-27EFE1C0286A}"/>
                  </a:ext>
                </a:extLst>
              </p:cNvPr>
              <p:cNvCxnSpPr>
                <a:cxnSpLocks/>
                <a:stCxn id="30" idx="3"/>
                <a:endCxn id="32" idx="2"/>
              </p:cNvCxnSpPr>
              <p:nvPr/>
            </p:nvCxnSpPr>
            <p:spPr>
              <a:xfrm flipV="1">
                <a:off x="8734170" y="3273961"/>
                <a:ext cx="450704" cy="72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5CEBA835-D6F5-D5AC-708F-A487B222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7C68C9EF-3EA5-F640-31B6-8C01D9C2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Formal Verification for Host Network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801A71-1BA0-2897-B46F-C14FD313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897B-698F-A560-E861-B0C1EC31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46E54-A5B6-7C8C-93CA-9CFFD992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EB8315B8-1741-4103-994F-BB63262C2FE9}"/>
              </a:ext>
            </a:extLst>
          </p:cNvPr>
          <p:cNvGrpSpPr/>
          <p:nvPr/>
        </p:nvGrpSpPr>
        <p:grpSpPr>
          <a:xfrm>
            <a:off x="3621937" y="2223539"/>
            <a:ext cx="3692076" cy="3133283"/>
            <a:chOff x="1146678" y="2231691"/>
            <a:chExt cx="3692076" cy="313328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7B64A6-1212-D576-E1D2-96AF15F15367}"/>
                </a:ext>
              </a:extLst>
            </p:cNvPr>
            <p:cNvSpPr/>
            <p:nvPr/>
          </p:nvSpPr>
          <p:spPr>
            <a:xfrm>
              <a:off x="1148582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E324F2-03DC-BBA3-F18D-34954A803B92}"/>
                </a:ext>
              </a:extLst>
            </p:cNvPr>
            <p:cNvSpPr/>
            <p:nvPr/>
          </p:nvSpPr>
          <p:spPr>
            <a:xfrm>
              <a:off x="3194441" y="3954631"/>
              <a:ext cx="1644313" cy="7378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  <a:p>
              <a:pPr algn="ctr"/>
              <a:r>
                <a:rPr lang="en-US" b="1">
                  <a:solidFill>
                    <a:schemeClr val="tx1"/>
                  </a:solidFill>
                </a:rPr>
                <a:t>RC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7A87B3D-FCCF-6CEB-956F-1750F0D43BD6}"/>
                </a:ext>
              </a:extLst>
            </p:cNvPr>
            <p:cNvSpPr/>
            <p:nvPr/>
          </p:nvSpPr>
          <p:spPr>
            <a:xfrm>
              <a:off x="1148582" y="28683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B366A6E-999E-FAD7-9A5E-413A107B9606}"/>
                </a:ext>
              </a:extLst>
            </p:cNvPr>
            <p:cNvSpPr/>
            <p:nvPr/>
          </p:nvSpPr>
          <p:spPr>
            <a:xfrm>
              <a:off x="1148582" y="3411533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911CFABE-13FA-B49B-63E1-F984848DB107}"/>
                </a:ext>
              </a:extLst>
            </p:cNvPr>
            <p:cNvGrpSpPr/>
            <p:nvPr/>
          </p:nvGrpSpPr>
          <p:grpSpPr>
            <a:xfrm>
              <a:off x="1146678" y="3958441"/>
              <a:ext cx="1648122" cy="734028"/>
              <a:chOff x="1316799" y="3507155"/>
              <a:chExt cx="1648122" cy="734028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E91EC91-F41F-3F6F-BEEC-F8D6D221F907}"/>
                  </a:ext>
                </a:extLst>
              </p:cNvPr>
              <p:cNvSpPr/>
              <p:nvPr/>
            </p:nvSpPr>
            <p:spPr>
              <a:xfrm>
                <a:off x="1316799" y="3507155"/>
                <a:ext cx="1648122" cy="7340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>
                  <a:lnSpc>
                    <a:spcPts val="1700"/>
                  </a:lnSpc>
                </a:pPr>
                <a:r>
                  <a:rPr lang="en-US" b="1">
                    <a:solidFill>
                      <a:schemeClr val="tx1"/>
                    </a:solidFill>
                  </a:rPr>
                  <a:t>CHA</a:t>
                </a:r>
              </a:p>
              <a:p>
                <a:pPr algn="ctr">
                  <a:lnSpc>
                    <a:spcPct val="150000"/>
                  </a:lnSpc>
                </a:pPr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99114EB-40A6-EDD6-FC88-B6196BA293A1}"/>
                  </a:ext>
                </a:extLst>
              </p:cNvPr>
              <p:cNvSpPr/>
              <p:nvPr/>
            </p:nvSpPr>
            <p:spPr>
              <a:xfrm>
                <a:off x="1370406" y="3887969"/>
                <a:ext cx="1516380" cy="2760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b="1">
                    <a:solidFill>
                      <a:schemeClr val="tx1"/>
                    </a:solidFill>
                  </a:rPr>
                  <a:t>LLC</a:t>
                </a:r>
              </a:p>
            </p:txBody>
          </p:sp>
        </p:grp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F5EE44C-285F-DBFB-C253-003E36A3D379}"/>
                </a:ext>
              </a:extLst>
            </p:cNvPr>
            <p:cNvSpPr/>
            <p:nvPr/>
          </p:nvSpPr>
          <p:spPr>
            <a:xfrm>
              <a:off x="3194441" y="5085460"/>
              <a:ext cx="1644313" cy="27951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CXL Mem</a:t>
              </a:r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23204FEB-E230-28D3-9962-6F876D09C9F4}"/>
                </a:ext>
              </a:extLst>
            </p:cNvPr>
            <p:cNvGrpSpPr/>
            <p:nvPr/>
          </p:nvGrpSpPr>
          <p:grpSpPr>
            <a:xfrm>
              <a:off x="1148582" y="2234583"/>
              <a:ext cx="509141" cy="444587"/>
              <a:chOff x="1372643" y="1871904"/>
              <a:chExt cx="395470" cy="395470"/>
            </a:xfrm>
          </p:grpSpPr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52A44D1A-A097-A18C-7CBA-7EC12D04E464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624D1F9D-8C1F-67BC-372B-37EA6CB80C53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C45FD070-F6D5-2DB2-8CBB-2F6CE084A10A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9E052EAE-B018-1041-2F91-A1234E2F3644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929A2147-DA61-0769-389E-7C97637C41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E87A5D97-4AE1-FF4E-9456-183DE5631B38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51599F9E-1D45-0845-FCB7-C942044E30D2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任意多边形: 形状 163">
                <a:extLst>
                  <a:ext uri="{FF2B5EF4-FFF2-40B4-BE49-F238E27FC236}">
                    <a16:creationId xmlns:a16="http://schemas.microsoft.com/office/drawing/2014/main" id="{60C75A57-413C-E9A3-A486-FBF9C4629891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任意多边形: 形状 164">
                <a:extLst>
                  <a:ext uri="{FF2B5EF4-FFF2-40B4-BE49-F238E27FC236}">
                    <a16:creationId xmlns:a16="http://schemas.microsoft.com/office/drawing/2014/main" id="{C0E246E1-B97C-8345-6785-9362962B25F6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1447EAE4-348A-E2A0-1DC9-B5A2C292B500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8BEA38E9-1FB0-E874-3F8A-34370C5A2E53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9A89F424-E19E-7F48-333A-1D52208E6DC6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4AA11B2C-CC92-87A5-449A-B91DD5D6F9A0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任意多边形: 形状 169">
                <a:extLst>
                  <a:ext uri="{FF2B5EF4-FFF2-40B4-BE49-F238E27FC236}">
                    <a16:creationId xmlns:a16="http://schemas.microsoft.com/office/drawing/2014/main" id="{2064C4A9-6C64-447B-C654-5F6720F7DB24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任意多边形: 形状 170">
                <a:extLst>
                  <a:ext uri="{FF2B5EF4-FFF2-40B4-BE49-F238E27FC236}">
                    <a16:creationId xmlns:a16="http://schemas.microsoft.com/office/drawing/2014/main" id="{3BFEFC1E-13F5-D9B3-BAEA-C844B8EA919D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任意多边形: 形状 171">
                <a:extLst>
                  <a:ext uri="{FF2B5EF4-FFF2-40B4-BE49-F238E27FC236}">
                    <a16:creationId xmlns:a16="http://schemas.microsoft.com/office/drawing/2014/main" id="{913A0CBC-9C3C-8255-2009-6055F5252B8A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任意多边形: 形状 172">
                <a:extLst>
                  <a:ext uri="{FF2B5EF4-FFF2-40B4-BE49-F238E27FC236}">
                    <a16:creationId xmlns:a16="http://schemas.microsoft.com/office/drawing/2014/main" id="{E7C9D8BF-E2F2-ABB8-6C5D-673FEC1AB5A7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任意多边形: 形状 173">
                <a:extLst>
                  <a:ext uri="{FF2B5EF4-FFF2-40B4-BE49-F238E27FC236}">
                    <a16:creationId xmlns:a16="http://schemas.microsoft.com/office/drawing/2014/main" id="{C5C4B685-D1C3-B582-0627-CFAA94A9E934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任意多边形: 形状 174">
                <a:extLst>
                  <a:ext uri="{FF2B5EF4-FFF2-40B4-BE49-F238E27FC236}">
                    <a16:creationId xmlns:a16="http://schemas.microsoft.com/office/drawing/2014/main" id="{6732B689-532B-7FE6-373C-8F3FE08F2DCC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任意多边形: 形状 175">
                <a:extLst>
                  <a:ext uri="{FF2B5EF4-FFF2-40B4-BE49-F238E27FC236}">
                    <a16:creationId xmlns:a16="http://schemas.microsoft.com/office/drawing/2014/main" id="{0A4227A8-13E4-5BF2-DB9F-0D86578957B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任意多边形: 形状 176">
                <a:extLst>
                  <a:ext uri="{FF2B5EF4-FFF2-40B4-BE49-F238E27FC236}">
                    <a16:creationId xmlns:a16="http://schemas.microsoft.com/office/drawing/2014/main" id="{41BDC710-47A0-0B81-5E1E-6C01D4A6D3B6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任意多边形: 形状 177">
                <a:extLst>
                  <a:ext uri="{FF2B5EF4-FFF2-40B4-BE49-F238E27FC236}">
                    <a16:creationId xmlns:a16="http://schemas.microsoft.com/office/drawing/2014/main" id="{8FF4E69D-F534-A684-A8BD-AD4DA2D8DC10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任意多边形: 形状 178">
                <a:extLst>
                  <a:ext uri="{FF2B5EF4-FFF2-40B4-BE49-F238E27FC236}">
                    <a16:creationId xmlns:a16="http://schemas.microsoft.com/office/drawing/2014/main" id="{9173D7FB-5AEE-0370-8EA7-6BAFC6A3E682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556FEE37-88E4-7890-5EB4-79E8F3663942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4B3EBA2A-9981-CB4E-4FFF-B1068E3B0A2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DE88D17F-9F6E-5A14-DBBF-1CC42E6A4AA6}"/>
                </a:ext>
              </a:extLst>
            </p:cNvPr>
            <p:cNvGrpSpPr/>
            <p:nvPr/>
          </p:nvGrpSpPr>
          <p:grpSpPr>
            <a:xfrm>
              <a:off x="4161675" y="3014756"/>
              <a:ext cx="509141" cy="444587"/>
              <a:chOff x="1372643" y="1871904"/>
              <a:chExt cx="395470" cy="395470"/>
            </a:xfrm>
            <a:solidFill>
              <a:schemeClr val="accent4"/>
            </a:solidFill>
          </p:grpSpPr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C5751BA7-CCDF-885A-615D-C62C8EBA106B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F1829FA4-6632-8DAD-0995-415FD2441BA0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6A0591C2-2339-B052-0053-5F725B1FC278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CBF80122-F138-68DE-F19A-BB3E7DBC54A5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C1E5E678-4E2B-BB78-8624-3ED01545F14C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403AFA42-099E-313D-D907-C4E143F333F0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C02C1786-A449-8D70-19B9-9972FE388E9D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3D83D55E-9630-8FB0-888F-05FC20EEB28A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08AC4A6E-80C2-706B-8F1B-AB859464447D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89FA5D54-28B4-7012-8453-78A2ABD7B861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270AD965-1A41-4F1C-E521-2BC027439E36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7B83E272-BAFB-3234-3B28-C42E9B022BA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5151C3C8-33EF-1FC1-0E48-2336213D9D8B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1A391DB5-5525-5FAA-FF58-0CFED4D1DBF1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D0FB7C37-C86F-8FD1-4FC3-3E5A7E5E0E92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C35759D0-A98E-3375-E2EC-69EBEE1E3BAD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B8082EAD-BEAE-BFA7-E52A-D5514B869928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C56FDAF9-5136-7375-B6E4-5D2098EADB5C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7775175B-67B4-1B64-79EF-E66261EA9769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5D28D457-2D4C-9F83-A721-E5CF213D5DD3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7901DAE4-04D8-9AFB-646E-38FC1ACC9EFF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143DF947-C7FE-C4B0-B4A6-26DB45BE1E58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F3A5F944-1B57-52A9-2154-F4E49D8523E6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A6E5C52C-029A-0156-7587-A9AEB4ED5EC3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grpFill/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矩形: 圆角 261">
                <a:extLst>
                  <a:ext uri="{FF2B5EF4-FFF2-40B4-BE49-F238E27FC236}">
                    <a16:creationId xmlns:a16="http://schemas.microsoft.com/office/drawing/2014/main" id="{D95EA62A-E319-ECC3-D4AF-A405B3C11CD5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95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GPU</a:t>
                </a:r>
              </a:p>
            </p:txBody>
          </p:sp>
        </p:grpSp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AA151006-B50C-BE2F-22F6-9EC8A02A389E}"/>
                </a:ext>
              </a:extLst>
            </p:cNvPr>
            <p:cNvSpPr/>
            <p:nvPr/>
          </p:nvSpPr>
          <p:spPr>
            <a:xfrm>
              <a:off x="3380508" y="3051800"/>
              <a:ext cx="466770" cy="35684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B0FB3999-AA71-B771-7A67-A32F94040BD7}"/>
                </a:ext>
              </a:extLst>
            </p:cNvPr>
            <p:cNvSpPr/>
            <p:nvPr/>
          </p:nvSpPr>
          <p:spPr>
            <a:xfrm>
              <a:off x="3209284" y="3972575"/>
              <a:ext cx="8092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76C7D83-17FB-C172-DD8D-11149E9B2674}"/>
                </a:ext>
              </a:extLst>
            </p:cNvPr>
            <p:cNvSpPr/>
            <p:nvPr/>
          </p:nvSpPr>
          <p:spPr>
            <a:xfrm>
              <a:off x="4006437" y="3970035"/>
              <a:ext cx="818818" cy="2505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</a:t>
              </a:r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F66D846F-83EE-5F54-7A9D-3E92B32FE828}"/>
                </a:ext>
              </a:extLst>
            </p:cNvPr>
            <p:cNvCxnSpPr>
              <a:cxnSpLocks/>
            </p:cNvCxnSpPr>
            <p:nvPr/>
          </p:nvCxnSpPr>
          <p:spPr>
            <a:xfrm>
              <a:off x="3194441" y="4221359"/>
              <a:ext cx="1644313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9FFEABA3-D3EF-A6E3-B52D-E782DF5D090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016598" y="3954631"/>
              <a:ext cx="0" cy="2660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504AC41D-535D-6107-CED8-6315EC7DEFD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 flipH="1">
              <a:off x="1403153" y="2638222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FC1DD2F8-1F18-C2AA-7130-BC78D8808E68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1403153" y="3147825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542606A-65C2-0699-EDBF-D39C0DF5847F}"/>
                </a:ext>
              </a:extLst>
            </p:cNvPr>
            <p:cNvCxnSpPr>
              <a:cxnSpLocks/>
            </p:cNvCxnSpPr>
            <p:nvPr/>
          </p:nvCxnSpPr>
          <p:spPr>
            <a:xfrm>
              <a:off x="1403152" y="369951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BAC94F00-C6B4-1CB7-7B31-D2FFBA04E169}"/>
                </a:ext>
              </a:extLst>
            </p:cNvPr>
            <p:cNvSpPr/>
            <p:nvPr/>
          </p:nvSpPr>
          <p:spPr>
            <a:xfrm>
              <a:off x="2283754" y="286541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6F81BE93-0F7C-7123-0A33-C9BB97820FDA}"/>
                </a:ext>
              </a:extLst>
            </p:cNvPr>
            <p:cNvSpPr/>
            <p:nvPr/>
          </p:nvSpPr>
          <p:spPr>
            <a:xfrm>
              <a:off x="2283754" y="340864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16" name="组合 315">
              <a:extLst>
                <a:ext uri="{FF2B5EF4-FFF2-40B4-BE49-F238E27FC236}">
                  <a16:creationId xmlns:a16="http://schemas.microsoft.com/office/drawing/2014/main" id="{028F16E3-8239-1B02-7DF2-6D30727A5C62}"/>
                </a:ext>
              </a:extLst>
            </p:cNvPr>
            <p:cNvGrpSpPr/>
            <p:nvPr/>
          </p:nvGrpSpPr>
          <p:grpSpPr>
            <a:xfrm>
              <a:off x="2283754" y="2231691"/>
              <a:ext cx="509141" cy="444587"/>
              <a:chOff x="1372643" y="1871904"/>
              <a:chExt cx="395470" cy="395470"/>
            </a:xfrm>
          </p:grpSpPr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3911C8B7-268C-26BD-155B-8722D3AC268F}"/>
                  </a:ext>
                </a:extLst>
              </p:cNvPr>
              <p:cNvSpPr/>
              <p:nvPr/>
            </p:nvSpPr>
            <p:spPr>
              <a:xfrm>
                <a:off x="1372643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D270EEF4-F782-B7C6-CDBC-4219EA71725C}"/>
                  </a:ext>
                </a:extLst>
              </p:cNvPr>
              <p:cNvSpPr/>
              <p:nvPr/>
            </p:nvSpPr>
            <p:spPr>
              <a:xfrm>
                <a:off x="1372643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B883AADE-24E4-8D2B-70CF-6D1D9C18F377}"/>
                  </a:ext>
                </a:extLst>
              </p:cNvPr>
              <p:cNvSpPr/>
              <p:nvPr/>
            </p:nvSpPr>
            <p:spPr>
              <a:xfrm>
                <a:off x="1372643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DD0F4147-F984-0AC8-EF90-C4D0E3661F2E}"/>
                  </a:ext>
                </a:extLst>
              </p:cNvPr>
              <p:cNvSpPr/>
              <p:nvPr/>
            </p:nvSpPr>
            <p:spPr>
              <a:xfrm>
                <a:off x="1372643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835C0FFA-C14A-D8AE-2BEE-7BD925929DEF}"/>
                  </a:ext>
                </a:extLst>
              </p:cNvPr>
              <p:cNvSpPr/>
              <p:nvPr/>
            </p:nvSpPr>
            <p:spPr>
              <a:xfrm>
                <a:off x="1372643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9A8BB3F1-E890-4929-33C1-F13B04A4C1FC}"/>
                  </a:ext>
                </a:extLst>
              </p:cNvPr>
              <p:cNvSpPr/>
              <p:nvPr/>
            </p:nvSpPr>
            <p:spPr>
              <a:xfrm>
                <a:off x="1372643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424E3234-EAE9-ABAC-C76A-02E613E770CE}"/>
                  </a:ext>
                </a:extLst>
              </p:cNvPr>
              <p:cNvSpPr/>
              <p:nvPr/>
            </p:nvSpPr>
            <p:spPr>
              <a:xfrm>
                <a:off x="1731689" y="2121675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D756ECF6-20F1-065B-C567-3DB27B9F5E55}"/>
                  </a:ext>
                </a:extLst>
              </p:cNvPr>
              <p:cNvSpPr/>
              <p:nvPr/>
            </p:nvSpPr>
            <p:spPr>
              <a:xfrm>
                <a:off x="1731689" y="2163304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C7C85FC1-437F-F458-178A-569B63287ED5}"/>
                  </a:ext>
                </a:extLst>
              </p:cNvPr>
              <p:cNvSpPr/>
              <p:nvPr/>
            </p:nvSpPr>
            <p:spPr>
              <a:xfrm>
                <a:off x="1731689" y="2080047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126D5D41-77DB-7849-DC98-B98318A382BF}"/>
                  </a:ext>
                </a:extLst>
              </p:cNvPr>
              <p:cNvSpPr/>
              <p:nvPr/>
            </p:nvSpPr>
            <p:spPr>
              <a:xfrm>
                <a:off x="1731689" y="1955161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3953BE38-6D7B-5572-1E97-8C9D185AA391}"/>
                  </a:ext>
                </a:extLst>
              </p:cNvPr>
              <p:cNvSpPr/>
              <p:nvPr/>
            </p:nvSpPr>
            <p:spPr>
              <a:xfrm>
                <a:off x="1731689" y="2038418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BDA74BA2-D3AD-FE5A-D7B4-82590E1AB2C3}"/>
                  </a:ext>
                </a:extLst>
              </p:cNvPr>
              <p:cNvSpPr/>
              <p:nvPr/>
            </p:nvSpPr>
            <p:spPr>
              <a:xfrm>
                <a:off x="1731689" y="1996790"/>
                <a:ext cx="36424" cy="20814"/>
              </a:xfrm>
              <a:custGeom>
                <a:avLst/>
                <a:gdLst>
                  <a:gd name="connsiteX0" fmla="*/ 0 w 36424"/>
                  <a:gd name="connsiteY0" fmla="*/ 0 h 20814"/>
                  <a:gd name="connsiteX1" fmla="*/ 36425 w 36424"/>
                  <a:gd name="connsiteY1" fmla="*/ 0 h 20814"/>
                  <a:gd name="connsiteX2" fmla="*/ 36425 w 36424"/>
                  <a:gd name="connsiteY2" fmla="*/ 20814 h 20814"/>
                  <a:gd name="connsiteX3" fmla="*/ 0 w 36424"/>
                  <a:gd name="connsiteY3" fmla="*/ 20814 h 20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24" h="20814">
                    <a:moveTo>
                      <a:pt x="0" y="0"/>
                    </a:moveTo>
                    <a:lnTo>
                      <a:pt x="36425" y="0"/>
                    </a:lnTo>
                    <a:lnTo>
                      <a:pt x="36425" y="20814"/>
                    </a:lnTo>
                    <a:lnTo>
                      <a:pt x="0" y="20814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任意多边形: 形状 328">
                <a:extLst>
                  <a:ext uri="{FF2B5EF4-FFF2-40B4-BE49-F238E27FC236}">
                    <a16:creationId xmlns:a16="http://schemas.microsoft.com/office/drawing/2014/main" id="{814BC0F2-D073-3848-C329-8D1FEDB028D3}"/>
                  </a:ext>
                </a:extLst>
              </p:cNvPr>
              <p:cNvSpPr/>
              <p:nvPr/>
            </p:nvSpPr>
            <p:spPr>
              <a:xfrm>
                <a:off x="1580786" y="1871905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D54E7954-CC62-9FF6-A28D-F199B0CE037E}"/>
                  </a:ext>
                </a:extLst>
              </p:cNvPr>
              <p:cNvSpPr/>
              <p:nvPr/>
            </p:nvSpPr>
            <p:spPr>
              <a:xfrm>
                <a:off x="1664043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D1033ED-2361-3B8E-7637-BA2FBF7512EA}"/>
                  </a:ext>
                </a:extLst>
              </p:cNvPr>
              <p:cNvSpPr/>
              <p:nvPr/>
            </p:nvSpPr>
            <p:spPr>
              <a:xfrm>
                <a:off x="1622414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任意多边形: 形状 331">
                <a:extLst>
                  <a:ext uri="{FF2B5EF4-FFF2-40B4-BE49-F238E27FC236}">
                    <a16:creationId xmlns:a16="http://schemas.microsoft.com/office/drawing/2014/main" id="{9D196777-5E0D-E021-BCC8-BCFDD71C0E0F}"/>
                  </a:ext>
                </a:extLst>
              </p:cNvPr>
              <p:cNvSpPr/>
              <p:nvPr/>
            </p:nvSpPr>
            <p:spPr>
              <a:xfrm>
                <a:off x="1539157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5422B594-3B3B-E6FB-F27A-3EDB8B6896CE}"/>
                  </a:ext>
                </a:extLst>
              </p:cNvPr>
              <p:cNvSpPr/>
              <p:nvPr/>
            </p:nvSpPr>
            <p:spPr>
              <a:xfrm>
                <a:off x="1455900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830B58B2-F836-A293-92F4-A124C353B382}"/>
                  </a:ext>
                </a:extLst>
              </p:cNvPr>
              <p:cNvSpPr/>
              <p:nvPr/>
            </p:nvSpPr>
            <p:spPr>
              <a:xfrm>
                <a:off x="1497529" y="1871904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任意多边形: 形状 334">
                <a:extLst>
                  <a:ext uri="{FF2B5EF4-FFF2-40B4-BE49-F238E27FC236}">
                    <a16:creationId xmlns:a16="http://schemas.microsoft.com/office/drawing/2014/main" id="{2FDA0CA0-B54C-DFE8-1E32-F588DE945FC7}"/>
                  </a:ext>
                </a:extLst>
              </p:cNvPr>
              <p:cNvSpPr/>
              <p:nvPr/>
            </p:nvSpPr>
            <p:spPr>
              <a:xfrm>
                <a:off x="1497529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1A3290A3-103D-17F7-4334-E4FDB73B1298}"/>
                  </a:ext>
                </a:extLst>
              </p:cNvPr>
              <p:cNvSpPr/>
              <p:nvPr/>
            </p:nvSpPr>
            <p:spPr>
              <a:xfrm>
                <a:off x="1455900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2092055E-61B5-FE08-9BD5-09A98337522A}"/>
                  </a:ext>
                </a:extLst>
              </p:cNvPr>
              <p:cNvSpPr/>
              <p:nvPr/>
            </p:nvSpPr>
            <p:spPr>
              <a:xfrm>
                <a:off x="1539157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AB413FE1-FFE0-2D65-3356-A5AE0918FFF2}"/>
                  </a:ext>
                </a:extLst>
              </p:cNvPr>
              <p:cNvSpPr/>
              <p:nvPr/>
            </p:nvSpPr>
            <p:spPr>
              <a:xfrm>
                <a:off x="1580786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任意多边形: 形状 338">
                <a:extLst>
                  <a:ext uri="{FF2B5EF4-FFF2-40B4-BE49-F238E27FC236}">
                    <a16:creationId xmlns:a16="http://schemas.microsoft.com/office/drawing/2014/main" id="{648E0321-569C-30C8-2C06-C3120DE1B3CD}"/>
                  </a:ext>
                </a:extLst>
              </p:cNvPr>
              <p:cNvSpPr/>
              <p:nvPr/>
            </p:nvSpPr>
            <p:spPr>
              <a:xfrm>
                <a:off x="1622414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任意多边形: 形状 339">
                <a:extLst>
                  <a:ext uri="{FF2B5EF4-FFF2-40B4-BE49-F238E27FC236}">
                    <a16:creationId xmlns:a16="http://schemas.microsoft.com/office/drawing/2014/main" id="{4730308B-327F-9C67-23C7-6B7B23481C2D}"/>
                  </a:ext>
                </a:extLst>
              </p:cNvPr>
              <p:cNvSpPr/>
              <p:nvPr/>
            </p:nvSpPr>
            <p:spPr>
              <a:xfrm>
                <a:off x="1664043" y="2230950"/>
                <a:ext cx="20814" cy="36424"/>
              </a:xfrm>
              <a:custGeom>
                <a:avLst/>
                <a:gdLst>
                  <a:gd name="connsiteX0" fmla="*/ 0 w 20814"/>
                  <a:gd name="connsiteY0" fmla="*/ 0 h 36424"/>
                  <a:gd name="connsiteX1" fmla="*/ 20814 w 20814"/>
                  <a:gd name="connsiteY1" fmla="*/ 0 h 36424"/>
                  <a:gd name="connsiteX2" fmla="*/ 20814 w 20814"/>
                  <a:gd name="connsiteY2" fmla="*/ 36425 h 36424"/>
                  <a:gd name="connsiteX3" fmla="*/ 0 w 20814"/>
                  <a:gd name="connsiteY3" fmla="*/ 36425 h 3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14" h="36424">
                    <a:moveTo>
                      <a:pt x="0" y="0"/>
                    </a:moveTo>
                    <a:lnTo>
                      <a:pt x="20814" y="0"/>
                    </a:lnTo>
                    <a:lnTo>
                      <a:pt x="20814" y="36425"/>
                    </a:lnTo>
                    <a:lnTo>
                      <a:pt x="0" y="36425"/>
                    </a:lnTo>
                    <a:close/>
                  </a:path>
                </a:pathLst>
              </a:custGeom>
              <a:solidFill>
                <a:schemeClr val="accent5"/>
              </a:solidFill>
              <a:ln w="51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矩形: 圆角 340">
                <a:extLst>
                  <a:ext uri="{FF2B5EF4-FFF2-40B4-BE49-F238E27FC236}">
                    <a16:creationId xmlns:a16="http://schemas.microsoft.com/office/drawing/2014/main" id="{B1CAFBB6-01B8-8069-A27B-84BFB30C3A1D}"/>
                  </a:ext>
                </a:extLst>
              </p:cNvPr>
              <p:cNvSpPr/>
              <p:nvPr/>
            </p:nvSpPr>
            <p:spPr>
              <a:xfrm>
                <a:off x="1414534" y="1913532"/>
                <a:ext cx="312075" cy="31741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95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bIns="36000" rtlCol="0" anchor="ctr"/>
              <a:lstStyle/>
              <a:p>
                <a:pPr algn="ctr"/>
                <a:r>
                  <a:rPr lang="en-US" sz="1600" b="1">
                    <a:solidFill>
                      <a:schemeClr val="tx1"/>
                    </a:solidFill>
                  </a:rPr>
                  <a:t>CPU</a:t>
                </a:r>
              </a:p>
            </p:txBody>
          </p:sp>
        </p:grp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66DAF007-9CBD-0023-B4A1-D9DC5B0D6619}"/>
                </a:ext>
              </a:extLst>
            </p:cNvPr>
            <p:cNvCxnSpPr>
              <a:cxnSpLocks/>
              <a:stCxn id="341" idx="2"/>
              <a:endCxn id="314" idx="0"/>
            </p:cNvCxnSpPr>
            <p:nvPr/>
          </p:nvCxnSpPr>
          <p:spPr>
            <a:xfrm flipH="1">
              <a:off x="2538325" y="2635330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8E229AFE-71F2-CE8A-B235-CF57E83CD16C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2538325" y="3144933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7A5925DE-96AD-E6F6-6ABA-25538AA122F4}"/>
                </a:ext>
              </a:extLst>
            </p:cNvPr>
            <p:cNvCxnSpPr>
              <a:cxnSpLocks/>
            </p:cNvCxnSpPr>
            <p:nvPr/>
          </p:nvCxnSpPr>
          <p:spPr>
            <a:xfrm>
              <a:off x="2538324" y="3696621"/>
              <a:ext cx="0" cy="26370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82946C91-F0CA-C472-B758-51EB32AC6503}"/>
                </a:ext>
              </a:extLst>
            </p:cNvPr>
            <p:cNvCxnSpPr>
              <a:cxnSpLocks/>
              <a:stCxn id="51" idx="2"/>
              <a:endCxn id="17" idx="0"/>
            </p:cNvCxnSpPr>
            <p:nvPr/>
          </p:nvCxnSpPr>
          <p:spPr>
            <a:xfrm>
              <a:off x="1970739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30CB5DF7-B365-D362-5B0A-120995A5F22E}"/>
                </a:ext>
              </a:extLst>
            </p:cNvPr>
            <p:cNvCxnSpPr>
              <a:cxnSpLocks/>
              <a:stCxn id="290" idx="2"/>
              <a:endCxn id="292" idx="0"/>
            </p:cNvCxnSpPr>
            <p:nvPr/>
          </p:nvCxnSpPr>
          <p:spPr>
            <a:xfrm>
              <a:off x="3613893" y="3408641"/>
              <a:ext cx="0" cy="56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59810101-54F5-BD5D-58D0-348FD6744A7B}"/>
                </a:ext>
              </a:extLst>
            </p:cNvPr>
            <p:cNvCxnSpPr>
              <a:cxnSpLocks/>
              <a:stCxn id="262" idx="2"/>
              <a:endCxn id="295" idx="0"/>
            </p:cNvCxnSpPr>
            <p:nvPr/>
          </p:nvCxnSpPr>
          <p:spPr>
            <a:xfrm flipH="1">
              <a:off x="4415846" y="3418395"/>
              <a:ext cx="649" cy="5516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接连接符 354">
              <a:extLst>
                <a:ext uri="{FF2B5EF4-FFF2-40B4-BE49-F238E27FC236}">
                  <a16:creationId xmlns:a16="http://schemas.microsoft.com/office/drawing/2014/main" id="{E9A5B77A-DA33-00F1-264F-D4D8DDC185F8}"/>
                </a:ext>
              </a:extLst>
            </p:cNvPr>
            <p:cNvCxnSpPr>
              <a:cxnSpLocks/>
              <a:stCxn id="18" idx="2"/>
              <a:endCxn id="117" idx="0"/>
            </p:cNvCxnSpPr>
            <p:nvPr/>
          </p:nvCxnSpPr>
          <p:spPr>
            <a:xfrm>
              <a:off x="4016598" y="4692469"/>
              <a:ext cx="0" cy="3929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接连接符 357">
              <a:extLst>
                <a:ext uri="{FF2B5EF4-FFF2-40B4-BE49-F238E27FC236}">
                  <a16:creationId xmlns:a16="http://schemas.microsoft.com/office/drawing/2014/main" id="{FD08DBF3-8328-2EB7-2D4D-BBE4619C102B}"/>
                </a:ext>
              </a:extLst>
            </p:cNvPr>
            <p:cNvCxnSpPr>
              <a:cxnSpLocks/>
              <a:stCxn id="18" idx="1"/>
              <a:endCxn id="51" idx="3"/>
            </p:cNvCxnSpPr>
            <p:nvPr/>
          </p:nvCxnSpPr>
          <p:spPr>
            <a:xfrm flipH="1">
              <a:off x="2794800" y="4323550"/>
              <a:ext cx="399641" cy="19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文本框 371">
            <a:extLst>
              <a:ext uri="{FF2B5EF4-FFF2-40B4-BE49-F238E27FC236}">
                <a16:creationId xmlns:a16="http://schemas.microsoft.com/office/drawing/2014/main" id="{F37EF7F1-DFBF-359C-440D-DEE971065972}"/>
              </a:ext>
            </a:extLst>
          </p:cNvPr>
          <p:cNvSpPr txBox="1"/>
          <p:nvPr/>
        </p:nvSpPr>
        <p:spPr>
          <a:xfrm>
            <a:off x="7986314" y="2176256"/>
            <a:ext cx="221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Storage components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77544A-EB7A-A37B-1EB5-CD64B172DF14}"/>
              </a:ext>
            </a:extLst>
          </p:cNvPr>
          <p:cNvSpPr/>
          <p:nvPr/>
        </p:nvSpPr>
        <p:spPr>
          <a:xfrm>
            <a:off x="7566660" y="2271945"/>
            <a:ext cx="309834" cy="1904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17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6A3B6D-7395-B361-916A-CA3C7353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6FDD53-7433-0AEB-7A5C-0E803A2A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7A6039-2CE6-B7B8-6800-CD2B7D5A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2B55D-D982-0DB7-7E33-55D46F8A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8BC813-141F-DC56-6AC5-520025EB1D79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849F357-0FEB-93C9-77CA-2B85A09BF56D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B6C2C07-CD81-5F2F-6024-B4C3B2FD2509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161654C-3385-2780-DDBA-C85A5774FCFD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7B6F3C-A213-D0E5-D2AB-CCD1E2ECEE61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9AD1F52B-F9B4-D475-8E4A-405A8760429B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93A1A-CA45-753A-1925-C9B1B517E6DC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8A77EF11-7898-2958-1E7D-20BF680A57BF}"/>
              </a:ext>
            </a:extLst>
          </p:cNvPr>
          <p:cNvGrpSpPr/>
          <p:nvPr/>
        </p:nvGrpSpPr>
        <p:grpSpPr>
          <a:xfrm>
            <a:off x="1315029" y="1819869"/>
            <a:ext cx="514720" cy="1822357"/>
            <a:chOff x="1315029" y="1819869"/>
            <a:chExt cx="514720" cy="182235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04167EF-000A-065F-4BB3-E42975037006}"/>
                </a:ext>
              </a:extLst>
            </p:cNvPr>
            <p:cNvSpPr/>
            <p:nvPr/>
          </p:nvSpPr>
          <p:spPr>
            <a:xfrm>
              <a:off x="1320608" y="24292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pic>
          <p:nvPicPr>
            <p:cNvPr id="20" name="图形 19" descr="处理器">
              <a:extLst>
                <a:ext uri="{FF2B5EF4-FFF2-40B4-BE49-F238E27FC236}">
                  <a16:creationId xmlns:a16="http://schemas.microsoft.com/office/drawing/2014/main" id="{E6871DDC-51A2-E72F-CCC2-D7806310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20608" y="1819869"/>
              <a:ext cx="499542" cy="499542"/>
            </a:xfrm>
            <a:prstGeom prst="rect">
              <a:avLst/>
            </a:prstGeom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CB8AFD8-5D1F-F1AF-6010-45F266B07DFA}"/>
                </a:ext>
              </a:extLst>
            </p:cNvPr>
            <p:cNvSpPr/>
            <p:nvPr/>
          </p:nvSpPr>
          <p:spPr>
            <a:xfrm>
              <a:off x="1315029" y="3362712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8903300-2CE8-DFB8-D5C0-1F4626AC4F12}"/>
                </a:ext>
              </a:extLst>
            </p:cNvPr>
            <p:cNvGrpSpPr/>
            <p:nvPr/>
          </p:nvGrpSpPr>
          <p:grpSpPr>
            <a:xfrm>
              <a:off x="1320608" y="2862444"/>
              <a:ext cx="509141" cy="279514"/>
              <a:chOff x="2354579" y="2849424"/>
              <a:chExt cx="509141" cy="279514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F2ECB69-0125-6AF1-CF54-E43D55D0F25C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8D48F9-93C0-9A21-DAD8-D3B3C334FF88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8859574-E43F-95FC-11D6-0E67833EBE46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1E4E9B9-D8AF-679D-A08F-027E8A0C325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FBE3B13C-5C34-9114-727E-7324328D1145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75439A-A69A-1DCA-D33D-50604FBE1DE7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E187F32-29EA-F9E8-D53C-5C8E48C23B70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3DFF4C5-4F16-86D6-B1EB-A748F344C8A0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818837A-5454-DA54-3228-75B55DD53FAB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F59F768-1272-186D-5FDA-F13132FB7DAC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7F598F7-C6B9-4F5B-6D7D-304C232C7ED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68F72CB-C879-3B50-3454-012CC37571D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6BE9DCF-B493-596D-6315-8860DAC9D85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0917307-2285-1E54-6D2D-9F01A7497867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F837F999-A9A9-A1EF-20EE-248628641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32FFA97A-AD15-97A2-26E5-D3A1CBAF74B7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C636643-D100-96EE-7F00-B18F47190A5E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7FBA121-0B2E-59CC-4C92-BEC515CE8D6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3C08411-1F2F-5D0C-DDBC-CBC3F3680482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4672DFF-CE9A-4C10-AEC0-F20EA8645155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E3D9C12-A4F4-29C8-91E2-E51CC42CDE41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3039550-7183-9EE4-B960-0D40A4C5CAE8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BFE61200-2373-CD8D-6368-E790240D24F0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508331F3-9611-6CD0-013D-B5CFD073170A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662D621-185B-53A0-8F4A-B893399BC1C5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49CCBF4-3631-DE3B-1A9E-83A57D6D8D11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EB1C972-C3FD-347F-10E8-4E539E6E45D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E77012E-2E65-D787-DEA9-3CE86F372EEA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DC36810-21E6-53B6-361E-1184FDC7A867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B7C9310-2940-AD19-1BF1-8AC2A8E8A90E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E48B9B5D-AF27-3C81-2CA1-4FEB65A7C8C8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E7D87398-752D-19C0-F165-D5A5476A7C43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408797-C01E-74DF-6119-A0E19135B768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9446C569-77F6-2B31-B78B-C20A052E359D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5E0BDC5-9034-C217-2E86-EB1717A4749B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8025B667-94B5-6850-0102-E893CA380DE2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C6BA0C6-8DD2-56F7-A2CB-C1BE1426B82B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CC94B1AA-097A-3F94-FC74-D8DF53BA2887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474E5E8-24CB-32AB-F67A-3A69AE4904EB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45ED1AA-3D96-2616-C3E7-9A98551F731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95DD83F-8C5C-0051-C858-05761D9E9A39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D0693533-6E16-3124-B2BA-0C2DF0678E07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D7B9325F-4B0D-8562-69B8-2BC99974A1B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6FEE5540-73A0-3100-2BAC-7818D25F211B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918473D-D12F-2D5C-2492-2E9148C49782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BF769A4-63F7-3076-D1BA-0E765C08D771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05151AA-D7FB-EC09-FC09-85F01209849C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438D62-9B35-06D9-104E-306DDDE4AC7F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C5272AF-B459-9327-E31A-083F4B2CC754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6FA1D2E-0E13-9036-6FBC-C809CB7DE631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305EA2E-6C3C-5FAF-1B99-384D18B32EA0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D659BDB-E0E8-5123-E401-92BF490E1DCF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0003020-8F34-8534-7F45-6D3FCB831E10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45D61B4-8B4E-D951-D5A9-1652A923177F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1BF79C76-FF18-288B-BB94-75CE815431CE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E46D2B7-1C18-8A05-F7EE-32446156EA68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E6657FEA-AAB3-349F-F4D0-DA1E5A88C7AA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45764D5-2A7A-C864-53E4-FD84DF00225C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D1B03A0-94F0-0EB3-E588-67337628DA2B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E51C3307-32FA-9941-A3FA-13B6B4F29439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A30D2C2E-FF94-EDF1-C7D6-AD3E967BE534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64771FBC-3204-5991-2A79-8726AA9D0B1F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0759653D-FB0B-3EBD-09A7-3CB9677D3E6D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00AE0EA-E378-E828-B1A2-0517A31F9295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58F43D45-A100-A0E4-898A-3E27FE3F5CF4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07E5869D-08BF-99EF-03BA-594D35D49E05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D2A0BB97-B0F0-F34C-17A7-86AB7B73E55C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E4E7D5EA-30B7-E9D3-D48A-30AE5C6BF73D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5CD506A9-CD90-FA8E-CACA-0D5BFC394076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B5DF0CDF-B1E5-F620-A8AE-AAE439FAAD75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6E64EDC1-9311-341A-0308-41DB21624F09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56EB6C9-2980-6ECC-CE3B-F76B26863D55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6025F7A6-5AF6-9022-50FD-1B00D21372EC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DCA75FDB-16DB-FA8D-AEDC-91D9FB0DA10D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B5F12020-3CD8-03BA-A827-6A92EBFE4077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F4A21F02-027C-19B9-3117-C3F4B11C489C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72CF8586-455D-B075-7710-527E40A1F321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86E83317-6CCC-41AD-4152-80A40C350758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8C8037C0-7ECB-6845-69CD-7A83BDEAA23E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5CB5CB9A-EED5-C2E2-F4FD-813D3105F603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68B57E55-B46E-06C8-A379-AD8AE2A5F3F7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F6E45583-0BF6-F85B-346D-5D4389623191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FF0271B7-7703-830A-0962-FFEA401A61FA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54DA4174-4578-8433-06FA-F7E62C48CED2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84C1F0E9-D933-18CF-7F2A-FE91F5426FA1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87B0FA76-EEE0-3FE5-7FE6-DAAC04C8665F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EC31ECF6-AE7C-7C17-00D1-E87A6653EB1B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301B333F-A369-811D-2970-4623990CF478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2B7E96C4-CB99-5109-871D-006D7977262C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A8AE1A22-DF9B-2B90-435C-6875B4950328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14E67601-7D70-430A-7E7B-561F0FFBC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6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CB35E0-0780-5253-5728-D3B37D9BC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7172-5B99-06E9-0328-59979A0D2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407391-7B2B-450F-EC7C-7C468B35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67A71D80-C5A1-9ABB-C4F0-44016713F6C5}"/>
              </a:ext>
            </a:extLst>
          </p:cNvPr>
          <p:cNvSpPr/>
          <p:nvPr/>
        </p:nvSpPr>
        <p:spPr>
          <a:xfrm>
            <a:off x="962937" y="1778759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871748-925E-1E8E-526B-6B854D559C5A}"/>
              </a:ext>
            </a:extLst>
          </p:cNvPr>
          <p:cNvSpPr/>
          <p:nvPr/>
        </p:nvSpPr>
        <p:spPr>
          <a:xfrm>
            <a:off x="962415" y="5993560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4644C2C-1B15-54EB-E9FA-C1A391DC824F}"/>
              </a:ext>
            </a:extLst>
          </p:cNvPr>
          <p:cNvSpPr/>
          <p:nvPr/>
        </p:nvSpPr>
        <p:spPr>
          <a:xfrm>
            <a:off x="3168350" y="3921049"/>
            <a:ext cx="1315799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RC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6EE8EE-1699-9635-3293-F8FEBBB92FAB}"/>
              </a:ext>
            </a:extLst>
          </p:cNvPr>
          <p:cNvSpPr/>
          <p:nvPr/>
        </p:nvSpPr>
        <p:spPr>
          <a:xfrm>
            <a:off x="962937" y="233145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CEEBC33-23F4-4C4C-1BB8-13635F956C3A}"/>
              </a:ext>
            </a:extLst>
          </p:cNvPr>
          <p:cNvSpPr/>
          <p:nvPr/>
        </p:nvSpPr>
        <p:spPr>
          <a:xfrm>
            <a:off x="962937" y="3264538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00DA93BB-E45F-3C68-0045-C11934F2FF90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216885" y="2148091"/>
            <a:ext cx="623" cy="1833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D43C1FC5-1293-FA27-ACCF-FD6EBC57977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217508" y="2610971"/>
            <a:ext cx="0" cy="6535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ED65039F-018E-3805-8C21-8EACB95C4578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1217507" y="3544052"/>
            <a:ext cx="1" cy="3855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699DD305-B44A-9038-BB13-526209F2405C}"/>
              </a:ext>
            </a:extLst>
          </p:cNvPr>
          <p:cNvSpPr/>
          <p:nvPr/>
        </p:nvSpPr>
        <p:spPr>
          <a:xfrm>
            <a:off x="2098109" y="2328565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04E25305-39B0-99A3-D696-966615F44478}"/>
              </a:ext>
            </a:extLst>
          </p:cNvPr>
          <p:cNvSpPr/>
          <p:nvPr/>
        </p:nvSpPr>
        <p:spPr>
          <a:xfrm>
            <a:off x="2098109" y="3254559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DC957F12-4C66-8C40-EF27-415D1DBEAFFD}"/>
              </a:ext>
            </a:extLst>
          </p:cNvPr>
          <p:cNvCxnSpPr>
            <a:cxnSpLocks/>
            <a:endCxn id="314" idx="0"/>
          </p:cNvCxnSpPr>
          <p:nvPr/>
        </p:nvCxnSpPr>
        <p:spPr>
          <a:xfrm flipH="1">
            <a:off x="2352680" y="2098476"/>
            <a:ext cx="249" cy="2300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D36A960C-5280-4371-601C-16117163CB4E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2352680" y="2608079"/>
            <a:ext cx="0" cy="646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6D98DD30-DBBC-87CC-0CF9-00707BDD996F}"/>
              </a:ext>
            </a:extLst>
          </p:cNvPr>
          <p:cNvCxnSpPr>
            <a:cxnSpLocks/>
            <a:stCxn id="315" idx="2"/>
          </p:cNvCxnSpPr>
          <p:nvPr/>
        </p:nvCxnSpPr>
        <p:spPr>
          <a:xfrm flipH="1">
            <a:off x="2352679" y="3534073"/>
            <a:ext cx="1" cy="3926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1003211C-71A0-669C-7CAA-2488325F8AC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784572" y="4658887"/>
            <a:ext cx="522" cy="133467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4EC95963-9525-DBBE-FF93-1478FD6FCD5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428248" y="3372696"/>
            <a:ext cx="0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D97F2106-BB8E-C99D-A4D3-8194149ED71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230201" y="3372696"/>
            <a:ext cx="649" cy="54835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740D6299-5A7D-6370-2174-F8C5C0ED49E1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609155" y="4289968"/>
            <a:ext cx="559195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6CF3AC-2929-AEB8-C73F-11ABD81959DF}"/>
              </a:ext>
            </a:extLst>
          </p:cNvPr>
          <p:cNvSpPr/>
          <p:nvPr/>
        </p:nvSpPr>
        <p:spPr>
          <a:xfrm>
            <a:off x="2098109" y="1773964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C04BFC-D432-0DC2-3846-FBE5AED8398F}"/>
              </a:ext>
            </a:extLst>
          </p:cNvPr>
          <p:cNvSpPr/>
          <p:nvPr/>
        </p:nvSpPr>
        <p:spPr>
          <a:xfrm>
            <a:off x="3174300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09CDE06-4849-66E8-4AF3-AB02E211D8CA}"/>
              </a:ext>
            </a:extLst>
          </p:cNvPr>
          <p:cNvSpPr/>
          <p:nvPr/>
        </p:nvSpPr>
        <p:spPr>
          <a:xfrm>
            <a:off x="3976253" y="3003364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78C8957-6F7C-8C2A-3B42-91DAA3C28B23}"/>
              </a:ext>
            </a:extLst>
          </p:cNvPr>
          <p:cNvGrpSpPr/>
          <p:nvPr/>
        </p:nvGrpSpPr>
        <p:grpSpPr>
          <a:xfrm>
            <a:off x="961033" y="2770395"/>
            <a:ext cx="509141" cy="279514"/>
            <a:chOff x="2354579" y="2849424"/>
            <a:chExt cx="509141" cy="279514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476F66-3BE3-5944-DA66-99BDB610262E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2F78B06-A221-82CA-5348-E997CBDBF8C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0B673F3-0238-3937-F979-FDF6EEFD8B5D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58878C8-3941-CC09-30AB-7974334D9F2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D3F176A-CDD6-739E-AEBC-47D1D3F6886A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5EFFAB7-7BCB-AA51-4994-0F6DFE7F9540}"/>
              </a:ext>
            </a:extLst>
          </p:cNvPr>
          <p:cNvGrpSpPr/>
          <p:nvPr/>
        </p:nvGrpSpPr>
        <p:grpSpPr>
          <a:xfrm>
            <a:off x="2096864" y="2773941"/>
            <a:ext cx="509141" cy="279514"/>
            <a:chOff x="2354579" y="2849424"/>
            <a:chExt cx="509141" cy="27951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D6A59C5-C68F-F736-925B-7294CE4E82AF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F7412E6-9AC8-C411-D869-C93685FFE0B9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B6222C-35CE-1C7B-2AFF-AAE1B1B5A3BA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CAA9DA1-7E37-C7F0-CA8B-EF4B83D4DCD7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C1CF749-DAA7-06B9-C81D-F2F65DB8AE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1076160-55B1-EB45-C44D-2C139F5997DD}"/>
              </a:ext>
            </a:extLst>
          </p:cNvPr>
          <p:cNvGrpSpPr/>
          <p:nvPr/>
        </p:nvGrpSpPr>
        <p:grpSpPr>
          <a:xfrm>
            <a:off x="941722" y="5049737"/>
            <a:ext cx="1644313" cy="745097"/>
            <a:chOff x="5035708" y="4252205"/>
            <a:chExt cx="1644313" cy="745097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939460E-4735-B8DE-4609-0B0E8290C568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1F5D1AA8-13E9-802B-3C0D-C8D0ABA486AB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F95B4F-CA14-BD55-80D5-47F4B140CB6F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23E39E7-22BB-F13C-309D-13F76098D4E5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8BB938F-6FFA-539A-3D23-EAF9FDD9A708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2E0B76D-4CCF-F334-E83A-39D54DC97D84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97EA2A5-BE66-E6DA-2013-9BF5FF248B6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279510F-7FF1-1990-2583-DF637B11640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234EFC2-75F4-90EA-BFFA-A634ED3AFE17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5ED393B-3E26-36C5-682A-F17086A4A112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EDD5B89-8A80-3ED6-390E-2E2FA3E682D5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E665746-C552-302B-2090-AF2588F4D0FC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0749CE7-FB3A-98D3-7886-619E51748BFE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8F68EE2-C029-843D-A7B8-1C1B57BAB349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44D03D-A292-83AE-FE8E-63CCDAE95849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9BFFA9A-3AAD-0650-79B8-0294CC31812B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AAABFB7-A7C7-0208-5F29-788DF11A818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00963A0-A5E9-E2DE-FB71-7EA2A1C8FC2F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6D89847-8BAA-075B-7120-91B85D39740F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77C610C-3518-DDA6-A424-C7351C3FB653}"/>
              </a:ext>
            </a:extLst>
          </p:cNvPr>
          <p:cNvGrpSpPr/>
          <p:nvPr/>
        </p:nvGrpSpPr>
        <p:grpSpPr>
          <a:xfrm>
            <a:off x="3229761" y="396825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8AF608E-F7FB-6CB6-54A6-FB6CB96E1266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75E6BD7D-916D-5779-BDE8-71B2A874CE21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FFC234A-CA40-79D6-A279-562082ECA3CE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4CEC2F2-7A98-97F9-E921-81622C381D39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52A14CD-A879-232B-10B4-4EE41C042230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7834A63-45F4-0CA2-B3B6-3A29BBCC5C0F}"/>
              </a:ext>
            </a:extLst>
          </p:cNvPr>
          <p:cNvGrpSpPr/>
          <p:nvPr/>
        </p:nvGrpSpPr>
        <p:grpSpPr>
          <a:xfrm>
            <a:off x="3912458" y="3968258"/>
            <a:ext cx="509141" cy="279514"/>
            <a:chOff x="2354579" y="2849424"/>
            <a:chExt cx="509141" cy="279514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2A2883D-9E5A-DEBA-FC59-09FBA5C08FE8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9C74034-E679-1E8F-4C25-FC5C8269677E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D3C8077-8907-2BB5-9A3D-E7B5D08C2E42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B17A97B-520F-1BDF-FBF3-975B44C9CFC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DC39688-186A-1D44-FCC4-2347AF7009BF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9FFA6250-F447-846E-3828-BCB06068C701}"/>
              </a:ext>
            </a:extLst>
          </p:cNvPr>
          <p:cNvSpPr/>
          <p:nvPr/>
        </p:nvSpPr>
        <p:spPr>
          <a:xfrm>
            <a:off x="959698" y="3734055"/>
            <a:ext cx="1648122" cy="108124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150000"/>
              </a:lnSpc>
            </a:pPr>
            <a:r>
              <a:rPr lang="en-US" b="1">
                <a:solidFill>
                  <a:schemeClr val="tx1"/>
                </a:solidFill>
              </a:rPr>
              <a:t>CHA</a:t>
            </a: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8DCA3D0-7532-A5D2-D3B9-5E52DE99AB8C}"/>
              </a:ext>
            </a:extLst>
          </p:cNvPr>
          <p:cNvSpPr/>
          <p:nvPr/>
        </p:nvSpPr>
        <p:spPr>
          <a:xfrm>
            <a:off x="1016848" y="4091307"/>
            <a:ext cx="1516380" cy="2795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3309300-310F-38BC-FF6F-F2121291B593}"/>
              </a:ext>
            </a:extLst>
          </p:cNvPr>
          <p:cNvSpPr/>
          <p:nvPr/>
        </p:nvSpPr>
        <p:spPr>
          <a:xfrm>
            <a:off x="1053544" y="4123443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FA7D132-6FBD-D874-4863-A7C137012033}"/>
              </a:ext>
            </a:extLst>
          </p:cNvPr>
          <p:cNvSpPr/>
          <p:nvPr/>
        </p:nvSpPr>
        <p:spPr>
          <a:xfrm>
            <a:off x="142078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11A75CF8-0DBF-0C4B-60EA-93FA81CB959E}"/>
              </a:ext>
            </a:extLst>
          </p:cNvPr>
          <p:cNvSpPr/>
          <p:nvPr/>
        </p:nvSpPr>
        <p:spPr>
          <a:xfrm>
            <a:off x="129837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1012FC4-E382-7AF1-49D3-D2B2E69F3CD9}"/>
              </a:ext>
            </a:extLst>
          </p:cNvPr>
          <p:cNvSpPr/>
          <p:nvPr/>
        </p:nvSpPr>
        <p:spPr>
          <a:xfrm>
            <a:off x="117595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A43046F-1A77-3668-B9BA-8ADDCD8046BF}"/>
              </a:ext>
            </a:extLst>
          </p:cNvPr>
          <p:cNvSpPr/>
          <p:nvPr/>
        </p:nvSpPr>
        <p:spPr>
          <a:xfrm>
            <a:off x="1016848" y="4462466"/>
            <a:ext cx="1516380" cy="276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512E22B-F4DF-6CF4-A0E7-3E8ED4E31D16}"/>
              </a:ext>
            </a:extLst>
          </p:cNvPr>
          <p:cNvSpPr/>
          <p:nvPr/>
        </p:nvSpPr>
        <p:spPr>
          <a:xfrm>
            <a:off x="178803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4A566E5C-DDD3-AD17-C55A-9FFDB0DB298F}"/>
              </a:ext>
            </a:extLst>
          </p:cNvPr>
          <p:cNvSpPr/>
          <p:nvPr/>
        </p:nvSpPr>
        <p:spPr>
          <a:xfrm>
            <a:off x="215527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DE9520B-E9EE-E4FE-B439-A0EEAA73E4F0}"/>
              </a:ext>
            </a:extLst>
          </p:cNvPr>
          <p:cNvSpPr/>
          <p:nvPr/>
        </p:nvSpPr>
        <p:spPr>
          <a:xfrm>
            <a:off x="203286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F80A502C-3377-6C00-FE07-2CF7E2CBC8E6}"/>
              </a:ext>
            </a:extLst>
          </p:cNvPr>
          <p:cNvSpPr/>
          <p:nvPr/>
        </p:nvSpPr>
        <p:spPr>
          <a:xfrm>
            <a:off x="191044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6EA2C6B-9AFD-26B0-0D50-21118A5798E6}"/>
              </a:ext>
            </a:extLst>
          </p:cNvPr>
          <p:cNvSpPr/>
          <p:nvPr/>
        </p:nvSpPr>
        <p:spPr>
          <a:xfrm>
            <a:off x="1665619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BC37BF3-6870-422B-52CC-E4116AE12B91}"/>
              </a:ext>
            </a:extLst>
          </p:cNvPr>
          <p:cNvSpPr/>
          <p:nvPr/>
        </p:nvSpPr>
        <p:spPr>
          <a:xfrm>
            <a:off x="154320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1A38AE-58F5-B4C3-A02E-BC3F6F8F1D99}"/>
              </a:ext>
            </a:extLst>
          </p:cNvPr>
          <p:cNvSpPr/>
          <p:nvPr/>
        </p:nvSpPr>
        <p:spPr>
          <a:xfrm>
            <a:off x="2400104" y="4123442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25AAF5F-4E1B-F47C-815E-C804621772A6}"/>
              </a:ext>
            </a:extLst>
          </p:cNvPr>
          <p:cNvSpPr/>
          <p:nvPr/>
        </p:nvSpPr>
        <p:spPr>
          <a:xfrm>
            <a:off x="2277694" y="4123444"/>
            <a:ext cx="73109" cy="2091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181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7AB74D-A60F-3B22-626A-BEB81CCE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54E2B-8F80-3219-3E7A-92399654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The host network overview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59BD5-A3CE-2ABC-90DD-5F2EE494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3" name="矩形: 圆角 182">
            <a:extLst>
              <a:ext uri="{FF2B5EF4-FFF2-40B4-BE49-F238E27FC236}">
                <a16:creationId xmlns:a16="http://schemas.microsoft.com/office/drawing/2014/main" id="{C5FAC568-A532-AD80-5DC0-5589757543C7}"/>
              </a:ext>
            </a:extLst>
          </p:cNvPr>
          <p:cNvSpPr/>
          <p:nvPr/>
        </p:nvSpPr>
        <p:spPr>
          <a:xfrm>
            <a:off x="1130577" y="2827227"/>
            <a:ext cx="507896" cy="3693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929884-099D-A2EB-A094-43AB065F8A1D}"/>
              </a:ext>
            </a:extLst>
          </p:cNvPr>
          <p:cNvSpPr/>
          <p:nvPr/>
        </p:nvSpPr>
        <p:spPr>
          <a:xfrm>
            <a:off x="1130577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6148B6-84E9-EAF1-592A-03FAAB017ECB}"/>
              </a:ext>
            </a:extLst>
          </p:cNvPr>
          <p:cNvSpPr/>
          <p:nvPr/>
        </p:nvSpPr>
        <p:spPr>
          <a:xfrm>
            <a:off x="3176436" y="4515862"/>
            <a:ext cx="1644313" cy="7378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I/O Controller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FEC22E-21A0-FC59-5BEE-A02049D90936}"/>
              </a:ext>
            </a:extLst>
          </p:cNvPr>
          <p:cNvSpPr/>
          <p:nvPr/>
        </p:nvSpPr>
        <p:spPr>
          <a:xfrm>
            <a:off x="1130577" y="342954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7756CC8-DF31-0B0D-9786-2D188923C44C}"/>
              </a:ext>
            </a:extLst>
          </p:cNvPr>
          <p:cNvSpPr/>
          <p:nvPr/>
        </p:nvSpPr>
        <p:spPr>
          <a:xfrm>
            <a:off x="1130577" y="3972764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20E1CD37-B567-D462-A83D-C6FAFABFFA61}"/>
              </a:ext>
            </a:extLst>
          </p:cNvPr>
          <p:cNvGrpSpPr/>
          <p:nvPr/>
        </p:nvGrpSpPr>
        <p:grpSpPr>
          <a:xfrm>
            <a:off x="1128673" y="4519672"/>
            <a:ext cx="1648122" cy="734028"/>
            <a:chOff x="1316799" y="3507155"/>
            <a:chExt cx="1648122" cy="73402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B97B352-5992-2CD4-4673-9834535CB104}"/>
                </a:ext>
              </a:extLst>
            </p:cNvPr>
            <p:cNvSpPr/>
            <p:nvPr/>
          </p:nvSpPr>
          <p:spPr>
            <a:xfrm>
              <a:off x="1316799" y="3507155"/>
              <a:ext cx="1648122" cy="7340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ts val="17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F6444C4-30E1-8CAD-EF49-35A6C233B808}"/>
                </a:ext>
              </a:extLst>
            </p:cNvPr>
            <p:cNvSpPr/>
            <p:nvPr/>
          </p:nvSpPr>
          <p:spPr>
            <a:xfrm>
              <a:off x="1370406" y="3887969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15D686BB-5DC5-11E5-71D4-410E845FF1FC}"/>
              </a:ext>
            </a:extLst>
          </p:cNvPr>
          <p:cNvSpPr/>
          <p:nvPr/>
        </p:nvSpPr>
        <p:spPr>
          <a:xfrm>
            <a:off x="3176436" y="5646691"/>
            <a:ext cx="1644313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D29C2E02-FE54-2FD9-3FE9-0EF264D193D1}"/>
              </a:ext>
            </a:extLst>
          </p:cNvPr>
          <p:cNvCxnSpPr>
            <a:cxnSpLocks/>
            <a:stCxn id="183" idx="2"/>
            <a:endCxn id="14" idx="0"/>
          </p:cNvCxnSpPr>
          <p:nvPr/>
        </p:nvCxnSpPr>
        <p:spPr>
          <a:xfrm>
            <a:off x="1384525" y="3196559"/>
            <a:ext cx="623" cy="2329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77B9D195-08A7-3239-1267-8CF109C48B00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385148" y="3709056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57572BF4-97EE-BF68-8013-DB2749DA5EB4}"/>
              </a:ext>
            </a:extLst>
          </p:cNvPr>
          <p:cNvCxnSpPr>
            <a:cxnSpLocks/>
          </p:cNvCxnSpPr>
          <p:nvPr/>
        </p:nvCxnSpPr>
        <p:spPr>
          <a:xfrm>
            <a:off x="1385147" y="4260744"/>
            <a:ext cx="0" cy="26370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01235999-BF5A-B4D5-B9C4-A555C134E411}"/>
              </a:ext>
            </a:extLst>
          </p:cNvPr>
          <p:cNvCxnSpPr>
            <a:cxnSpLocks/>
            <a:stCxn id="51" idx="2"/>
            <a:endCxn id="17" idx="0"/>
          </p:cNvCxnSpPr>
          <p:nvPr/>
        </p:nvCxnSpPr>
        <p:spPr>
          <a:xfrm>
            <a:off x="1952734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C98A648D-CCA0-90AB-D454-C5E3212E3F7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595888" y="3967509"/>
            <a:ext cx="0" cy="56629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1F4CD3E3-AE73-004E-7BF9-77D3F028CFB1}"/>
              </a:ext>
            </a:extLst>
          </p:cNvPr>
          <p:cNvCxnSpPr>
            <a:cxnSpLocks/>
          </p:cNvCxnSpPr>
          <p:nvPr/>
        </p:nvCxnSpPr>
        <p:spPr>
          <a:xfrm flipH="1">
            <a:off x="4397841" y="3979626"/>
            <a:ext cx="649" cy="55164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20E2E871-313E-D40B-D134-24950963AFA2}"/>
              </a:ext>
            </a:extLst>
          </p:cNvPr>
          <p:cNvCxnSpPr>
            <a:cxnSpLocks/>
            <a:stCxn id="18" idx="2"/>
            <a:endCxn id="117" idx="0"/>
          </p:cNvCxnSpPr>
          <p:nvPr/>
        </p:nvCxnSpPr>
        <p:spPr>
          <a:xfrm>
            <a:off x="3998593" y="5253700"/>
            <a:ext cx="0" cy="3929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06C99178-651A-BADD-D2A0-30D9C269AEF3}"/>
              </a:ext>
            </a:extLst>
          </p:cNvPr>
          <p:cNvCxnSpPr>
            <a:cxnSpLocks/>
            <a:stCxn id="18" idx="1"/>
            <a:endCxn id="51" idx="3"/>
          </p:cNvCxnSpPr>
          <p:nvPr/>
        </p:nvCxnSpPr>
        <p:spPr>
          <a:xfrm flipH="1">
            <a:off x="2776795" y="4884781"/>
            <a:ext cx="399641" cy="19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A239BE-3432-1147-F67F-92FFDDC3736B}"/>
              </a:ext>
            </a:extLst>
          </p:cNvPr>
          <p:cNvSpPr/>
          <p:nvPr/>
        </p:nvSpPr>
        <p:spPr>
          <a:xfrm>
            <a:off x="3341940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1FC85C9-AE0C-DA71-C97B-4B37137D19CD}"/>
              </a:ext>
            </a:extLst>
          </p:cNvPr>
          <p:cNvSpPr/>
          <p:nvPr/>
        </p:nvSpPr>
        <p:spPr>
          <a:xfrm>
            <a:off x="4143893" y="3598177"/>
            <a:ext cx="507896" cy="3693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RNIC</a:t>
            </a:r>
          </a:p>
        </p:txBody>
      </p:sp>
    </p:spTree>
    <p:extLst>
      <p:ext uri="{BB962C8B-B14F-4D97-AF65-F5344CB8AC3E}">
        <p14:creationId xmlns:p14="http://schemas.microsoft.com/office/powerpoint/2010/main" val="3146958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DD28BB-8624-FE33-3867-AC040B44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7E3B-D832-85BC-B39E-93880966D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833228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50EE0E-D70F-EEAB-6C40-0880D3B5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5F65E-CFC4-6F89-1A43-FEE379C3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240036-3F82-7D17-FB27-F097F3B36ACC}"/>
              </a:ext>
            </a:extLst>
          </p:cNvPr>
          <p:cNvGrpSpPr/>
          <p:nvPr/>
        </p:nvGrpSpPr>
        <p:grpSpPr>
          <a:xfrm>
            <a:off x="9128299" y="1027906"/>
            <a:ext cx="2369391" cy="1212170"/>
            <a:chOff x="6979921" y="-335209"/>
            <a:chExt cx="2836895" cy="152743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79C2638-8D1F-EBF1-3861-24CD42163BF9}"/>
                </a:ext>
              </a:extLst>
            </p:cNvPr>
            <p:cNvSpPr/>
            <p:nvPr/>
          </p:nvSpPr>
          <p:spPr>
            <a:xfrm>
              <a:off x="6979921" y="-335209"/>
              <a:ext cx="609599" cy="5366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LFB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472BC1D-E5D5-AEEB-6DB2-E065B74C1E26}"/>
                </a:ext>
              </a:extLst>
            </p:cNvPr>
            <p:cNvSpPr/>
            <p:nvPr/>
          </p:nvSpPr>
          <p:spPr>
            <a:xfrm>
              <a:off x="6989348" y="655594"/>
              <a:ext cx="598107" cy="5366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IIO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EDA9ACC-3BC2-6B59-D8F4-E292C76F5BD6}"/>
                </a:ext>
              </a:extLst>
            </p:cNvPr>
            <p:cNvSpPr/>
            <p:nvPr/>
          </p:nvSpPr>
          <p:spPr>
            <a:xfrm>
              <a:off x="8104028" y="180841"/>
              <a:ext cx="598107" cy="53663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C172DAD-997C-72E0-E87D-B2480A3330CC}"/>
                </a:ext>
              </a:extLst>
            </p:cNvPr>
            <p:cNvSpPr/>
            <p:nvPr/>
          </p:nvSpPr>
          <p:spPr>
            <a:xfrm>
              <a:off x="9218709" y="179409"/>
              <a:ext cx="598107" cy="53663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DEED3A7A-47FC-FBEE-1BB3-EED6748B135C}"/>
              </a:ext>
            </a:extLst>
          </p:cNvPr>
          <p:cNvSpPr/>
          <p:nvPr/>
        </p:nvSpPr>
        <p:spPr>
          <a:xfrm>
            <a:off x="1300014" y="6039347"/>
            <a:ext cx="1644313" cy="2795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Host Mem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CC2FDF-6B35-F61E-E37E-5AAD107AC4E8}"/>
              </a:ext>
            </a:extLst>
          </p:cNvPr>
          <p:cNvSpPr/>
          <p:nvPr/>
        </p:nvSpPr>
        <p:spPr>
          <a:xfrm>
            <a:off x="3510477" y="3839564"/>
            <a:ext cx="966709" cy="10870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RC</a:t>
            </a:r>
          </a:p>
          <a:p>
            <a:pPr algn="ctr"/>
            <a:endParaRPr lang="en-US" b="1">
              <a:solidFill>
                <a:schemeClr val="tx1"/>
              </a:solidFill>
            </a:endParaRPr>
          </a:p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52D375-4C29-2B08-7F71-7A18DF3DEA97}"/>
              </a:ext>
            </a:extLst>
          </p:cNvPr>
          <p:cNvSpPr/>
          <p:nvPr/>
        </p:nvSpPr>
        <p:spPr>
          <a:xfrm>
            <a:off x="1320608" y="2429217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20" name="图形 19" descr="处理器">
            <a:extLst>
              <a:ext uri="{FF2B5EF4-FFF2-40B4-BE49-F238E27FC236}">
                <a16:creationId xmlns:a16="http://schemas.microsoft.com/office/drawing/2014/main" id="{29A0EAAA-5D4A-E4F9-7C36-5E916905C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0608" y="1819869"/>
            <a:ext cx="499542" cy="499542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E5140F5-1C7B-05B1-3C1F-4900826FD31B}"/>
              </a:ext>
            </a:extLst>
          </p:cNvPr>
          <p:cNvSpPr/>
          <p:nvPr/>
        </p:nvSpPr>
        <p:spPr>
          <a:xfrm>
            <a:off x="1315029" y="3362712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F08DB18-7D1F-6E7D-59E8-5D0426A538D2}"/>
              </a:ext>
            </a:extLst>
          </p:cNvPr>
          <p:cNvGrpSpPr/>
          <p:nvPr/>
        </p:nvGrpSpPr>
        <p:grpSpPr>
          <a:xfrm>
            <a:off x="1320608" y="2862444"/>
            <a:ext cx="509141" cy="279514"/>
            <a:chOff x="2354579" y="2849424"/>
            <a:chExt cx="509141" cy="27951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1313F98-1C45-72B5-76BC-93C87BA9BA19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28D948D-E627-113B-DF10-A02A939B3A6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6BF95AD-560C-58AA-F47B-04FBBE3CB613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35A2C65-B8DD-4ACD-0DA7-9C73F99C3DD3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09BA860-10B8-AA7A-34A7-95B2E111152C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4E26EA5-212C-8832-607D-003072091BD6}"/>
              </a:ext>
            </a:extLst>
          </p:cNvPr>
          <p:cNvGrpSpPr/>
          <p:nvPr/>
        </p:nvGrpSpPr>
        <p:grpSpPr>
          <a:xfrm>
            <a:off x="3616549" y="4333506"/>
            <a:ext cx="764541" cy="279514"/>
            <a:chOff x="2354579" y="2849424"/>
            <a:chExt cx="764541" cy="279514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3826806-E9D3-C058-485D-A8D1118CE8FD}"/>
                </a:ext>
              </a:extLst>
            </p:cNvPr>
            <p:cNvSpPr/>
            <p:nvPr/>
          </p:nvSpPr>
          <p:spPr>
            <a:xfrm>
              <a:off x="2354579" y="2849424"/>
              <a:ext cx="7645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7F1C140-6D0F-E23B-85D6-83DAD696990B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F8E137E-8AF2-724A-B08C-28645D65A571}"/>
                </a:ext>
              </a:extLst>
            </p:cNvPr>
            <p:cNvSpPr/>
            <p:nvPr/>
          </p:nvSpPr>
          <p:spPr>
            <a:xfrm>
              <a:off x="2996111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E34905-34BC-13AA-3BD7-134155BC3273}"/>
                </a:ext>
              </a:extLst>
            </p:cNvPr>
            <p:cNvSpPr/>
            <p:nvPr/>
          </p:nvSpPr>
          <p:spPr>
            <a:xfrm>
              <a:off x="287614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76A7B97-05AF-DFC2-11B2-435DD5B009FB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DD165B-D5D3-6E29-74E7-3350C8A4179A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E3113D5-7400-B3B4-D501-47A8B8911279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3E21E6F2-FF05-5515-A367-BF1F1681DA7E}"/>
              </a:ext>
            </a:extLst>
          </p:cNvPr>
          <p:cNvSpPr/>
          <p:nvPr/>
        </p:nvSpPr>
        <p:spPr>
          <a:xfrm>
            <a:off x="2445812" y="2420711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L1</a:t>
            </a:r>
          </a:p>
        </p:txBody>
      </p:sp>
      <p:pic>
        <p:nvPicPr>
          <p:cNvPr id="53" name="图形 52" descr="处理器">
            <a:extLst>
              <a:ext uri="{FF2B5EF4-FFF2-40B4-BE49-F238E27FC236}">
                <a16:creationId xmlns:a16="http://schemas.microsoft.com/office/drawing/2014/main" id="{5AE85DCA-58EA-5BB2-B9EF-9A8DFBD7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5812" y="1811363"/>
            <a:ext cx="499542" cy="499542"/>
          </a:xfrm>
          <a:prstGeom prst="rect">
            <a:avLst/>
          </a:prstGeom>
        </p:spPr>
      </p:pic>
      <p:sp>
        <p:nvSpPr>
          <p:cNvPr id="54" name="矩形 53">
            <a:extLst>
              <a:ext uri="{FF2B5EF4-FFF2-40B4-BE49-F238E27FC236}">
                <a16:creationId xmlns:a16="http://schemas.microsoft.com/office/drawing/2014/main" id="{15FCC4F9-40AE-016D-E1D8-EAFB97FD4EF4}"/>
              </a:ext>
            </a:extLst>
          </p:cNvPr>
          <p:cNvSpPr/>
          <p:nvPr/>
        </p:nvSpPr>
        <p:spPr>
          <a:xfrm>
            <a:off x="2440233" y="3354206"/>
            <a:ext cx="509141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L2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178E43E-2C92-E7B5-E77B-8CA62BA6983A}"/>
              </a:ext>
            </a:extLst>
          </p:cNvPr>
          <p:cNvGrpSpPr/>
          <p:nvPr/>
        </p:nvGrpSpPr>
        <p:grpSpPr>
          <a:xfrm>
            <a:off x="2445812" y="2853938"/>
            <a:ext cx="509141" cy="279514"/>
            <a:chOff x="2354579" y="2849424"/>
            <a:chExt cx="509141" cy="27951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5B4FC9C-CB13-DCAE-5CF6-9BCFD61AAD4C}"/>
                </a:ext>
              </a:extLst>
            </p:cNvPr>
            <p:cNvSpPr/>
            <p:nvPr/>
          </p:nvSpPr>
          <p:spPr>
            <a:xfrm>
              <a:off x="2354579" y="2849424"/>
              <a:ext cx="509141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8DBF14C-FAC4-1FFE-C720-48148C26DC0C}"/>
                </a:ext>
              </a:extLst>
            </p:cNvPr>
            <p:cNvSpPr/>
            <p:nvPr/>
          </p:nvSpPr>
          <p:spPr>
            <a:xfrm>
              <a:off x="263621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C7E351C-56B8-CB89-385D-61809A6479C9}"/>
                </a:ext>
              </a:extLst>
            </p:cNvPr>
            <p:cNvSpPr/>
            <p:nvPr/>
          </p:nvSpPr>
          <p:spPr>
            <a:xfrm>
              <a:off x="275618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F0C04E5-4581-CDC3-7B3E-CF7C8C2DB072}"/>
                </a:ext>
              </a:extLst>
            </p:cNvPr>
            <p:cNvSpPr/>
            <p:nvPr/>
          </p:nvSpPr>
          <p:spPr>
            <a:xfrm>
              <a:off x="2516252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8CFCBCB-9433-0001-77DA-DEB954EAB0A5}"/>
                </a:ext>
              </a:extLst>
            </p:cNvPr>
            <p:cNvSpPr/>
            <p:nvPr/>
          </p:nvSpPr>
          <p:spPr>
            <a:xfrm>
              <a:off x="2396287" y="2881561"/>
              <a:ext cx="73466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70" name="矩形 69">
            <a:extLst>
              <a:ext uri="{FF2B5EF4-FFF2-40B4-BE49-F238E27FC236}">
                <a16:creationId xmlns:a16="http://schemas.microsoft.com/office/drawing/2014/main" id="{5F8DB595-2102-DC8D-7B4D-6E6A09C897D5}"/>
              </a:ext>
            </a:extLst>
          </p:cNvPr>
          <p:cNvSpPr/>
          <p:nvPr/>
        </p:nvSpPr>
        <p:spPr>
          <a:xfrm>
            <a:off x="9747105" y="4294078"/>
            <a:ext cx="2100268" cy="2795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52AAF9F-F321-2909-7726-40573535BE96}"/>
              </a:ext>
            </a:extLst>
          </p:cNvPr>
          <p:cNvGrpSpPr/>
          <p:nvPr/>
        </p:nvGrpSpPr>
        <p:grpSpPr>
          <a:xfrm>
            <a:off x="1306831" y="5118144"/>
            <a:ext cx="1644313" cy="745097"/>
            <a:chOff x="5035708" y="4252205"/>
            <a:chExt cx="1644313" cy="745097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BF9B9DA-8EEE-5594-4B9B-C3FB5AECD1C7}"/>
                </a:ext>
              </a:extLst>
            </p:cNvPr>
            <p:cNvSpPr/>
            <p:nvPr/>
          </p:nvSpPr>
          <p:spPr>
            <a:xfrm>
              <a:off x="5035708" y="4252205"/>
              <a:ext cx="1644313" cy="7450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F0250FCC-8A22-1821-389C-B35AACCA7B9C}"/>
                </a:ext>
              </a:extLst>
            </p:cNvPr>
            <p:cNvGrpSpPr/>
            <p:nvPr/>
          </p:nvGrpSpPr>
          <p:grpSpPr>
            <a:xfrm>
              <a:off x="5791398" y="4315220"/>
              <a:ext cx="764541" cy="279514"/>
              <a:chOff x="2354579" y="2849424"/>
              <a:chExt cx="764541" cy="279514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C84D3D6C-A30C-E33C-5960-D2F237A76AE9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D748B0B-7FFA-CD42-B35D-F06384AED7CE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C1E38A-F042-F835-41AA-AE5FC6FD377C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9870422-BD8A-6B18-42ED-6D040C99622D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94A7515-652C-4A17-CF05-57E2B21D9B1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58E0BDF-066C-E2EC-F383-5B80DEFCB887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8C0B2ED-E9DE-4D2C-A76C-B71899B58C9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54A4C90-E98C-83FD-A961-A591C3A6F0E5}"/>
                </a:ext>
              </a:extLst>
            </p:cNvPr>
            <p:cNvGrpSpPr/>
            <p:nvPr/>
          </p:nvGrpSpPr>
          <p:grpSpPr>
            <a:xfrm>
              <a:off x="5791398" y="4657749"/>
              <a:ext cx="764541" cy="279514"/>
              <a:chOff x="2354579" y="2849424"/>
              <a:chExt cx="764541" cy="279514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8C08AB2-6874-9BF4-30B0-A1703C0E81C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764541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880DB2E-3BD8-3A7D-4818-5E624911103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2BD2058-984A-D957-8BA1-98884328AC65}"/>
                  </a:ext>
                </a:extLst>
              </p:cNvPr>
              <p:cNvSpPr/>
              <p:nvPr/>
            </p:nvSpPr>
            <p:spPr>
              <a:xfrm>
                <a:off x="2996111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621EB76-22D1-DD45-C81F-85753137957B}"/>
                  </a:ext>
                </a:extLst>
              </p:cNvPr>
              <p:cNvSpPr/>
              <p:nvPr/>
            </p:nvSpPr>
            <p:spPr>
              <a:xfrm>
                <a:off x="287614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C454FAF-BD08-FD5B-643A-D6692C489F51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F8EF8A3C-7A89-6C48-94A0-6F50E91C48D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FC53B3CB-5A33-9623-66B1-7F8FBA6E225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D001CF5-837D-4244-5012-04340843A75D}"/>
                </a:ext>
              </a:extLst>
            </p:cNvPr>
            <p:cNvSpPr/>
            <p:nvPr/>
          </p:nvSpPr>
          <p:spPr>
            <a:xfrm>
              <a:off x="5084325" y="4331048"/>
              <a:ext cx="50914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RPQ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CAE42DE3-C0A7-C0B4-2AE9-228BE33DC345}"/>
                </a:ext>
              </a:extLst>
            </p:cNvPr>
            <p:cNvSpPr/>
            <p:nvPr/>
          </p:nvSpPr>
          <p:spPr>
            <a:xfrm>
              <a:off x="5084325" y="4647164"/>
              <a:ext cx="569331" cy="27951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WPQ</a:t>
              </a:r>
            </a:p>
          </p:txBody>
        </p:sp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E0CF3A0E-4C0A-038F-9DCE-B920285C74B4}"/>
              </a:ext>
            </a:extLst>
          </p:cNvPr>
          <p:cNvGrpSpPr/>
          <p:nvPr/>
        </p:nvGrpSpPr>
        <p:grpSpPr>
          <a:xfrm>
            <a:off x="1306831" y="3839564"/>
            <a:ext cx="1648122" cy="1081242"/>
            <a:chOff x="1306831" y="3772342"/>
            <a:chExt cx="1648122" cy="108124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B1CD8ABA-F9B2-0DEA-4B8B-9C88F96370ED}"/>
                </a:ext>
              </a:extLst>
            </p:cNvPr>
            <p:cNvSpPr/>
            <p:nvPr/>
          </p:nvSpPr>
          <p:spPr>
            <a:xfrm>
              <a:off x="1306831" y="3772342"/>
              <a:ext cx="1648122" cy="10812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1701875-18EB-9337-78E4-689D6B3CC606}"/>
                </a:ext>
              </a:extLst>
            </p:cNvPr>
            <p:cNvSpPr/>
            <p:nvPr/>
          </p:nvSpPr>
          <p:spPr>
            <a:xfrm>
              <a:off x="1363981" y="4129594"/>
              <a:ext cx="1516380" cy="2795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E89CE4-810E-BE2F-71CA-187CE94FEDC0}"/>
                </a:ext>
              </a:extLst>
            </p:cNvPr>
            <p:cNvSpPr/>
            <p:nvPr/>
          </p:nvSpPr>
          <p:spPr>
            <a:xfrm>
              <a:off x="1400677" y="4161730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B2C798D-BBF3-05C7-A11F-0661018B1C84}"/>
                </a:ext>
              </a:extLst>
            </p:cNvPr>
            <p:cNvSpPr/>
            <p:nvPr/>
          </p:nvSpPr>
          <p:spPr>
            <a:xfrm>
              <a:off x="176792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01EF04-9AAD-B1A1-2598-8AFAA05E6D5F}"/>
                </a:ext>
              </a:extLst>
            </p:cNvPr>
            <p:cNvSpPr/>
            <p:nvPr/>
          </p:nvSpPr>
          <p:spPr>
            <a:xfrm>
              <a:off x="164550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FF1E4CA-5B9E-9D43-D732-8B4A67697498}"/>
                </a:ext>
              </a:extLst>
            </p:cNvPr>
            <p:cNvSpPr/>
            <p:nvPr/>
          </p:nvSpPr>
          <p:spPr>
            <a:xfrm>
              <a:off x="152309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BD29562-97E1-1721-C559-25AFD7DAB826}"/>
                </a:ext>
              </a:extLst>
            </p:cNvPr>
            <p:cNvSpPr/>
            <p:nvPr/>
          </p:nvSpPr>
          <p:spPr>
            <a:xfrm>
              <a:off x="1363981" y="4500753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A9D2493-EFF0-9325-EF72-6F08E4F8EF3B}"/>
                </a:ext>
              </a:extLst>
            </p:cNvPr>
            <p:cNvSpPr/>
            <p:nvPr/>
          </p:nvSpPr>
          <p:spPr>
            <a:xfrm>
              <a:off x="213516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33DFE5E-1FA7-22EB-D67F-2D5A9D65BBF3}"/>
                </a:ext>
              </a:extLst>
            </p:cNvPr>
            <p:cNvSpPr/>
            <p:nvPr/>
          </p:nvSpPr>
          <p:spPr>
            <a:xfrm>
              <a:off x="250241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F9D0AE6-F097-1113-9C64-C88152ADBCDE}"/>
                </a:ext>
              </a:extLst>
            </p:cNvPr>
            <p:cNvSpPr/>
            <p:nvPr/>
          </p:nvSpPr>
          <p:spPr>
            <a:xfrm>
              <a:off x="237999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83A8C27-F0F2-4785-AD9C-FAC2DD59874C}"/>
                </a:ext>
              </a:extLst>
            </p:cNvPr>
            <p:cNvSpPr/>
            <p:nvPr/>
          </p:nvSpPr>
          <p:spPr>
            <a:xfrm>
              <a:off x="225758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3D76425E-912A-A82C-DF66-9CF3D22D72DE}"/>
                </a:ext>
              </a:extLst>
            </p:cNvPr>
            <p:cNvSpPr/>
            <p:nvPr/>
          </p:nvSpPr>
          <p:spPr>
            <a:xfrm>
              <a:off x="2012752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C9EE016-2FB8-448F-0753-314D88A6DA06}"/>
                </a:ext>
              </a:extLst>
            </p:cNvPr>
            <p:cNvSpPr/>
            <p:nvPr/>
          </p:nvSpPr>
          <p:spPr>
            <a:xfrm>
              <a:off x="189033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243DC1E1-EDE7-CB8F-914E-81AC55C8BDFE}"/>
                </a:ext>
              </a:extLst>
            </p:cNvPr>
            <p:cNvSpPr/>
            <p:nvPr/>
          </p:nvSpPr>
          <p:spPr>
            <a:xfrm>
              <a:off x="2747237" y="4161729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2CD01F6-E2D5-31BF-F43F-CE22E43F6EA7}"/>
                </a:ext>
              </a:extLst>
            </p:cNvPr>
            <p:cNvSpPr/>
            <p:nvPr/>
          </p:nvSpPr>
          <p:spPr>
            <a:xfrm>
              <a:off x="2624827" y="4161731"/>
              <a:ext cx="73109" cy="20911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96587977-0791-3F3D-8191-31F34C212420}"/>
              </a:ext>
            </a:extLst>
          </p:cNvPr>
          <p:cNvSpPr/>
          <p:nvPr/>
        </p:nvSpPr>
        <p:spPr>
          <a:xfrm>
            <a:off x="3820410" y="5076138"/>
            <a:ext cx="966709" cy="745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CXL Mem</a:t>
            </a:r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454B3B14-C78B-7147-C91F-C232AD28EB8C}"/>
              </a:ext>
            </a:extLst>
          </p:cNvPr>
          <p:cNvSpPr/>
          <p:nvPr/>
        </p:nvSpPr>
        <p:spPr>
          <a:xfrm>
            <a:off x="3790678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586DA076-353D-4910-AB9B-61653B603E33}"/>
              </a:ext>
            </a:extLst>
          </p:cNvPr>
          <p:cNvSpPr/>
          <p:nvPr/>
        </p:nvSpPr>
        <p:spPr>
          <a:xfrm>
            <a:off x="3790678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B70D90F-797C-241C-7F63-5475A4022F04}"/>
              </a:ext>
            </a:extLst>
          </p:cNvPr>
          <p:cNvSpPr/>
          <p:nvPr/>
        </p:nvSpPr>
        <p:spPr>
          <a:xfrm>
            <a:off x="3790678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3CC3EF91-5C57-79AD-7E17-30394F3B7D73}"/>
              </a:ext>
            </a:extLst>
          </p:cNvPr>
          <p:cNvSpPr/>
          <p:nvPr/>
        </p:nvSpPr>
        <p:spPr>
          <a:xfrm>
            <a:off x="3790678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47056784-203E-1DC1-353E-DEF85E392526}"/>
              </a:ext>
            </a:extLst>
          </p:cNvPr>
          <p:cNvSpPr/>
          <p:nvPr/>
        </p:nvSpPr>
        <p:spPr>
          <a:xfrm>
            <a:off x="3790678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84C68EDD-75B4-1245-9289-F51C647D6A18}"/>
              </a:ext>
            </a:extLst>
          </p:cNvPr>
          <p:cNvSpPr/>
          <p:nvPr/>
        </p:nvSpPr>
        <p:spPr>
          <a:xfrm>
            <a:off x="3790678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7" name="任意多边形: 形状 126">
            <a:extLst>
              <a:ext uri="{FF2B5EF4-FFF2-40B4-BE49-F238E27FC236}">
                <a16:creationId xmlns:a16="http://schemas.microsoft.com/office/drawing/2014/main" id="{3C5BF491-A9BA-A6F0-34BC-6D523C69BCA3}"/>
              </a:ext>
            </a:extLst>
          </p:cNvPr>
          <p:cNvSpPr/>
          <p:nvPr/>
        </p:nvSpPr>
        <p:spPr>
          <a:xfrm>
            <a:off x="4149724" y="2094377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C40EFD96-A81C-CCFE-1D1D-7511F19037F2}"/>
              </a:ext>
            </a:extLst>
          </p:cNvPr>
          <p:cNvSpPr/>
          <p:nvPr/>
        </p:nvSpPr>
        <p:spPr>
          <a:xfrm>
            <a:off x="4149724" y="2136006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80D8E4E7-F736-F595-F821-E4CC87355409}"/>
              </a:ext>
            </a:extLst>
          </p:cNvPr>
          <p:cNvSpPr/>
          <p:nvPr/>
        </p:nvSpPr>
        <p:spPr>
          <a:xfrm>
            <a:off x="4149724" y="2052749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D253C69-8728-151E-1C00-EA10F7C08A2D}"/>
              </a:ext>
            </a:extLst>
          </p:cNvPr>
          <p:cNvSpPr/>
          <p:nvPr/>
        </p:nvSpPr>
        <p:spPr>
          <a:xfrm>
            <a:off x="4149724" y="1927863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7DF6DB89-61ED-2BB1-09A3-0BCBC73FC3A2}"/>
              </a:ext>
            </a:extLst>
          </p:cNvPr>
          <p:cNvSpPr/>
          <p:nvPr/>
        </p:nvSpPr>
        <p:spPr>
          <a:xfrm>
            <a:off x="4149724" y="2011120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26CF437D-F016-4FF4-EEF7-E7C35E5C76E9}"/>
              </a:ext>
            </a:extLst>
          </p:cNvPr>
          <p:cNvSpPr/>
          <p:nvPr/>
        </p:nvSpPr>
        <p:spPr>
          <a:xfrm>
            <a:off x="4149724" y="1969492"/>
            <a:ext cx="36424" cy="20814"/>
          </a:xfrm>
          <a:custGeom>
            <a:avLst/>
            <a:gdLst>
              <a:gd name="connsiteX0" fmla="*/ 0 w 36424"/>
              <a:gd name="connsiteY0" fmla="*/ 0 h 20814"/>
              <a:gd name="connsiteX1" fmla="*/ 36425 w 36424"/>
              <a:gd name="connsiteY1" fmla="*/ 0 h 20814"/>
              <a:gd name="connsiteX2" fmla="*/ 36425 w 36424"/>
              <a:gd name="connsiteY2" fmla="*/ 20814 h 20814"/>
              <a:gd name="connsiteX3" fmla="*/ 0 w 36424"/>
              <a:gd name="connsiteY3" fmla="*/ 20814 h 2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24" h="20814">
                <a:moveTo>
                  <a:pt x="0" y="0"/>
                </a:moveTo>
                <a:lnTo>
                  <a:pt x="36425" y="0"/>
                </a:lnTo>
                <a:lnTo>
                  <a:pt x="36425" y="20814"/>
                </a:lnTo>
                <a:lnTo>
                  <a:pt x="0" y="20814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750A2377-1386-F2B3-E5D3-F5122C6A7AE9}"/>
              </a:ext>
            </a:extLst>
          </p:cNvPr>
          <p:cNvSpPr/>
          <p:nvPr/>
        </p:nvSpPr>
        <p:spPr>
          <a:xfrm>
            <a:off x="3998821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4" name="任意多边形: 形状 133">
            <a:extLst>
              <a:ext uri="{FF2B5EF4-FFF2-40B4-BE49-F238E27FC236}">
                <a16:creationId xmlns:a16="http://schemas.microsoft.com/office/drawing/2014/main" id="{2B27312E-372B-0502-A440-2815733DB164}"/>
              </a:ext>
            </a:extLst>
          </p:cNvPr>
          <p:cNvSpPr/>
          <p:nvPr/>
        </p:nvSpPr>
        <p:spPr>
          <a:xfrm>
            <a:off x="4082078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162563E-81DF-D488-6BAE-DF7E34347600}"/>
              </a:ext>
            </a:extLst>
          </p:cNvPr>
          <p:cNvSpPr/>
          <p:nvPr/>
        </p:nvSpPr>
        <p:spPr>
          <a:xfrm>
            <a:off x="4040449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0EDB8963-500B-98CA-D622-2B0932EB4888}"/>
              </a:ext>
            </a:extLst>
          </p:cNvPr>
          <p:cNvSpPr/>
          <p:nvPr/>
        </p:nvSpPr>
        <p:spPr>
          <a:xfrm>
            <a:off x="3957192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01F414A4-D8E1-464C-0233-A47E2908DA8E}"/>
              </a:ext>
            </a:extLst>
          </p:cNvPr>
          <p:cNvSpPr/>
          <p:nvPr/>
        </p:nvSpPr>
        <p:spPr>
          <a:xfrm>
            <a:off x="3873935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2E6E3D46-2425-74DA-6DF3-A0E80BB5A9CF}"/>
              </a:ext>
            </a:extLst>
          </p:cNvPr>
          <p:cNvSpPr/>
          <p:nvPr/>
        </p:nvSpPr>
        <p:spPr>
          <a:xfrm>
            <a:off x="3915564" y="1844606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05252BC8-0AB3-E5B3-07D3-7363D666FBD5}"/>
              </a:ext>
            </a:extLst>
          </p:cNvPr>
          <p:cNvSpPr/>
          <p:nvPr/>
        </p:nvSpPr>
        <p:spPr>
          <a:xfrm>
            <a:off x="3915564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9B71CFFC-F15E-C4F5-B997-B3A942666171}"/>
              </a:ext>
            </a:extLst>
          </p:cNvPr>
          <p:cNvSpPr/>
          <p:nvPr/>
        </p:nvSpPr>
        <p:spPr>
          <a:xfrm>
            <a:off x="3873935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26677E0C-5397-DA81-B9D0-25BAEC3D28FB}"/>
              </a:ext>
            </a:extLst>
          </p:cNvPr>
          <p:cNvSpPr/>
          <p:nvPr/>
        </p:nvSpPr>
        <p:spPr>
          <a:xfrm>
            <a:off x="3957192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6C94B538-93F9-B670-92DF-E0F6FE9B764E}"/>
              </a:ext>
            </a:extLst>
          </p:cNvPr>
          <p:cNvSpPr/>
          <p:nvPr/>
        </p:nvSpPr>
        <p:spPr>
          <a:xfrm>
            <a:off x="3998821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6DAD22EB-2C03-3ABC-4ECB-87B6B275991B}"/>
              </a:ext>
            </a:extLst>
          </p:cNvPr>
          <p:cNvSpPr/>
          <p:nvPr/>
        </p:nvSpPr>
        <p:spPr>
          <a:xfrm>
            <a:off x="4040449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任意多边形: 形状 143">
            <a:extLst>
              <a:ext uri="{FF2B5EF4-FFF2-40B4-BE49-F238E27FC236}">
                <a16:creationId xmlns:a16="http://schemas.microsoft.com/office/drawing/2014/main" id="{CFE3BB7E-B2C8-97CF-020D-EEAAE35BC0B7}"/>
              </a:ext>
            </a:extLst>
          </p:cNvPr>
          <p:cNvSpPr/>
          <p:nvPr/>
        </p:nvSpPr>
        <p:spPr>
          <a:xfrm>
            <a:off x="4082078" y="2203652"/>
            <a:ext cx="20814" cy="36424"/>
          </a:xfrm>
          <a:custGeom>
            <a:avLst/>
            <a:gdLst>
              <a:gd name="connsiteX0" fmla="*/ 0 w 20814"/>
              <a:gd name="connsiteY0" fmla="*/ 0 h 36424"/>
              <a:gd name="connsiteX1" fmla="*/ 20814 w 20814"/>
              <a:gd name="connsiteY1" fmla="*/ 0 h 36424"/>
              <a:gd name="connsiteX2" fmla="*/ 20814 w 20814"/>
              <a:gd name="connsiteY2" fmla="*/ 36425 h 36424"/>
              <a:gd name="connsiteX3" fmla="*/ 0 w 20814"/>
              <a:gd name="connsiteY3" fmla="*/ 36425 h 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14" h="36424">
                <a:moveTo>
                  <a:pt x="0" y="0"/>
                </a:moveTo>
                <a:lnTo>
                  <a:pt x="20814" y="0"/>
                </a:lnTo>
                <a:lnTo>
                  <a:pt x="20814" y="36425"/>
                </a:lnTo>
                <a:lnTo>
                  <a:pt x="0" y="36425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9D986371-CF8E-981F-8E7C-03A26A0334E2}"/>
              </a:ext>
            </a:extLst>
          </p:cNvPr>
          <p:cNvSpPr/>
          <p:nvPr/>
        </p:nvSpPr>
        <p:spPr>
          <a:xfrm>
            <a:off x="3894748" y="1948676"/>
            <a:ext cx="187329" cy="187329"/>
          </a:xfrm>
          <a:custGeom>
            <a:avLst/>
            <a:gdLst>
              <a:gd name="connsiteX0" fmla="*/ 0 w 135292"/>
              <a:gd name="connsiteY0" fmla="*/ 0 h 135292"/>
              <a:gd name="connsiteX1" fmla="*/ 135293 w 135292"/>
              <a:gd name="connsiteY1" fmla="*/ 0 h 135292"/>
              <a:gd name="connsiteX2" fmla="*/ 135293 w 135292"/>
              <a:gd name="connsiteY2" fmla="*/ 135293 h 135292"/>
              <a:gd name="connsiteX3" fmla="*/ 0 w 135292"/>
              <a:gd name="connsiteY3" fmla="*/ 135293 h 13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92" h="135292">
                <a:moveTo>
                  <a:pt x="0" y="0"/>
                </a:moveTo>
                <a:lnTo>
                  <a:pt x="135293" y="0"/>
                </a:lnTo>
                <a:lnTo>
                  <a:pt x="135293" y="135293"/>
                </a:lnTo>
                <a:lnTo>
                  <a:pt x="0" y="135293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6" name="任意多边形: 形状 145">
            <a:extLst>
              <a:ext uri="{FF2B5EF4-FFF2-40B4-BE49-F238E27FC236}">
                <a16:creationId xmlns:a16="http://schemas.microsoft.com/office/drawing/2014/main" id="{E026257F-A24B-7EC8-38EE-DC0B72A28677}"/>
              </a:ext>
            </a:extLst>
          </p:cNvPr>
          <p:cNvSpPr/>
          <p:nvPr/>
        </p:nvSpPr>
        <p:spPr>
          <a:xfrm>
            <a:off x="3847917" y="1901845"/>
            <a:ext cx="280992" cy="280992"/>
          </a:xfrm>
          <a:custGeom>
            <a:avLst/>
            <a:gdLst>
              <a:gd name="connsiteX0" fmla="*/ 260178 w 280992"/>
              <a:gd name="connsiteY0" fmla="*/ 0 h 280992"/>
              <a:gd name="connsiteX1" fmla="*/ 20814 w 280992"/>
              <a:gd name="connsiteY1" fmla="*/ 0 h 280992"/>
              <a:gd name="connsiteX2" fmla="*/ 0 w 280992"/>
              <a:gd name="connsiteY2" fmla="*/ 20814 h 280992"/>
              <a:gd name="connsiteX3" fmla="*/ 0 w 280992"/>
              <a:gd name="connsiteY3" fmla="*/ 260178 h 280992"/>
              <a:gd name="connsiteX4" fmla="*/ 20814 w 280992"/>
              <a:gd name="connsiteY4" fmla="*/ 280992 h 280992"/>
              <a:gd name="connsiteX5" fmla="*/ 260178 w 280992"/>
              <a:gd name="connsiteY5" fmla="*/ 280992 h 280992"/>
              <a:gd name="connsiteX6" fmla="*/ 280992 w 280992"/>
              <a:gd name="connsiteY6" fmla="*/ 260178 h 280992"/>
              <a:gd name="connsiteX7" fmla="*/ 280992 w 280992"/>
              <a:gd name="connsiteY7" fmla="*/ 20814 h 280992"/>
              <a:gd name="connsiteX8" fmla="*/ 260178 w 280992"/>
              <a:gd name="connsiteY8" fmla="*/ 0 h 280992"/>
              <a:gd name="connsiteX9" fmla="*/ 228957 w 280992"/>
              <a:gd name="connsiteY9" fmla="*/ 228957 h 280992"/>
              <a:gd name="connsiteX10" fmla="*/ 52036 w 280992"/>
              <a:gd name="connsiteY10" fmla="*/ 228957 h 280992"/>
              <a:gd name="connsiteX11" fmla="*/ 52036 w 280992"/>
              <a:gd name="connsiteY11" fmla="*/ 52036 h 280992"/>
              <a:gd name="connsiteX12" fmla="*/ 228957 w 280992"/>
              <a:gd name="connsiteY12" fmla="*/ 52036 h 28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0992" h="280992">
                <a:moveTo>
                  <a:pt x="260178" y="0"/>
                </a:moveTo>
                <a:lnTo>
                  <a:pt x="20814" y="0"/>
                </a:lnTo>
                <a:cubicBezTo>
                  <a:pt x="9319" y="0"/>
                  <a:pt x="0" y="9319"/>
                  <a:pt x="0" y="20814"/>
                </a:cubicBezTo>
                <a:lnTo>
                  <a:pt x="0" y="260178"/>
                </a:lnTo>
                <a:cubicBezTo>
                  <a:pt x="0" y="271673"/>
                  <a:pt x="9319" y="280992"/>
                  <a:pt x="20814" y="280992"/>
                </a:cubicBezTo>
                <a:lnTo>
                  <a:pt x="260178" y="280992"/>
                </a:lnTo>
                <a:cubicBezTo>
                  <a:pt x="271673" y="280992"/>
                  <a:pt x="280992" y="271673"/>
                  <a:pt x="280992" y="260178"/>
                </a:cubicBezTo>
                <a:lnTo>
                  <a:pt x="280992" y="20814"/>
                </a:lnTo>
                <a:cubicBezTo>
                  <a:pt x="280992" y="9319"/>
                  <a:pt x="271673" y="0"/>
                  <a:pt x="260178" y="0"/>
                </a:cubicBezTo>
                <a:close/>
                <a:moveTo>
                  <a:pt x="228957" y="228957"/>
                </a:moveTo>
                <a:lnTo>
                  <a:pt x="52036" y="228957"/>
                </a:lnTo>
                <a:lnTo>
                  <a:pt x="52036" y="52036"/>
                </a:lnTo>
                <a:lnTo>
                  <a:pt x="228957" y="52036"/>
                </a:lnTo>
                <a:close/>
              </a:path>
            </a:pathLst>
          </a:custGeom>
          <a:solidFill>
            <a:schemeClr val="accent6"/>
          </a:solidFill>
          <a:ln w="515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7" name="箭头: 右 146">
            <a:extLst>
              <a:ext uri="{FF2B5EF4-FFF2-40B4-BE49-F238E27FC236}">
                <a16:creationId xmlns:a16="http://schemas.microsoft.com/office/drawing/2014/main" id="{2B9ADD03-A198-C88A-DD37-A7D56F2DC356}"/>
              </a:ext>
            </a:extLst>
          </p:cNvPr>
          <p:cNvSpPr/>
          <p:nvPr/>
        </p:nvSpPr>
        <p:spPr>
          <a:xfrm>
            <a:off x="3978006" y="193882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箭头: 右 147">
            <a:extLst>
              <a:ext uri="{FF2B5EF4-FFF2-40B4-BE49-F238E27FC236}">
                <a16:creationId xmlns:a16="http://schemas.microsoft.com/office/drawing/2014/main" id="{6BA4B3BF-324E-9AF5-43F0-1A203023CEE4}"/>
              </a:ext>
            </a:extLst>
          </p:cNvPr>
          <p:cNvSpPr/>
          <p:nvPr/>
        </p:nvSpPr>
        <p:spPr>
          <a:xfrm rot="10800000">
            <a:off x="3875349" y="1992784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箭头: 右 148">
            <a:extLst>
              <a:ext uri="{FF2B5EF4-FFF2-40B4-BE49-F238E27FC236}">
                <a16:creationId xmlns:a16="http://schemas.microsoft.com/office/drawing/2014/main" id="{D57DCD52-8210-9A73-18C5-DFAE2F6DF538}"/>
              </a:ext>
            </a:extLst>
          </p:cNvPr>
          <p:cNvSpPr/>
          <p:nvPr/>
        </p:nvSpPr>
        <p:spPr>
          <a:xfrm>
            <a:off x="3979951" y="2046739"/>
            <a:ext cx="124543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918E8ED1-B151-66EC-8ADF-E9393F0D3ABE}"/>
              </a:ext>
            </a:extLst>
          </p:cNvPr>
          <p:cNvSpPr/>
          <p:nvPr/>
        </p:nvSpPr>
        <p:spPr>
          <a:xfrm rot="10800000">
            <a:off x="3875349" y="2100693"/>
            <a:ext cx="123471" cy="4571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图形 151" descr="处理器">
            <a:extLst>
              <a:ext uri="{FF2B5EF4-FFF2-40B4-BE49-F238E27FC236}">
                <a16:creationId xmlns:a16="http://schemas.microsoft.com/office/drawing/2014/main" id="{778D01B5-2062-8818-355C-9122D92CA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7204" y="1781862"/>
            <a:ext cx="499542" cy="49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5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3B5EB-E85D-5876-6300-90E8BF64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67C6765-61BD-83DF-7EB2-A37F45BD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CDD99-B914-AE23-0E06-88B9FB18D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BF8EC20-0925-F308-9282-DB5BCCEDA3C7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0FF066-91DE-2258-5C98-86FDAE275FEB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C0055-4D1D-072E-B680-1D92570C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1026" name="Picture 2" descr="Communities, modules and large-scale structure in networks | Nature Physics">
            <a:extLst>
              <a:ext uri="{FF2B5EF4-FFF2-40B4-BE49-F238E27FC236}">
                <a16:creationId xmlns:a16="http://schemas.microsoft.com/office/drawing/2014/main" id="{16CD22E4-DFE9-4721-CF69-6AE4F35C3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52" y="1810429"/>
            <a:ext cx="3460787" cy="33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59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F18B61-2C55-205D-8B3A-5BEDA6EB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3E330-574E-6C74-EED6-2AFED15D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Automatically verifying whether the network conforms to certain properties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A reachable from B?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Are there cyclic zone dependencies in DNS configurations?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/>
              <a:t>Is VLAN X traffic isolated from VLAN Y?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101687-7A9E-ADAA-0BD5-D47051C4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verification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6D2A1-0E98-233F-160B-0AABE007D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2805" y="4774292"/>
            <a:ext cx="263953" cy="16353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DDA47B-D177-251E-000E-A28A9517E4DB}"/>
              </a:ext>
            </a:extLst>
          </p:cNvPr>
          <p:cNvSpPr txBox="1"/>
          <p:nvPr/>
        </p:nvSpPr>
        <p:spPr>
          <a:xfrm>
            <a:off x="5420411" y="4891942"/>
            <a:ext cx="3440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Functional </a:t>
            </a:r>
            <a:r>
              <a:rPr lang="en-US" sz="2400">
                <a:solidFill>
                  <a:srgbClr val="FF0000"/>
                </a:solidFill>
              </a:rPr>
              <a:t>Correctness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0BB713-3757-2EC0-1D51-33C325EB8F8C}"/>
              </a:ext>
            </a:extLst>
          </p:cNvPr>
          <p:cNvSpPr txBox="1"/>
          <p:nvPr/>
        </p:nvSpPr>
        <p:spPr>
          <a:xfrm>
            <a:off x="1112362" y="6081991"/>
            <a:ext cx="570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From 2012 to 2024, &gt; 40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sigcomm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nsdi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err="1">
                <a:solidFill>
                  <a:schemeClr val="bg1">
                    <a:lumMod val="50000"/>
                  </a:schemeClr>
                </a:solidFill>
              </a:rPr>
              <a:t>sosp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, … papers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5F66EC-C6BE-7DCB-1019-723A92F52465}"/>
              </a:ext>
            </a:extLst>
          </p:cNvPr>
          <p:cNvSpPr/>
          <p:nvPr/>
        </p:nvSpPr>
        <p:spPr>
          <a:xfrm>
            <a:off x="1112362" y="2903456"/>
            <a:ext cx="7748833" cy="172510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6269-F3F2-2120-514F-DCCFC189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44BD2-71DF-536B-BB88-12AB22A4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Empirical analysis of host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EEF1C-E17D-0392-00E7-6EE3A671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68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/>
              <a:t>Understanding the Host Network [sigcomm’24]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Host Congestion Control [sigcomm’23]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Host Interconnect Congestion [hotnets’22]</a:t>
            </a:r>
          </a:p>
          <a:p>
            <a:pPr>
              <a:lnSpc>
                <a:spcPct val="100000"/>
              </a:lnSpc>
            </a:pPr>
            <a:r>
              <a:rPr lang="en-US" altLang="zh-CN" sz="2400"/>
              <a:t>Understanding the Host Stack Overheads [sigcomm’21]</a:t>
            </a:r>
            <a:endParaRPr lang="en-US" sz="2400"/>
          </a:p>
          <a:p>
            <a:pPr>
              <a:lnSpc>
                <a:spcPct val="100000"/>
              </a:lnSpc>
            </a:pPr>
            <a:r>
              <a:rPr lang="da-DK" altLang="zh-CN" sz="2400"/>
              <a:t>Understanding PCIe Performance for End Host [sigcomm’18]</a:t>
            </a:r>
          </a:p>
          <a:p>
            <a:pPr>
              <a:lnSpc>
                <a:spcPct val="100000"/>
              </a:lnSpc>
            </a:pPr>
            <a:r>
              <a:rPr lang="da-DK" altLang="zh-CN" sz="2400"/>
              <a:t>....</a:t>
            </a:r>
          </a:p>
          <a:p>
            <a:pPr>
              <a:lnSpc>
                <a:spcPct val="100000"/>
              </a:lnSpc>
            </a:pPr>
            <a:endParaRPr lang="da-DK" altLang="zh-CN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real-world observations </a:t>
            </a:r>
            <a:r>
              <a:rPr lang="da-DK" altLang="zh-CN" sz="2400"/>
              <a:t>of performance degradation to </a:t>
            </a:r>
            <a:r>
              <a:rPr lang="en-US" altLang="zh-CN" sz="2400"/>
              <a:t>the </a:t>
            </a:r>
            <a:r>
              <a:rPr lang="en-US" altLang="zh-CN" sz="2400">
                <a:solidFill>
                  <a:srgbClr val="FF0000"/>
                </a:solidFill>
              </a:rPr>
              <a:t>empirical validation </a:t>
            </a:r>
            <a:r>
              <a:rPr lang="en-US" altLang="zh-CN" sz="2400"/>
              <a:t>of degradation causes </a:t>
            </a:r>
            <a:r>
              <a:rPr lang="en-US" altLang="zh-CN" sz="2400">
                <a:solidFill>
                  <a:srgbClr val="FF0000"/>
                </a:solidFill>
              </a:rPr>
              <a:t>under specific workload scenarios</a:t>
            </a:r>
            <a:endParaRPr lang="da-DK" altLang="zh-CN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B6288-A2FE-A618-5B1E-A5127D8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9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087F-B7D1-038A-B8B0-F591544A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correctness to performance verification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FF96D-560F-58AD-3B2A-B35E9EAF9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9678"/>
            <a:ext cx="8811638" cy="4351338"/>
          </a:xfrm>
        </p:spPr>
        <p:txBody>
          <a:bodyPr>
            <a:normAutofit/>
          </a:bodyPr>
          <a:lstStyle/>
          <a:p>
            <a:pPr lvl="1" algn="just">
              <a:buFont typeface="Courier New" panose="02070309020205020404" pitchFamily="49" charset="0"/>
              <a:buChar char="o"/>
            </a:pPr>
            <a:r>
              <a:rPr lang="en-US" altLang="zh-CN"/>
              <a:t>Can AIMD’s </a:t>
            </a:r>
            <a:r>
              <a:rPr lang="en-US" altLang="zh-CN" err="1"/>
              <a:t>cwnd</a:t>
            </a:r>
            <a:r>
              <a:rPr lang="en-US" altLang="zh-CN"/>
              <a:t> reduce to 1 BDP even when buffer size is 2BDP, whereas in a fluid model, it never goes below 1.5 BDP?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/>
              <a:t>Can BBR achieve less than 𝑥% utilization?</a:t>
            </a:r>
          </a:p>
          <a:p>
            <a:pPr algn="just">
              <a:lnSpc>
                <a:spcPct val="150000"/>
              </a:lnSpc>
            </a:pPr>
            <a:endParaRPr lang="en-US" altLang="zh-CN"/>
          </a:p>
          <a:p>
            <a:pPr lvl="1" algn="just"/>
            <a:endParaRPr lang="en-US"/>
          </a:p>
          <a:p>
            <a:pPr lvl="1" algn="just"/>
            <a:r>
              <a:rPr lang="en-US"/>
              <a:t>Will one queue take more than its share of the bandwidth?</a:t>
            </a:r>
          </a:p>
          <a:p>
            <a:pPr lvl="1" algn="just"/>
            <a:r>
              <a:rPr lang="en-US"/>
              <a:t>Will a queue transmit fewer than K packets during T time steps?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6FFC29B-8F49-BE20-F4A2-341ECBAB598F}"/>
              </a:ext>
            </a:extLst>
          </p:cNvPr>
          <p:cNvSpPr txBox="1">
            <a:spLocks/>
          </p:cNvSpPr>
          <p:nvPr/>
        </p:nvSpPr>
        <p:spPr>
          <a:xfrm>
            <a:off x="838200" y="1941159"/>
            <a:ext cx="11405647" cy="894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Verify the congestion control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(CCAC [sigcomm’21])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576EADB-B486-ED2E-C52F-324112FF9443}"/>
              </a:ext>
            </a:extLst>
          </p:cNvPr>
          <p:cNvSpPr txBox="1">
            <a:spLocks/>
          </p:cNvSpPr>
          <p:nvPr/>
        </p:nvSpPr>
        <p:spPr>
          <a:xfrm>
            <a:off x="838200" y="3868858"/>
            <a:ext cx="9597272" cy="740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/>
              <a:t>V</a:t>
            </a:r>
            <a:r>
              <a:rPr lang="en-US"/>
              <a:t>erify the scheduling algorithm’s performance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err="1">
                <a:solidFill>
                  <a:schemeClr val="bg1">
                    <a:lumMod val="50000"/>
                  </a:schemeClr>
                </a:solidFill>
              </a:rPr>
              <a:t>FPerf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 [nsdi’23])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B47F03-885D-5F68-5B54-75A0C27669B1}"/>
              </a:ext>
            </a:extLst>
          </p:cNvPr>
          <p:cNvSpPr/>
          <p:nvPr/>
        </p:nvSpPr>
        <p:spPr>
          <a:xfrm>
            <a:off x="1177957" y="2517006"/>
            <a:ext cx="8666434" cy="1305964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6CDBC6-8AF0-A019-0A03-5E3E4650DE90}"/>
              </a:ext>
            </a:extLst>
          </p:cNvPr>
          <p:cNvSpPr/>
          <p:nvPr/>
        </p:nvSpPr>
        <p:spPr>
          <a:xfrm>
            <a:off x="1177957" y="4618738"/>
            <a:ext cx="8666434" cy="112839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06D815-6D20-214C-FC24-42BC4B2DE669}"/>
              </a:ext>
            </a:extLst>
          </p:cNvPr>
          <p:cNvSpPr txBox="1"/>
          <p:nvPr/>
        </p:nvSpPr>
        <p:spPr>
          <a:xfrm>
            <a:off x="5511174" y="5872598"/>
            <a:ext cx="560464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Performance metrics:</a:t>
            </a:r>
          </a:p>
          <a:p>
            <a:r>
              <a:rPr lang="en-US" sz="2400">
                <a:solidFill>
                  <a:srgbClr val="FF0000"/>
                </a:solidFill>
              </a:rPr>
              <a:t>Efficiency, Fairness, Starvation, Latency, 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3CF0B-7357-AC30-C38F-01C95E47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0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524BD-6103-1908-1391-0E1B6446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Can we verify the host network performance?</a:t>
            </a:r>
            <a:endParaRPr lang="en-US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790D5D51-897A-11DD-9054-5B8AD9174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" r="3229"/>
          <a:stretch/>
        </p:blipFill>
        <p:spPr>
          <a:xfrm>
            <a:off x="914400" y="1389279"/>
            <a:ext cx="10850252" cy="51035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E4687B-8CBC-7906-6B68-1E17E3293773}"/>
              </a:ext>
            </a:extLst>
          </p:cNvPr>
          <p:cNvSpPr txBox="1"/>
          <p:nvPr/>
        </p:nvSpPr>
        <p:spPr>
          <a:xfrm>
            <a:off x="5931817" y="5377150"/>
            <a:ext cx="590903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800" kern="1200">
                <a:solidFill>
                  <a:srgbClr val="FF0000"/>
                </a:solidFill>
                <a:effectLst/>
                <a:ea typeface="等线" panose="02010600030101010101" pitchFamily="2" charset="-122"/>
                <a:cs typeface="+mn-cs"/>
              </a:rPr>
              <a:t>Host network as a standalone network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57D073-5C66-0567-19FD-B518ED23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3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3F4173-A56D-EF7E-0BE1-E7D8C2DDA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D33263-B820-F578-B651-F756BE33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transfers in the host network</a:t>
            </a:r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E108F0-B61E-41EC-BE5D-EA3E33E8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11"/>
          <a:stretch/>
        </p:blipFill>
        <p:spPr>
          <a:xfrm>
            <a:off x="838201" y="1615474"/>
            <a:ext cx="4131836" cy="306029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A29B6-C558-233B-3F3F-98D201E7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16"/>
          <a:stretch/>
        </p:blipFill>
        <p:spPr>
          <a:xfrm>
            <a:off x="6265973" y="1615474"/>
            <a:ext cx="4980638" cy="3060292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A93FB90-A28C-28A0-69EA-2AA0B875F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2" t="19792" r="13010" b="19953"/>
          <a:stretch/>
        </p:blipFill>
        <p:spPr bwMode="auto">
          <a:xfrm>
            <a:off x="973288" y="5821167"/>
            <a:ext cx="896922" cy="745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内容占位符 6">
            <a:extLst>
              <a:ext uri="{FF2B5EF4-FFF2-40B4-BE49-F238E27FC236}">
                <a16:creationId xmlns:a16="http://schemas.microsoft.com/office/drawing/2014/main" id="{5FAFB976-4C70-EC3F-09BE-6D61E4374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45" b="-4"/>
          <a:stretch/>
        </p:blipFill>
        <p:spPr>
          <a:xfrm>
            <a:off x="838200" y="4554370"/>
            <a:ext cx="4131837" cy="119097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1771C3A-2D58-807D-3B83-D25069063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" t="74290" r="13" b="-48"/>
          <a:stretch/>
        </p:blipFill>
        <p:spPr>
          <a:xfrm>
            <a:off x="6265972" y="4538836"/>
            <a:ext cx="4980638" cy="1152711"/>
          </a:xfrm>
          <a:prstGeom prst="rect">
            <a:avLst/>
          </a:prstGeom>
        </p:spPr>
      </p:pic>
      <p:pic>
        <p:nvPicPr>
          <p:cNvPr id="1026" name="Picture 2" descr="Hadoop MapReduce Architecture. Hadoop ...">
            <a:extLst>
              <a:ext uri="{FF2B5EF4-FFF2-40B4-BE49-F238E27FC236}">
                <a16:creationId xmlns:a16="http://schemas.microsoft.com/office/drawing/2014/main" id="{7764F268-8A33-8CDB-2FFD-4A701A65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788" y="5809796"/>
            <a:ext cx="1937784" cy="662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12E6A7-052D-E804-1262-17EA693F9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02" y="5809796"/>
            <a:ext cx="1293920" cy="672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4508D54-5A6C-F91C-C9A4-7D3DFDA66A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" t="-4474"/>
          <a:stretch/>
        </p:blipFill>
        <p:spPr>
          <a:xfrm>
            <a:off x="2153726" y="5819683"/>
            <a:ext cx="2328785" cy="76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3C33F0-F120-E825-6AD7-375DF0C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2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BE1E5-96D4-7E61-42E7-9189C9AE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99830" cy="1325563"/>
          </a:xfrm>
        </p:spPr>
        <p:txBody>
          <a:bodyPr>
            <a:normAutofit/>
          </a:bodyPr>
          <a:lstStyle/>
          <a:p>
            <a:r>
              <a:rPr lang="en-US"/>
              <a:t>Contention in the host network has an impact on C2M/P2M </a:t>
            </a:r>
            <a:r>
              <a:rPr lang="en-US" altLang="zh-CN" b="0" i="0">
                <a:solidFill>
                  <a:srgbClr val="000000"/>
                </a:solidFill>
                <a:effectLst/>
              </a:rPr>
              <a:t>application performance</a:t>
            </a:r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019C9F2E-D5F6-8C01-7E25-A1F563B9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77" y="5489948"/>
            <a:ext cx="5335729" cy="1044980"/>
          </a:xfrm>
          <a:prstGeom prst="rect">
            <a:avLst/>
          </a:prstGeom>
        </p:spPr>
      </p:pic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DF6C4275-ED0C-D94F-7823-69786BA4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5938"/>
            <a:ext cx="11133841" cy="4271025"/>
          </a:xfrm>
        </p:spPr>
        <p:txBody>
          <a:bodyPr/>
          <a:lstStyle/>
          <a:p>
            <a:r>
              <a:rPr lang="en-US" sz="2800"/>
              <a:t>C</a:t>
            </a:r>
            <a:r>
              <a:rPr lang="en-US" sz="2800">
                <a:effectLst/>
              </a:rPr>
              <a:t>ontention regimes </a:t>
            </a:r>
            <a:r>
              <a:rPr lang="en-US" sz="2800">
                <a:solidFill>
                  <a:schemeClr val="bg1">
                    <a:lumMod val="50000"/>
                  </a:schemeClr>
                </a:solidFill>
                <a:effectLst/>
              </a:rPr>
              <a:t>([sigcomm’24])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Blue regime: C2M throughput degrades while P2M throughput does not.</a:t>
            </a:r>
          </a:p>
          <a:p>
            <a:pPr marL="8001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>
                <a:effectLst/>
              </a:rPr>
              <a:t>Red regime: Both C2M and P2M throughput degrade </a:t>
            </a:r>
            <a:r>
              <a:rPr lang="en-US">
                <a:solidFill>
                  <a:schemeClr val="bg1">
                    <a:lumMod val="50000"/>
                  </a:schemeClr>
                </a:solidFill>
                <a:effectLst/>
              </a:rPr>
              <a:t>([HotNets’22], [sigcomm’23, fast’23, nsdi’23])</a:t>
            </a:r>
            <a:r>
              <a:rPr lang="en-US">
                <a:effectLst/>
              </a:rPr>
              <a:t>.</a:t>
            </a:r>
            <a:endParaRPr lang="en-US" sz="2400">
              <a:effectLst/>
            </a:endParaRPr>
          </a:p>
          <a:p>
            <a:endParaRPr 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01DBC2B-8F13-A8BE-27F3-79FD73BCD0B9}"/>
              </a:ext>
            </a:extLst>
          </p:cNvPr>
          <p:cNvGrpSpPr/>
          <p:nvPr/>
        </p:nvGrpSpPr>
        <p:grpSpPr>
          <a:xfrm>
            <a:off x="1223872" y="3602403"/>
            <a:ext cx="6694357" cy="3023757"/>
            <a:chOff x="3549754" y="2035816"/>
            <a:chExt cx="7804046" cy="3318610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B2077997-5B64-B4DF-8F23-FF063712E4DF}"/>
                </a:ext>
              </a:extLst>
            </p:cNvPr>
            <p:cNvGrpSpPr/>
            <p:nvPr/>
          </p:nvGrpSpPr>
          <p:grpSpPr>
            <a:xfrm>
              <a:off x="3549754" y="2035816"/>
              <a:ext cx="7804046" cy="3318610"/>
              <a:chOff x="4034741" y="1630773"/>
              <a:chExt cx="7804046" cy="3318610"/>
            </a:xfrm>
          </p:grpSpPr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4180B55D-4D16-BB39-BEFC-D934FFB65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0559" y="1630773"/>
                <a:ext cx="1089754" cy="259102"/>
              </a:xfrm>
              <a:prstGeom prst="rect">
                <a:avLst/>
              </a:prstGeom>
            </p:spPr>
          </p:pic>
          <p:pic>
            <p:nvPicPr>
              <p:cNvPr id="44" name="图片 43">
                <a:extLst>
                  <a:ext uri="{FF2B5EF4-FFF2-40B4-BE49-F238E27FC236}">
                    <a16:creationId xmlns:a16="http://schemas.microsoft.com/office/drawing/2014/main" id="{64596F5F-90E0-C805-DB4F-374E2C56F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53280" y="1672377"/>
                <a:ext cx="1005927" cy="236240"/>
              </a:xfrm>
              <a:prstGeom prst="rect">
                <a:avLst/>
              </a:prstGeom>
            </p:spPr>
          </p:pic>
          <p:pic>
            <p:nvPicPr>
              <p:cNvPr id="45" name="内容占位符 11">
                <a:extLst>
                  <a:ext uri="{FF2B5EF4-FFF2-40B4-BE49-F238E27FC236}">
                    <a16:creationId xmlns:a16="http://schemas.microsoft.com/office/drawing/2014/main" id="{3CC1D20A-6C14-B3C1-23BB-FDA99D9570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241" t="15103" r="24115"/>
              <a:stretch/>
            </p:blipFill>
            <p:spPr>
              <a:xfrm>
                <a:off x="7142481" y="1908617"/>
                <a:ext cx="2751327" cy="3040766"/>
              </a:xfrm>
              <a:prstGeom prst="rect">
                <a:avLst/>
              </a:prstGeom>
            </p:spPr>
          </p:pic>
          <p:pic>
            <p:nvPicPr>
              <p:cNvPr id="46" name="内容占位符 11">
                <a:extLst>
                  <a:ext uri="{FF2B5EF4-FFF2-40B4-BE49-F238E27FC236}">
                    <a16:creationId xmlns:a16="http://schemas.microsoft.com/office/drawing/2014/main" id="{D46AAA14-43E6-B466-E908-F97AF3447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03" r="72109"/>
              <a:stretch/>
            </p:blipFill>
            <p:spPr>
              <a:xfrm>
                <a:off x="4034741" y="1908617"/>
                <a:ext cx="3113836" cy="3040765"/>
              </a:xfrm>
              <a:prstGeom prst="rect">
                <a:avLst/>
              </a:prstGeom>
            </p:spPr>
          </p:pic>
          <p:pic>
            <p:nvPicPr>
              <p:cNvPr id="47" name="图片 46">
                <a:extLst>
                  <a:ext uri="{FF2B5EF4-FFF2-40B4-BE49-F238E27FC236}">
                    <a16:creationId xmlns:a16="http://schemas.microsoft.com/office/drawing/2014/main" id="{083F699A-E53A-C7D8-A45D-57BDB38A2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382" t="-8748" b="51998"/>
              <a:stretch/>
            </p:blipFill>
            <p:spPr>
              <a:xfrm>
                <a:off x="9893808" y="2215675"/>
                <a:ext cx="1800067" cy="307058"/>
              </a:xfrm>
              <a:prstGeom prst="rect">
                <a:avLst/>
              </a:prstGeom>
            </p:spPr>
          </p:pic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0D4A21F7-2EA2-CC32-784E-89DF79E09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2676" b="43249"/>
              <a:stretch/>
            </p:blipFill>
            <p:spPr>
              <a:xfrm>
                <a:off x="9887710" y="1908617"/>
                <a:ext cx="1951077" cy="307058"/>
              </a:xfrm>
              <a:prstGeom prst="rect">
                <a:avLst/>
              </a:prstGeom>
            </p:spPr>
          </p:pic>
        </p:grp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F1DEB8F-A143-89F0-3F09-F3ACD4EC1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97313" y="2335530"/>
              <a:ext cx="5410" cy="2918768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D0FC72-36EE-1011-B322-F2DC10D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7D91A-60AD-D970-77FA-2C51CC37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Related Works:</a:t>
            </a:r>
            <a:r>
              <a:rPr lang="zh-CN" altLang="en-US"/>
              <a:t> </a:t>
            </a:r>
            <a:r>
              <a:rPr lang="en-US" altLang="zh-CN"/>
              <a:t>Formal analysis of network performance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5D5F6-35A0-7863-09E1-2BF64036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769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A Performance Verification Methodology for Resource Allocation Heuristics [arxiv’24]</a:t>
            </a:r>
          </a:p>
          <a:p>
            <a:pPr>
              <a:lnSpc>
                <a:spcPct val="100000"/>
              </a:lnSpc>
            </a:pPr>
            <a:r>
              <a:rPr lang="en-US" sz="2400"/>
              <a:t>Formal Methods for Network Performance Analysis [nsdi’23]</a:t>
            </a:r>
          </a:p>
          <a:p>
            <a:pPr>
              <a:lnSpc>
                <a:spcPct val="100000"/>
              </a:lnSpc>
            </a:pPr>
            <a:r>
              <a:rPr lang="en-US" sz="2400"/>
              <a:t>Toward Formally Verifying Congestion Control Behavior [sigcomm’21]</a:t>
            </a:r>
          </a:p>
          <a:p>
            <a:pPr>
              <a:lnSpc>
                <a:spcPct val="100000"/>
              </a:lnSpc>
            </a:pPr>
            <a:r>
              <a:rPr lang="en-US" sz="2400"/>
              <a:t>…</a:t>
            </a:r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da-DK" altLang="zh-CN" sz="2400"/>
              <a:t>From </a:t>
            </a:r>
            <a:r>
              <a:rPr lang="da-DK" altLang="zh-CN" sz="2400">
                <a:solidFill>
                  <a:srgbClr val="FF0000"/>
                </a:solidFill>
              </a:rPr>
              <a:t>formal models </a:t>
            </a:r>
            <a:r>
              <a:rPr lang="da-DK" altLang="zh-CN" sz="2400"/>
              <a:t>of network behavior to the </a:t>
            </a:r>
            <a:r>
              <a:rPr lang="da-DK" altLang="zh-CN" sz="2400">
                <a:solidFill>
                  <a:srgbClr val="FF0000"/>
                </a:solidFill>
              </a:rPr>
              <a:t>automated verification </a:t>
            </a:r>
            <a:r>
              <a:rPr lang="da-DK" altLang="zh-CN" sz="2400"/>
              <a:t>of performance degradation </a:t>
            </a:r>
            <a:r>
              <a:rPr lang="da-DK" altLang="zh-CN" sz="2400">
                <a:solidFill>
                  <a:srgbClr val="FF0000"/>
                </a:solidFill>
              </a:rPr>
              <a:t>across </a:t>
            </a:r>
            <a:r>
              <a:rPr lang="da-DK" altLang="zh-CN">
                <a:solidFill>
                  <a:srgbClr val="FF0000"/>
                </a:solidFill>
              </a:rPr>
              <a:t>diverse workload</a:t>
            </a:r>
            <a:r>
              <a:rPr lang="da-DK" altLang="zh-CN" sz="2400">
                <a:solidFill>
                  <a:srgbClr val="FF0000"/>
                </a:solidFill>
              </a:rPr>
              <a:t> scenarios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E7B24E-B1AE-8FC5-2F4D-50911520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E91DE-69F7-34D2-5A5A-130A3524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B0E66-E3F7-3727-F289-67B6400B5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Motivation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E462B-3B3D-0597-8184-17F0A20B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altLang="zh-CN"/>
          </a:p>
          <a:p>
            <a:pPr lvl="1"/>
            <a:endParaRPr lang="da-DK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F918CA-6E9F-ACD6-6663-77C33576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2100C4-BAF7-3DF0-98D7-4558D714F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32132"/>
              </p:ext>
            </p:extLst>
          </p:nvPr>
        </p:nvGraphicFramePr>
        <p:xfrm>
          <a:off x="999876" y="2279595"/>
          <a:ext cx="919060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9644">
                  <a:extLst>
                    <a:ext uri="{9D8B030D-6E8A-4147-A177-3AD203B41FA5}">
                      <a16:colId xmlns:a16="http://schemas.microsoft.com/office/drawing/2014/main" val="6629307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126403821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825355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87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Empirical Analysis  (Reactive)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1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/>
                        <a:t>Formal Analysis      (Proactive)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Relatively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2022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08AF21-0CFD-0B77-0225-DC85695229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7176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</a:pPr>
            <a:endParaRPr lang="en-US" sz="240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i="1"/>
              <a:t>Can we leverage formal methods to proactively analyze whether the host network performance will degrade across diverse workload scenarios?</a:t>
            </a:r>
            <a:endParaRPr lang="en-US" sz="24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8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30BC7-60A6-AC4B-17A7-C3219BFC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D21BB5-E52D-9D29-6FF7-2789A00DDFAB}"/>
              </a:ext>
            </a:extLst>
          </p:cNvPr>
          <p:cNvSpPr/>
          <p:nvPr/>
        </p:nvSpPr>
        <p:spPr>
          <a:xfrm>
            <a:off x="81126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Create a formal model for the host network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DCED09-5CA0-681C-4811-07289253A94E}"/>
              </a:ext>
            </a:extLst>
          </p:cNvPr>
          <p:cNvSpPr/>
          <p:nvPr/>
        </p:nvSpPr>
        <p:spPr>
          <a:xfrm>
            <a:off x="811267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Specify the desired performance property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BACEBF-2BF3-E74A-28EC-5207764FF37C}"/>
              </a:ext>
            </a:extLst>
          </p:cNvPr>
          <p:cNvSpPr/>
          <p:nvPr/>
        </p:nvSpPr>
        <p:spPr>
          <a:xfrm>
            <a:off x="7324718" y="2206505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Automatically analyze the host network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1E677A03-BF03-5E81-96E5-BB960B291B5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04358" y="2850393"/>
            <a:ext cx="2920360" cy="2682682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945FF52-B93A-5D1E-D3A2-DAC9B57AF49F}"/>
              </a:ext>
            </a:extLst>
          </p:cNvPr>
          <p:cNvSpPr/>
          <p:nvPr/>
        </p:nvSpPr>
        <p:spPr>
          <a:xfrm>
            <a:off x="7340524" y="4889187"/>
            <a:ext cx="3593091" cy="128777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Prove or disprove the property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81E1592-0791-6AFC-487C-90289ABFF59C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04359" y="2850393"/>
            <a:ext cx="29203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EAC566A-C94B-4474-DC9F-3230345F4BD9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9121264" y="3494281"/>
            <a:ext cx="15806" cy="13949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964B14-F06E-653C-AFD9-9338102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980B1EB-C505-1D87-DA1F-F7D8842C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75" y="365125"/>
            <a:ext cx="11589026" cy="1325563"/>
          </a:xfrm>
        </p:spPr>
        <p:txBody>
          <a:bodyPr/>
          <a:lstStyle/>
          <a:p>
            <a:r>
              <a:rPr lang="en-US" altLang="zh-CN"/>
              <a:t>Proposal: Formal analysis of host network performance</a:t>
            </a:r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AB6CB7-46F9-B5BA-BEF1-650A606821B9}"/>
              </a:ext>
            </a:extLst>
          </p:cNvPr>
          <p:cNvSpPr txBox="1"/>
          <p:nvPr/>
        </p:nvSpPr>
        <p:spPr>
          <a:xfrm>
            <a:off x="4479670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①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B9AD08-80A4-8E00-0EA3-8CFC9E0E5AA0}"/>
              </a:ext>
            </a:extLst>
          </p:cNvPr>
          <p:cNvSpPr txBox="1"/>
          <p:nvPr/>
        </p:nvSpPr>
        <p:spPr>
          <a:xfrm>
            <a:off x="4479670" y="5071410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②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6CF735-6798-C0C1-2B63-C1594C3F00BE}"/>
              </a:ext>
            </a:extLst>
          </p:cNvPr>
          <p:cNvSpPr txBox="1"/>
          <p:nvPr/>
        </p:nvSpPr>
        <p:spPr>
          <a:xfrm>
            <a:off x="6776078" y="2388727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③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4E92A0-8403-8DEA-B303-BEF83F0B77CA}"/>
              </a:ext>
            </a:extLst>
          </p:cNvPr>
          <p:cNvSpPr txBox="1"/>
          <p:nvPr/>
        </p:nvSpPr>
        <p:spPr>
          <a:xfrm>
            <a:off x="9212382" y="4337828"/>
            <a:ext cx="54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④</a:t>
            </a: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13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111CB-CEE2-21E6-8460-C3F84436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65251-4999-3127-D8F2-76A8BDF2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339" cy="1325563"/>
          </a:xfrm>
        </p:spPr>
        <p:txBody>
          <a:bodyPr/>
          <a:lstStyle/>
          <a:p>
            <a:r>
              <a:rPr lang="en-US" altLang="zh-CN"/>
              <a:t>Formal model of the host network</a:t>
            </a:r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9D1CD-8B30-AA10-64CC-CA657F8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37E7CBA-4C04-76BB-272C-4D2A47F63664}"/>
              </a:ext>
            </a:extLst>
          </p:cNvPr>
          <p:cNvGrpSpPr/>
          <p:nvPr/>
        </p:nvGrpSpPr>
        <p:grpSpPr>
          <a:xfrm>
            <a:off x="989584" y="2331139"/>
            <a:ext cx="5481780" cy="2977568"/>
            <a:chOff x="913384" y="1978316"/>
            <a:chExt cx="5481780" cy="2977568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37C1594-A7AB-EF61-35E8-40473836C2F4}"/>
                </a:ext>
              </a:extLst>
            </p:cNvPr>
            <p:cNvCxnSpPr>
              <a:cxnSpLocks/>
              <a:stCxn id="78" idx="3"/>
              <a:endCxn id="17" idx="1"/>
            </p:cNvCxnSpPr>
            <p:nvPr/>
          </p:nvCxnSpPr>
          <p:spPr>
            <a:xfrm>
              <a:off x="3976833" y="4447011"/>
              <a:ext cx="1757095" cy="3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238E8768-E123-FB4A-5C7C-47938BA0F9F4}"/>
                </a:ext>
              </a:extLst>
            </p:cNvPr>
            <p:cNvSpPr/>
            <p:nvPr/>
          </p:nvSpPr>
          <p:spPr>
            <a:xfrm>
              <a:off x="2331950" y="1983111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590324F-0A20-A18E-D09C-EB43C2E011AF}"/>
                </a:ext>
              </a:extLst>
            </p:cNvPr>
            <p:cNvSpPr/>
            <p:nvPr/>
          </p:nvSpPr>
          <p:spPr>
            <a:xfrm>
              <a:off x="5733928" y="3944734"/>
              <a:ext cx="661236" cy="10108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Host Mem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5295B47-0A9D-3FC3-2008-2E60BD2DB6D8}"/>
                </a:ext>
              </a:extLst>
            </p:cNvPr>
            <p:cNvSpPr/>
            <p:nvPr/>
          </p:nvSpPr>
          <p:spPr>
            <a:xfrm>
              <a:off x="2331950" y="2535809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ECF6CC3-7ECA-9BFE-5931-22527D85A94B}"/>
                </a:ext>
              </a:extLst>
            </p:cNvPr>
            <p:cNvSpPr/>
            <p:nvPr/>
          </p:nvSpPr>
          <p:spPr>
            <a:xfrm>
              <a:off x="2331950" y="3468890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0C33EFA6-EE06-1150-E6F1-046AB59BD3E4}"/>
                </a:ext>
              </a:extLst>
            </p:cNvPr>
            <p:cNvCxnSpPr>
              <a:cxnSpLocks/>
              <a:stCxn id="183" idx="2"/>
              <a:endCxn id="14" idx="0"/>
            </p:cNvCxnSpPr>
            <p:nvPr/>
          </p:nvCxnSpPr>
          <p:spPr>
            <a:xfrm>
              <a:off x="2585898" y="2352443"/>
              <a:ext cx="623" cy="1833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5879751A-EBE7-E9F6-0BB9-F392768E1506}"/>
                </a:ext>
              </a:extLst>
            </p:cNvPr>
            <p:cNvCxnSpPr>
              <a:cxnSpLocks/>
              <a:stCxn id="14" idx="2"/>
              <a:endCxn id="23" idx="0"/>
            </p:cNvCxnSpPr>
            <p:nvPr/>
          </p:nvCxnSpPr>
          <p:spPr>
            <a:xfrm>
              <a:off x="2586521" y="2815323"/>
              <a:ext cx="0" cy="65356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FDA7D03C-1E32-DB65-60F7-9B47D726DF94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2586520" y="3748404"/>
              <a:ext cx="1" cy="385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404B6247-47CF-9A71-1BC3-7A745CC7F3E1}"/>
                </a:ext>
              </a:extLst>
            </p:cNvPr>
            <p:cNvSpPr/>
            <p:nvPr/>
          </p:nvSpPr>
          <p:spPr>
            <a:xfrm>
              <a:off x="3467122" y="2532917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CF4586C0-A1D1-DE43-7F67-0FFA1E4D05FE}"/>
                </a:ext>
              </a:extLst>
            </p:cNvPr>
            <p:cNvSpPr/>
            <p:nvPr/>
          </p:nvSpPr>
          <p:spPr>
            <a:xfrm>
              <a:off x="3467122" y="3458911"/>
              <a:ext cx="509141" cy="2795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073F3E91-CE37-07F4-2D90-8632D866B445}"/>
                </a:ext>
              </a:extLst>
            </p:cNvPr>
            <p:cNvCxnSpPr>
              <a:cxnSpLocks/>
              <a:endCxn id="314" idx="0"/>
            </p:cNvCxnSpPr>
            <p:nvPr/>
          </p:nvCxnSpPr>
          <p:spPr>
            <a:xfrm flipH="1">
              <a:off x="3721693" y="2302828"/>
              <a:ext cx="249" cy="23008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4B8CC77D-EDC6-D73F-E79F-53755403D6A1}"/>
                </a:ext>
              </a:extLst>
            </p:cNvPr>
            <p:cNvCxnSpPr>
              <a:cxnSpLocks/>
              <a:stCxn id="314" idx="2"/>
              <a:endCxn id="315" idx="0"/>
            </p:cNvCxnSpPr>
            <p:nvPr/>
          </p:nvCxnSpPr>
          <p:spPr>
            <a:xfrm>
              <a:off x="3721693" y="2812431"/>
              <a:ext cx="0" cy="6464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C0AD0B99-A3A8-065B-3667-4DB96713DB0F}"/>
                </a:ext>
              </a:extLst>
            </p:cNvPr>
            <p:cNvCxnSpPr>
              <a:cxnSpLocks/>
              <a:stCxn id="315" idx="2"/>
            </p:cNvCxnSpPr>
            <p:nvPr/>
          </p:nvCxnSpPr>
          <p:spPr>
            <a:xfrm flipH="1">
              <a:off x="3721692" y="3738425"/>
              <a:ext cx="1" cy="39267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连接符 350">
              <a:extLst>
                <a:ext uri="{FF2B5EF4-FFF2-40B4-BE49-F238E27FC236}">
                  <a16:creationId xmlns:a16="http://schemas.microsoft.com/office/drawing/2014/main" id="{CB0F2CAD-3C8A-0CFC-5CC9-41FA6AEF6F8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424051" y="4145004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3A533A1-7A75-D417-7BD0-A545A3B388C1}"/>
                </a:ext>
              </a:extLst>
            </p:cNvPr>
            <p:cNvSpPr/>
            <p:nvPr/>
          </p:nvSpPr>
          <p:spPr>
            <a:xfrm>
              <a:off x="3467122" y="1978316"/>
              <a:ext cx="507896" cy="36933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970C93-4B39-CE62-E9B8-CE5B71A52770}"/>
                </a:ext>
              </a:extLst>
            </p:cNvPr>
            <p:cNvSpPr/>
            <p:nvPr/>
          </p:nvSpPr>
          <p:spPr>
            <a:xfrm>
              <a:off x="916155" y="3960338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F1DABA2-1AC8-D6B8-981F-002AF61B2FBD}"/>
                </a:ext>
              </a:extLst>
            </p:cNvPr>
            <p:cNvGrpSpPr/>
            <p:nvPr/>
          </p:nvGrpSpPr>
          <p:grpSpPr>
            <a:xfrm>
              <a:off x="2330046" y="2974747"/>
              <a:ext cx="509141" cy="279514"/>
              <a:chOff x="2354579" y="2849424"/>
              <a:chExt cx="509141" cy="27951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D8D3DB4-698A-E467-FC01-A6FD63798DB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EA88313-3C8E-0AEA-38F7-C45162252FAB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28978FF-B438-CAC3-4E5A-8C99475B205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61C4385-58E1-D4A3-1D90-5D33675921E1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16C1166-36F6-EA05-FF63-7ABC70B9F7CC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A9AE47C-9EA5-9FB8-3D62-DDE172D8586F}"/>
                </a:ext>
              </a:extLst>
            </p:cNvPr>
            <p:cNvGrpSpPr/>
            <p:nvPr/>
          </p:nvGrpSpPr>
          <p:grpSpPr>
            <a:xfrm>
              <a:off x="3465877" y="2978293"/>
              <a:ext cx="509141" cy="279514"/>
              <a:chOff x="2354579" y="2849424"/>
              <a:chExt cx="509141" cy="279514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2990092-4304-B769-9E5D-C0880F3D978A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EE90BAB-9692-7E98-95C7-5AA91B4B5C77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EA6CDF4-EAED-F9D3-7F34-0ACE0315ACD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8A5663E-8DAC-340B-7D55-985B06DBFB6C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5EEFEC-72D1-57F8-49C9-071A50881E16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59B43A6-670A-B5F3-39C5-0063A79ACDD2}"/>
                </a:ext>
              </a:extLst>
            </p:cNvPr>
            <p:cNvGrpSpPr/>
            <p:nvPr/>
          </p:nvGrpSpPr>
          <p:grpSpPr>
            <a:xfrm>
              <a:off x="1633840" y="4013311"/>
              <a:ext cx="509141" cy="279514"/>
              <a:chOff x="2354579" y="2849424"/>
              <a:chExt cx="509141" cy="279514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A7DC404-5AB4-83CB-84FE-6A68F17D1868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7DB4784-E581-CB20-B454-0D10C0BBBC93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4E7A4C26-0D84-E7B5-BA49-F90DB1B79654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709055F-C17F-99B7-0573-DA61A1D6A4F8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3184F5-5CD4-E778-9CDA-A293F5141AF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74D5098-CFE1-FCB0-4C37-196AF0A61D04}"/>
                </a:ext>
              </a:extLst>
            </p:cNvPr>
            <p:cNvSpPr/>
            <p:nvPr/>
          </p:nvSpPr>
          <p:spPr>
            <a:xfrm>
              <a:off x="2328711" y="3938407"/>
              <a:ext cx="1648122" cy="10172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CHA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33B7E9A-EE94-61FF-0C9E-E9C232B9E713}"/>
                </a:ext>
              </a:extLst>
            </p:cNvPr>
            <p:cNvSpPr/>
            <p:nvPr/>
          </p:nvSpPr>
          <p:spPr>
            <a:xfrm>
              <a:off x="2385861" y="4618050"/>
              <a:ext cx="1516380" cy="2760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LLC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DE53025-1FBB-5FDB-FC83-7BC2B497992F}"/>
                </a:ext>
              </a:extLst>
            </p:cNvPr>
            <p:cNvGrpSpPr/>
            <p:nvPr/>
          </p:nvGrpSpPr>
          <p:grpSpPr>
            <a:xfrm>
              <a:off x="2385861" y="4265179"/>
              <a:ext cx="1516380" cy="279514"/>
              <a:chOff x="2859825" y="4174583"/>
              <a:chExt cx="1516380" cy="279514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D3D6F2C-E60C-BB46-71F1-B7F60552D510}"/>
                  </a:ext>
                </a:extLst>
              </p:cNvPr>
              <p:cNvSpPr/>
              <p:nvPr/>
            </p:nvSpPr>
            <p:spPr>
              <a:xfrm>
                <a:off x="2859825" y="4174583"/>
                <a:ext cx="1516380" cy="279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1BE729F6-7E51-1B60-6710-83A205D2D3F7}"/>
                  </a:ext>
                </a:extLst>
              </p:cNvPr>
              <p:cNvSpPr/>
              <p:nvPr/>
            </p:nvSpPr>
            <p:spPr>
              <a:xfrm>
                <a:off x="2896521" y="4206719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331D5B7-54BA-2D6A-70C5-E17B6C7B22D2}"/>
                  </a:ext>
                </a:extLst>
              </p:cNvPr>
              <p:cNvSpPr/>
              <p:nvPr/>
            </p:nvSpPr>
            <p:spPr>
              <a:xfrm>
                <a:off x="326376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09FF07-5F80-0EC5-73C7-3E528080C07B}"/>
                  </a:ext>
                </a:extLst>
              </p:cNvPr>
              <p:cNvSpPr/>
              <p:nvPr/>
            </p:nvSpPr>
            <p:spPr>
              <a:xfrm>
                <a:off x="314135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BC0DB191-20C7-C7F3-8F7D-82DA01896C65}"/>
                  </a:ext>
                </a:extLst>
              </p:cNvPr>
              <p:cNvSpPr/>
              <p:nvPr/>
            </p:nvSpPr>
            <p:spPr>
              <a:xfrm>
                <a:off x="301893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0D444423-2914-1A55-9835-7EEB219A3A09}"/>
                  </a:ext>
                </a:extLst>
              </p:cNvPr>
              <p:cNvSpPr/>
              <p:nvPr/>
            </p:nvSpPr>
            <p:spPr>
              <a:xfrm>
                <a:off x="363101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7BB1C7E-4481-D8C4-9119-3408A62F7C93}"/>
                  </a:ext>
                </a:extLst>
              </p:cNvPr>
              <p:cNvSpPr/>
              <p:nvPr/>
            </p:nvSpPr>
            <p:spPr>
              <a:xfrm>
                <a:off x="399825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A4D07BBC-B724-0BB0-7F9F-DF13A490093A}"/>
                  </a:ext>
                </a:extLst>
              </p:cNvPr>
              <p:cNvSpPr/>
              <p:nvPr/>
            </p:nvSpPr>
            <p:spPr>
              <a:xfrm>
                <a:off x="387584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12AFE72-191B-B4FA-6052-4CB611A150C7}"/>
                  </a:ext>
                </a:extLst>
              </p:cNvPr>
              <p:cNvSpPr/>
              <p:nvPr/>
            </p:nvSpPr>
            <p:spPr>
              <a:xfrm>
                <a:off x="375342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844BD55E-77FB-4628-3510-EC837C5CE669}"/>
                  </a:ext>
                </a:extLst>
              </p:cNvPr>
              <p:cNvSpPr/>
              <p:nvPr/>
            </p:nvSpPr>
            <p:spPr>
              <a:xfrm>
                <a:off x="3508596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F9664DF-F292-9F60-8089-807B621A6089}"/>
                  </a:ext>
                </a:extLst>
              </p:cNvPr>
              <p:cNvSpPr/>
              <p:nvPr/>
            </p:nvSpPr>
            <p:spPr>
              <a:xfrm>
                <a:off x="338618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55BC0A55-598C-E3D3-A93A-1ABBE47196EB}"/>
                  </a:ext>
                </a:extLst>
              </p:cNvPr>
              <p:cNvSpPr/>
              <p:nvPr/>
            </p:nvSpPr>
            <p:spPr>
              <a:xfrm>
                <a:off x="4243081" y="4206718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F21F57A-D04D-DA8B-2976-D73128681113}"/>
                  </a:ext>
                </a:extLst>
              </p:cNvPr>
              <p:cNvSpPr/>
              <p:nvPr/>
            </p:nvSpPr>
            <p:spPr>
              <a:xfrm>
                <a:off x="4120671" y="4206720"/>
                <a:ext cx="73109" cy="2091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56DDFE2-5386-ED12-AD8E-5C041EDD2976}"/>
                </a:ext>
              </a:extLst>
            </p:cNvPr>
            <p:cNvSpPr/>
            <p:nvPr/>
          </p:nvSpPr>
          <p:spPr>
            <a:xfrm>
              <a:off x="4341013" y="3934762"/>
              <a:ext cx="1013479" cy="10144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b="1">
                  <a:solidFill>
                    <a:schemeClr val="tx1"/>
                  </a:solidFill>
                </a:rPr>
                <a:t>MC</a:t>
              </a: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  <a:p>
              <a:pPr algn="ctr">
                <a:lnSpc>
                  <a:spcPct val="150000"/>
                </a:lnSpc>
              </a:pPr>
              <a:endParaRPr lang="en-US" b="1">
                <a:solidFill>
                  <a:schemeClr val="tx1"/>
                </a:solidFill>
              </a:endParaRPr>
            </a:p>
          </p:txBody>
        </p: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03BF5A21-EB37-089A-EA66-EF6072947F6A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1421280" y="4771218"/>
              <a:ext cx="91236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96143FA2-60CF-D1E1-7494-732D36051A60}"/>
                </a:ext>
              </a:extLst>
            </p:cNvPr>
            <p:cNvSpPr/>
            <p:nvPr/>
          </p:nvSpPr>
          <p:spPr>
            <a:xfrm>
              <a:off x="913384" y="4586552"/>
              <a:ext cx="507896" cy="36933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sz="1600" b="1">
                  <a:solidFill>
                    <a:schemeClr val="tx1"/>
                  </a:solidFill>
                </a:rPr>
                <a:t>RNIC</a:t>
              </a:r>
            </a:p>
          </p:txBody>
        </p: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BE31C20-2AB7-4600-F552-A9C7651A4412}"/>
                </a:ext>
              </a:extLst>
            </p:cNvPr>
            <p:cNvGrpSpPr/>
            <p:nvPr/>
          </p:nvGrpSpPr>
          <p:grpSpPr>
            <a:xfrm>
              <a:off x="1631069" y="4639525"/>
              <a:ext cx="509141" cy="279514"/>
              <a:chOff x="2354579" y="2849424"/>
              <a:chExt cx="509141" cy="279514"/>
            </a:xfrm>
          </p:grpSpPr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C6030D2E-BD94-D358-3BF5-2D9B20989EA2}"/>
                  </a:ext>
                </a:extLst>
              </p:cNvPr>
              <p:cNvSpPr/>
              <p:nvPr/>
            </p:nvSpPr>
            <p:spPr>
              <a:xfrm>
                <a:off x="2354579" y="2849424"/>
                <a:ext cx="509141" cy="2795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0254DA70-DF15-8CFE-9D25-FDE812E0CB79}"/>
                  </a:ext>
                </a:extLst>
              </p:cNvPr>
              <p:cNvSpPr/>
              <p:nvPr/>
            </p:nvSpPr>
            <p:spPr>
              <a:xfrm>
                <a:off x="263621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005A8DE-C14A-D271-F414-148BE70A42E0}"/>
                  </a:ext>
                </a:extLst>
              </p:cNvPr>
              <p:cNvSpPr/>
              <p:nvPr/>
            </p:nvSpPr>
            <p:spPr>
              <a:xfrm>
                <a:off x="275618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DCA2A148-BC85-6245-8A5A-D5771D3CE2A6}"/>
                  </a:ext>
                </a:extLst>
              </p:cNvPr>
              <p:cNvSpPr/>
              <p:nvPr/>
            </p:nvSpPr>
            <p:spPr>
              <a:xfrm>
                <a:off x="2516252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127A88C-77EE-9564-14B7-E50C4C4495ED}"/>
                  </a:ext>
                </a:extLst>
              </p:cNvPr>
              <p:cNvSpPr/>
              <p:nvPr/>
            </p:nvSpPr>
            <p:spPr>
              <a:xfrm>
                <a:off x="2396287" y="2881561"/>
                <a:ext cx="73466" cy="2091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5778D3B1-ADFA-4210-8B89-149611B6A95B}"/>
                </a:ext>
              </a:extLst>
            </p:cNvPr>
            <p:cNvSpPr txBox="1"/>
            <p:nvPr/>
          </p:nvSpPr>
          <p:spPr>
            <a:xfrm>
              <a:off x="1652910" y="2944721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LFB</a:t>
              </a: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2834BAB4-6F21-A1AB-C807-24CE2D28F516}"/>
                </a:ext>
              </a:extLst>
            </p:cNvPr>
            <p:cNvSpPr txBox="1"/>
            <p:nvPr/>
          </p:nvSpPr>
          <p:spPr>
            <a:xfrm>
              <a:off x="1652910" y="3603479"/>
              <a:ext cx="519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IIO</a:t>
              </a:r>
            </a:p>
          </p:txBody>
        </p:sp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B5C437CA-6BBB-BE6A-29A2-FCC2B55BFF89}"/>
                </a:ext>
              </a:extLst>
            </p:cNvPr>
            <p:cNvGrpSpPr/>
            <p:nvPr/>
          </p:nvGrpSpPr>
          <p:grpSpPr>
            <a:xfrm>
              <a:off x="4441202" y="4289224"/>
              <a:ext cx="809082" cy="279514"/>
              <a:chOff x="4441202" y="4289224"/>
              <a:chExt cx="809082" cy="279514"/>
            </a:xfrm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69121379-A3D6-2507-850F-FDB09684922F}"/>
                  </a:ext>
                </a:extLst>
              </p:cNvPr>
              <p:cNvGrpSpPr/>
              <p:nvPr/>
            </p:nvGrpSpPr>
            <p:grpSpPr>
              <a:xfrm>
                <a:off x="4441202" y="4289224"/>
                <a:ext cx="809082" cy="279514"/>
                <a:chOff x="2192193" y="2849424"/>
                <a:chExt cx="809082" cy="279514"/>
              </a:xfrm>
            </p:grpSpPr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E241D035-E49D-EE12-0E27-92A3DDDDE5A1}"/>
                    </a:ext>
                  </a:extLst>
                </p:cNvPr>
                <p:cNvSpPr/>
                <p:nvPr/>
              </p:nvSpPr>
              <p:spPr>
                <a:xfrm>
                  <a:off x="2192193" y="2849424"/>
                  <a:ext cx="809082" cy="27951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3C03C73C-15AC-DF6B-73DC-EA1C9776B724}"/>
                    </a:ext>
                  </a:extLst>
                </p:cNvPr>
                <p:cNvSpPr/>
                <p:nvPr/>
              </p:nvSpPr>
              <p:spPr>
                <a:xfrm>
                  <a:off x="263621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9745BFE9-7410-7CD7-A8F7-6C3C2A6DE00C}"/>
                    </a:ext>
                  </a:extLst>
                </p:cNvPr>
                <p:cNvSpPr/>
                <p:nvPr/>
              </p:nvSpPr>
              <p:spPr>
                <a:xfrm>
                  <a:off x="275618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951B3304-898A-8977-FD4F-E11A521B40F5}"/>
                    </a:ext>
                  </a:extLst>
                </p:cNvPr>
                <p:cNvSpPr/>
                <p:nvPr/>
              </p:nvSpPr>
              <p:spPr>
                <a:xfrm>
                  <a:off x="2516252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7CFE1679-2273-A732-8784-E4273DCB7D29}"/>
                    </a:ext>
                  </a:extLst>
                </p:cNvPr>
                <p:cNvSpPr/>
                <p:nvPr/>
              </p:nvSpPr>
              <p:spPr>
                <a:xfrm>
                  <a:off x="2396287" y="2881561"/>
                  <a:ext cx="73466" cy="20911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endParaRPr lang="en-US" b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8927DADE-A285-55FC-EA31-D9EEC9D8A1DB}"/>
                  </a:ext>
                </a:extLst>
              </p:cNvPr>
              <p:cNvSpPr/>
              <p:nvPr/>
            </p:nvSpPr>
            <p:spPr>
              <a:xfrm>
                <a:off x="5122029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DD5AE4AF-8F28-A9E5-14EE-43151068443C}"/>
                  </a:ext>
                </a:extLst>
              </p:cNvPr>
              <p:cNvSpPr/>
              <p:nvPr/>
            </p:nvSpPr>
            <p:spPr>
              <a:xfrm>
                <a:off x="4514423" y="4321361"/>
                <a:ext cx="73466" cy="2091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61AB898F-CEFA-1F35-42BE-54EBF2BCDCE0}"/>
              </a:ext>
            </a:extLst>
          </p:cNvPr>
          <p:cNvSpPr/>
          <p:nvPr/>
        </p:nvSpPr>
        <p:spPr>
          <a:xfrm>
            <a:off x="838200" y="2113043"/>
            <a:ext cx="5875020" cy="3421380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8FEFF7CF-B4CD-1EA1-4803-2E59D48D40BB}"/>
              </a:ext>
            </a:extLst>
          </p:cNvPr>
          <p:cNvSpPr txBox="1"/>
          <p:nvPr/>
        </p:nvSpPr>
        <p:spPr>
          <a:xfrm>
            <a:off x="6812506" y="2113043"/>
            <a:ext cx="5143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L1/L2/LLC</a:t>
            </a:r>
            <a:r>
              <a:rPr lang="en-US"/>
              <a:t>: Level 1/Level 2/ Last Level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CHA</a:t>
            </a:r>
            <a:r>
              <a:rPr lang="en-US"/>
              <a:t>: Caching home agent (ingress request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MC</a:t>
            </a:r>
            <a:r>
              <a:rPr lang="en-US"/>
              <a:t>: Memory controller (request pending queue)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IIO</a:t>
            </a:r>
            <a:r>
              <a:rPr lang="en-US"/>
              <a:t>: Integrated IO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LFB</a:t>
            </a:r>
            <a:r>
              <a:rPr lang="en-US"/>
              <a:t>: Line fill buffer</a:t>
            </a:r>
          </a:p>
        </p:txBody>
      </p:sp>
    </p:spTree>
    <p:extLst>
      <p:ext uri="{BB962C8B-B14F-4D97-AF65-F5344CB8AC3E}">
        <p14:creationId xmlns:p14="http://schemas.microsoft.com/office/powerpoint/2010/main" val="334475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D105-7C5C-CAD3-6438-0F6F3610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10727-60BA-BCBF-BF9C-36CE23BF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82281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Design of Host Networks via Formal Methods: Possibilities, Opportunities and Challenges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4C3CA-09E2-8A8A-8405-9C8886C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BBD67-75D8-4654-A547-201C23E070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73" name="内容占位符 2">
            <a:extLst>
              <a:ext uri="{FF2B5EF4-FFF2-40B4-BE49-F238E27FC236}">
                <a16:creationId xmlns:a16="http://schemas.microsoft.com/office/drawing/2014/main" id="{9324D432-7539-EA77-EE92-C3D6A0E0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8" y="1666754"/>
            <a:ext cx="12052332" cy="43868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Open Questions: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Supporting failure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：在总线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等有一定概率会发生故障的场景下，分析主机性能的下降情况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Differential analysis of the host network performance: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比较主机网络的拓扑或配置变化后，性能会受到怎样的影响。比如调度策略从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改为优先级调度是否可以提高吞吐量？某个队列的长度减少后导致平均延迟发生怎样的变化？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Performance-driven design automation for host networks: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给定性能要求（例如请求平均时延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个时间步长），自动设计主机架构和调度策略（相当于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38903</TotalTime>
  <Words>4902</Words>
  <Application>Microsoft Office PowerPoint</Application>
  <PresentationFormat>宽屏</PresentationFormat>
  <Paragraphs>714</Paragraphs>
  <Slides>43</Slides>
  <Notes>18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Arial Unicode MS</vt:lpstr>
      <vt:lpstr>CMR10</vt:lpstr>
      <vt:lpstr>CMSY10</vt:lpstr>
      <vt:lpstr>NimbusRomNo9L-Regu</vt:lpstr>
      <vt:lpstr>NimbusRomNo9L-ReguItal</vt:lpstr>
      <vt:lpstr>等线</vt:lpstr>
      <vt:lpstr>微软雅黑</vt:lpstr>
      <vt:lpstr>Arial</vt:lpstr>
      <vt:lpstr>Calibri</vt:lpstr>
      <vt:lpstr>Calibri Light</vt:lpstr>
      <vt:lpstr>Cambria Math</vt:lpstr>
      <vt:lpstr>Courier New</vt:lpstr>
      <vt:lpstr>Wingdings</vt:lpstr>
      <vt:lpstr>Office 主题​​</vt:lpstr>
      <vt:lpstr>Formal Analysis of Host Network Performance </vt:lpstr>
      <vt:lpstr>The host network: Network within a single host</vt:lpstr>
      <vt:lpstr>Background: Performance bottlenecks shift from the traditional networks to the host networks</vt:lpstr>
      <vt:lpstr>Related Works: Empirical analysis of host network performance</vt:lpstr>
      <vt:lpstr>Related Works: Formal analysis of network performance</vt:lpstr>
      <vt:lpstr>Motivation</vt:lpstr>
      <vt:lpstr>Proposal: Formal analysis of host network performance</vt:lpstr>
      <vt:lpstr>Formal model of the host network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analysis of the host network</vt:lpstr>
      <vt:lpstr>Analysis and Design of Host Networks via Formal Methods: Possibilities, Opportunities and Challenges</vt:lpstr>
      <vt:lpstr>Analysis and Design of Host Networks via Formal Methods: Possibilities, Opportunities and Challenges</vt:lpstr>
      <vt:lpstr>Host network performance analysis</vt:lpstr>
      <vt:lpstr>Analysis and Design of Host Networks via Formal Methods: Possibilities, Opportunities and Challenges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Formal model of the host network</vt:lpstr>
      <vt:lpstr>Performance analysis results</vt:lpstr>
      <vt:lpstr>Performance analysis results</vt:lpstr>
      <vt:lpstr>Analysis and Design of Host Networks via Formal Methods: Possibilities, Opportunities and Challenges</vt:lpstr>
      <vt:lpstr>Formal Verification for Host Network Performance</vt:lpstr>
      <vt:lpstr>Formal Verification for Host Network Performance</vt:lpstr>
      <vt:lpstr>Formal Verification for Host Network Performance</vt:lpstr>
      <vt:lpstr>Formal Verification for Host Network Performance</vt:lpstr>
      <vt:lpstr>The host network overview</vt:lpstr>
      <vt:lpstr>Proposal: Formal analysis of host network performance</vt:lpstr>
      <vt:lpstr>The host network overview</vt:lpstr>
      <vt:lpstr>The host network overview</vt:lpstr>
      <vt:lpstr>Proposal: Formal analysis of host network performance</vt:lpstr>
      <vt:lpstr>Network verification</vt:lpstr>
      <vt:lpstr>Network verification</vt:lpstr>
      <vt:lpstr>From correctness to performance verification</vt:lpstr>
      <vt:lpstr>Can we verify the host network performance?</vt:lpstr>
      <vt:lpstr>Data transfers in the host network</vt:lpstr>
      <vt:lpstr>Contention in the host network has an impact on C2M/P2M application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Rulan Yang</dc:creator>
  <cp:lastModifiedBy>Rulan Yang</cp:lastModifiedBy>
  <cp:revision>39</cp:revision>
  <dcterms:created xsi:type="dcterms:W3CDTF">2024-11-26T02:52:53Z</dcterms:created>
  <dcterms:modified xsi:type="dcterms:W3CDTF">2025-06-29T03:30:10Z</dcterms:modified>
</cp:coreProperties>
</file>