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32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B2D-4512-43C8-AA2E-9DA4C8D5796D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83D2-D44D-43D0-9B6C-FE75A1F86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8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B2D-4512-43C8-AA2E-9DA4C8D5796D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83D2-D44D-43D0-9B6C-FE75A1F86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77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B2D-4512-43C8-AA2E-9DA4C8D5796D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83D2-D44D-43D0-9B6C-FE75A1F86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563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B2D-4512-43C8-AA2E-9DA4C8D5796D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83D2-D44D-43D0-9B6C-FE75A1F86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23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B2D-4512-43C8-AA2E-9DA4C8D5796D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83D2-D44D-43D0-9B6C-FE75A1F86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6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B2D-4512-43C8-AA2E-9DA4C8D5796D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83D2-D44D-43D0-9B6C-FE75A1F86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45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B2D-4512-43C8-AA2E-9DA4C8D5796D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83D2-D44D-43D0-9B6C-FE75A1F86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86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B2D-4512-43C8-AA2E-9DA4C8D5796D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83D2-D44D-43D0-9B6C-FE75A1F86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23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B2D-4512-43C8-AA2E-9DA4C8D5796D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83D2-D44D-43D0-9B6C-FE75A1F86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08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B2D-4512-43C8-AA2E-9DA4C8D5796D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83D2-D44D-43D0-9B6C-FE75A1F86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13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2AB2D-4512-43C8-AA2E-9DA4C8D5796D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83D2-D44D-43D0-9B6C-FE75A1F86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7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AB2D-4512-43C8-AA2E-9DA4C8D5796D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83D2-D44D-43D0-9B6C-FE75A1F86A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1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51810" y="808125"/>
            <a:ext cx="9144000" cy="1094567"/>
          </a:xfrm>
        </p:spPr>
        <p:txBody>
          <a:bodyPr/>
          <a:lstStyle/>
          <a:p>
            <a:r>
              <a:rPr lang="en-US" dirty="0"/>
              <a:t>Charles Babbage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51810" y="1886372"/>
            <a:ext cx="9144000" cy="1655762"/>
          </a:xfrm>
        </p:spPr>
        <p:txBody>
          <a:bodyPr/>
          <a:lstStyle/>
          <a:p>
            <a:r>
              <a:rPr lang="en-US" dirty="0"/>
              <a:t>A Pioneer of 19th-Century Computer Technology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rot="19250358">
            <a:off x="-646771" y="-334535"/>
            <a:ext cx="2196791" cy="112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18764585" flipH="1" flipV="1">
            <a:off x="11249160" y="-975716"/>
            <a:ext cx="1393143" cy="2404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2522345">
            <a:off x="-718328" y="5921844"/>
            <a:ext cx="2396179" cy="113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3070306" flipH="1" flipV="1">
            <a:off x="11117198" y="5487788"/>
            <a:ext cx="1519590" cy="243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30" name="Picture 6" descr="https://avatars.mds.yandex.net/i?id=c1eeef2bfb6f7ada55ac4070d8dc59ef65eafbee-4855100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688" y="2433655"/>
            <a:ext cx="3460700" cy="409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358730" y="0"/>
            <a:ext cx="9231209" cy="90478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Who Was Charles Babbage?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7185" y="1904020"/>
            <a:ext cx="9144000" cy="299578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Lifespan:</a:t>
            </a:r>
            <a:r>
              <a:rPr lang="en-US" dirty="0"/>
              <a:t> 1791–1871</a:t>
            </a:r>
          </a:p>
          <a:p>
            <a:pPr algn="l"/>
            <a:r>
              <a:rPr lang="en-US" b="1" dirty="0"/>
              <a:t>Profession:</a:t>
            </a:r>
            <a:r>
              <a:rPr lang="en-US" dirty="0"/>
              <a:t> Mathematician, Inventor, Philosopher</a:t>
            </a:r>
          </a:p>
          <a:p>
            <a:pPr algn="l"/>
            <a:r>
              <a:rPr lang="en-US" b="1" dirty="0" smtClean="0"/>
              <a:t>Key Achievements:</a:t>
            </a:r>
            <a:endParaRPr lang="ru-RU" dirty="0" smtClean="0"/>
          </a:p>
          <a:p>
            <a:pPr algn="l"/>
            <a:r>
              <a:rPr lang="en-US" dirty="0" smtClean="0"/>
              <a:t>Designed </a:t>
            </a:r>
            <a:r>
              <a:rPr lang="en-US" dirty="0"/>
              <a:t>the </a:t>
            </a:r>
            <a:r>
              <a:rPr lang="en-US" b="1" dirty="0"/>
              <a:t>Difference </a:t>
            </a:r>
            <a:r>
              <a:rPr lang="en-US" b="1" dirty="0" smtClean="0"/>
              <a:t>Engine</a:t>
            </a:r>
            <a:endParaRPr lang="ru-RU" dirty="0"/>
          </a:p>
          <a:p>
            <a:pPr algn="l"/>
            <a:r>
              <a:rPr lang="en-US" dirty="0" smtClean="0"/>
              <a:t>Proposed </a:t>
            </a:r>
            <a:r>
              <a:rPr lang="en-US" dirty="0"/>
              <a:t>the </a:t>
            </a:r>
            <a:r>
              <a:rPr lang="en-US" b="1" dirty="0"/>
              <a:t>Analytical Engine</a:t>
            </a:r>
            <a:r>
              <a:rPr lang="en-US" dirty="0"/>
              <a:t> – the first conceptual </a:t>
            </a:r>
            <a:r>
              <a:rPr lang="en-US" dirty="0" smtClean="0"/>
              <a:t>computer </a:t>
            </a:r>
            <a:endParaRPr lang="ru-RU" dirty="0" smtClean="0"/>
          </a:p>
          <a:p>
            <a:pPr algn="l"/>
            <a:endParaRPr lang="ru-RU" dirty="0" smtClean="0"/>
          </a:p>
          <a:p>
            <a:pPr algn="l"/>
            <a:r>
              <a:rPr lang="en-US" b="1" dirty="0" smtClean="0"/>
              <a:t>Fun </a:t>
            </a:r>
            <a:r>
              <a:rPr lang="en-US" b="1" dirty="0"/>
              <a:t>Fact:</a:t>
            </a:r>
            <a:r>
              <a:rPr lang="en-US" dirty="0"/>
              <a:t> Known as the "Father of Computing," though his machines were never fully built in his lifetime.</a:t>
            </a:r>
          </a:p>
          <a:p>
            <a:pPr lvl="1" algn="l"/>
            <a:endParaRPr lang="en-US" dirty="0" smtClean="0"/>
          </a:p>
          <a:p>
            <a:pPr lvl="1" algn="l"/>
            <a:endParaRPr lang="en-US" dirty="0" smtClean="0"/>
          </a:p>
          <a:p>
            <a:pPr lvl="1" algn="l"/>
            <a:endParaRPr lang="en-US" dirty="0" smtClean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rot="19250358">
            <a:off x="-646771" y="-334535"/>
            <a:ext cx="2196791" cy="112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18764585" flipH="1" flipV="1">
            <a:off x="11249160" y="-975716"/>
            <a:ext cx="1393143" cy="2404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2522345">
            <a:off x="-718328" y="5921844"/>
            <a:ext cx="2396179" cy="113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3070306" flipH="1" flipV="1">
            <a:off x="11117198" y="5487788"/>
            <a:ext cx="1519590" cy="243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127185" y="1184156"/>
            <a:ext cx="3692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Charles Babbage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2357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51810" y="303701"/>
            <a:ext cx="9144000" cy="983411"/>
          </a:xfrm>
        </p:spPr>
        <p:txBody>
          <a:bodyPr>
            <a:normAutofit/>
          </a:bodyPr>
          <a:lstStyle/>
          <a:p>
            <a:r>
              <a:rPr lang="en-US" sz="4400" b="1" dirty="0"/>
              <a:t>The Difference Engine (1822</a:t>
            </a:r>
            <a:r>
              <a:rPr lang="en-US" sz="4400" b="1" dirty="0" smtClean="0"/>
              <a:t>)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6030" y="2191326"/>
            <a:ext cx="10299939" cy="22254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Purpose:</a:t>
            </a:r>
            <a:r>
              <a:rPr lang="en-US" dirty="0"/>
              <a:t> Automatically compute mathematical tables (logarithms, polynomials</a:t>
            </a:r>
            <a:r>
              <a:rPr lang="en-US" dirty="0" smtClean="0"/>
              <a:t>)</a:t>
            </a:r>
            <a:endParaRPr lang="en-US" dirty="0"/>
          </a:p>
          <a:p>
            <a:pPr algn="l"/>
            <a:r>
              <a:rPr lang="en-US" b="1" dirty="0"/>
              <a:t>How It Worked:</a:t>
            </a:r>
            <a:endParaRPr lang="en-US" dirty="0"/>
          </a:p>
          <a:p>
            <a:pPr lvl="1" algn="l"/>
            <a:r>
              <a:rPr lang="en-US" dirty="0"/>
              <a:t>Used </a:t>
            </a:r>
            <a:r>
              <a:rPr lang="en-US" b="1" dirty="0"/>
              <a:t>decimal number system</a:t>
            </a:r>
            <a:endParaRPr lang="en-US" dirty="0"/>
          </a:p>
          <a:p>
            <a:pPr lvl="1" algn="l"/>
            <a:r>
              <a:rPr lang="en-US" dirty="0"/>
              <a:t>Mechanical calculations without human errors</a:t>
            </a:r>
          </a:p>
          <a:p>
            <a:pPr algn="l"/>
            <a:r>
              <a:rPr lang="en-US" b="1" dirty="0"/>
              <a:t>Why It Wasn’t Completed:</a:t>
            </a:r>
            <a:r>
              <a:rPr lang="en-US" dirty="0"/>
              <a:t> Complexity and lack of funding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rot="19250358">
            <a:off x="-646771" y="-334535"/>
            <a:ext cx="2196791" cy="112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18764585" flipH="1" flipV="1">
            <a:off x="11249160" y="-975716"/>
            <a:ext cx="1393143" cy="2404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2522345">
            <a:off x="-718328" y="5921844"/>
            <a:ext cx="2396179" cy="113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3070306" flipH="1" flipV="1">
            <a:off x="11117198" y="5487788"/>
            <a:ext cx="1519590" cy="243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7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45939" y="680720"/>
            <a:ext cx="9144000" cy="766763"/>
          </a:xfrm>
        </p:spPr>
        <p:txBody>
          <a:bodyPr>
            <a:normAutofit/>
          </a:bodyPr>
          <a:lstStyle/>
          <a:p>
            <a:r>
              <a:rPr lang="en-US" sz="4400" b="1" dirty="0"/>
              <a:t>The Analytical Engine (1837</a:t>
            </a:r>
            <a:r>
              <a:rPr lang="en-US" sz="4400" b="1" dirty="0" smtClean="0"/>
              <a:t>)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47474" y="1998059"/>
            <a:ext cx="9940929" cy="315295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800" b="1" dirty="0"/>
              <a:t>The First Programmable Computer!</a:t>
            </a:r>
            <a:endParaRPr lang="en-US" sz="3800" dirty="0"/>
          </a:p>
          <a:p>
            <a:pPr algn="l"/>
            <a:r>
              <a:rPr lang="en-US" sz="3800" b="1" dirty="0"/>
              <a:t>Key Components (Similar to Modern Computers):</a:t>
            </a:r>
            <a:endParaRPr lang="en-US" sz="3800" dirty="0"/>
          </a:p>
          <a:p>
            <a:pPr lvl="1" algn="l"/>
            <a:r>
              <a:rPr lang="en-US" sz="3800" b="1" dirty="0"/>
              <a:t>"Mill" (CPU)</a:t>
            </a:r>
            <a:r>
              <a:rPr lang="en-US" sz="3800" dirty="0"/>
              <a:t> – Performed calculations</a:t>
            </a:r>
          </a:p>
          <a:p>
            <a:pPr lvl="1" algn="l"/>
            <a:r>
              <a:rPr lang="en-US" sz="3800" b="1" dirty="0"/>
              <a:t>"Store" (Memory)</a:t>
            </a:r>
            <a:r>
              <a:rPr lang="en-US" sz="3800" dirty="0"/>
              <a:t> – Stored data and results</a:t>
            </a:r>
          </a:p>
          <a:p>
            <a:pPr lvl="1" algn="l"/>
            <a:r>
              <a:rPr lang="en-US" sz="3800" b="1" dirty="0" smtClean="0"/>
              <a:t>  Punch </a:t>
            </a:r>
            <a:r>
              <a:rPr lang="en-US" sz="3800" b="1" dirty="0"/>
              <a:t>Cards</a:t>
            </a:r>
            <a:r>
              <a:rPr lang="en-US" sz="3800" dirty="0"/>
              <a:t> (inspired by Jacquard’s loom) – Program input</a:t>
            </a:r>
          </a:p>
          <a:p>
            <a:pPr algn="l"/>
            <a:r>
              <a:rPr lang="en-US" sz="3800" b="1" dirty="0"/>
              <a:t>Speed:</a:t>
            </a:r>
            <a:r>
              <a:rPr lang="en-US" sz="3800" dirty="0"/>
              <a:t> Solved complex problems in </a:t>
            </a:r>
            <a:r>
              <a:rPr lang="en-US" sz="3800" b="1" dirty="0"/>
              <a:t>minutes</a:t>
            </a:r>
            <a:r>
              <a:rPr lang="en-US" sz="3800" dirty="0"/>
              <a:t> (revolutionary for the 1800s)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rot="19250358">
            <a:off x="-646771" y="-334535"/>
            <a:ext cx="2196791" cy="112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18764585" flipH="1" flipV="1">
            <a:off x="11249160" y="-975716"/>
            <a:ext cx="1393143" cy="2404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2522345">
            <a:off x="-718328" y="5921844"/>
            <a:ext cx="2396179" cy="113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3070306" flipH="1" flipV="1">
            <a:off x="11117198" y="5487788"/>
            <a:ext cx="1519590" cy="243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16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825924" y="329854"/>
            <a:ext cx="8540151" cy="1025555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Why Was Babbage Ahead of His Time</a:t>
            </a:r>
            <a:r>
              <a:rPr lang="en-US" sz="4400" b="1" dirty="0" smtClean="0"/>
              <a:t>?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00883" y="1654805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His ideas were only realized in the </a:t>
            </a:r>
            <a:r>
              <a:rPr lang="en-US" b="1" dirty="0"/>
              <a:t>20th century</a:t>
            </a:r>
            <a:endParaRPr lang="en-US" dirty="0"/>
          </a:p>
          <a:p>
            <a:pPr algn="l"/>
            <a:r>
              <a:rPr lang="en-US" b="1" dirty="0"/>
              <a:t>Ada Lovelace</a:t>
            </a:r>
            <a:r>
              <a:rPr lang="en-US" dirty="0"/>
              <a:t> (the first programmer) wrote an algorithm for his machine</a:t>
            </a:r>
          </a:p>
          <a:p>
            <a:pPr algn="l"/>
            <a:r>
              <a:rPr lang="en-US" dirty="0"/>
              <a:t>In 1991, the </a:t>
            </a:r>
            <a:r>
              <a:rPr lang="en-US" b="1" dirty="0"/>
              <a:t>Difference Engine No. 2</a:t>
            </a:r>
            <a:r>
              <a:rPr lang="en-US" dirty="0"/>
              <a:t> was built and worked flawlessly!</a:t>
            </a: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rot="19250358">
            <a:off x="-646771" y="-334535"/>
            <a:ext cx="2196791" cy="112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18764585" flipH="1" flipV="1">
            <a:off x="11249160" y="-975716"/>
            <a:ext cx="1393143" cy="2404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2522345">
            <a:off x="-718328" y="5921844"/>
            <a:ext cx="2396179" cy="113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3070306" flipH="1" flipV="1">
            <a:off x="11117198" y="5487788"/>
            <a:ext cx="1519590" cy="243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4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157268" y="727062"/>
            <a:ext cx="5877464" cy="8272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Babbage’s </a:t>
            </a:r>
            <a:r>
              <a:rPr lang="en-US" b="1" dirty="0" smtClean="0"/>
              <a:t>Legacy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290823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Modern computers wouldn’t exist without his ideas</a:t>
            </a:r>
          </a:p>
          <a:p>
            <a:pPr algn="l"/>
            <a:r>
              <a:rPr lang="en-US" dirty="0"/>
              <a:t>The </a:t>
            </a:r>
            <a:r>
              <a:rPr lang="en-US" b="1" dirty="0"/>
              <a:t>Babbage Medal</a:t>
            </a:r>
            <a:r>
              <a:rPr lang="en-US" dirty="0"/>
              <a:t> is awarded for contributions to computer science</a:t>
            </a:r>
          </a:p>
          <a:p>
            <a:pPr algn="l"/>
            <a:r>
              <a:rPr lang="en-US" b="1" dirty="0"/>
              <a:t>Quote:</a:t>
            </a:r>
            <a:r>
              <a:rPr lang="en-US" dirty="0"/>
              <a:t> </a:t>
            </a:r>
            <a:r>
              <a:rPr lang="en-US" i="1" dirty="0"/>
              <a:t>"Every minute of his machine’s work saves an hour of mental labor."</a:t>
            </a:r>
            <a:endParaRPr lang="en-US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 rot="19250358">
            <a:off x="-646771" y="-334535"/>
            <a:ext cx="2196791" cy="112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18764585" flipH="1" flipV="1">
            <a:off x="11249160" y="-975716"/>
            <a:ext cx="1393143" cy="2404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2522345">
            <a:off x="-718328" y="5921844"/>
            <a:ext cx="2396179" cy="113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3070306" flipH="1" flipV="1">
            <a:off x="11117198" y="5487788"/>
            <a:ext cx="1519590" cy="243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36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51810" y="78632"/>
            <a:ext cx="9144000" cy="1094567"/>
          </a:xfrm>
        </p:spPr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2887" y="1525054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Babbage was a genius ahead of his </a:t>
            </a:r>
            <a:r>
              <a:rPr lang="en-US" dirty="0" smtClean="0"/>
              <a:t>era.</a:t>
            </a:r>
            <a:endParaRPr lang="en-US" dirty="0"/>
          </a:p>
          <a:p>
            <a:pPr algn="l"/>
            <a:r>
              <a:rPr lang="en-US" dirty="0"/>
              <a:t>His machines laid the foundation for the computer </a:t>
            </a:r>
            <a:r>
              <a:rPr lang="en-US" dirty="0" smtClean="0"/>
              <a:t>revolution.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 rot="19250358">
            <a:off x="-646771" y="-334535"/>
            <a:ext cx="2196791" cy="112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18764585" flipH="1" flipV="1">
            <a:off x="11249160" y="-975716"/>
            <a:ext cx="1393143" cy="2404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2522345">
            <a:off x="-718328" y="5921844"/>
            <a:ext cx="2396179" cy="113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3070306" flipH="1" flipV="1">
            <a:off x="11117198" y="5487788"/>
            <a:ext cx="1519590" cy="243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58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473712" y="226646"/>
            <a:ext cx="9144000" cy="10945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</a:t>
            </a:r>
            <a:r>
              <a:rPr lang="en-US" dirty="0"/>
              <a:t>you for your </a:t>
            </a:r>
            <a:r>
              <a:rPr lang="en-US" dirty="0" smtClean="0"/>
              <a:t>attention!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 rot="19250358">
            <a:off x="-646771" y="-334535"/>
            <a:ext cx="2196791" cy="112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rot="18764585" flipH="1" flipV="1">
            <a:off x="11249160" y="-975716"/>
            <a:ext cx="1393143" cy="24047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rot="2522345">
            <a:off x="-718328" y="5921844"/>
            <a:ext cx="2396179" cy="1136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 rot="3070306" flipH="1" flipV="1">
            <a:off x="11117198" y="5487788"/>
            <a:ext cx="1519590" cy="243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5" y="1966822"/>
            <a:ext cx="6328794" cy="30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4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295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Charles Babbage</vt:lpstr>
      <vt:lpstr>Who Was Charles Babbage?</vt:lpstr>
      <vt:lpstr>The Difference Engine (1822)</vt:lpstr>
      <vt:lpstr>The Analytical Engine (1837)</vt:lpstr>
      <vt:lpstr>Why Was Babbage Ahead of His Time?</vt:lpstr>
      <vt:lpstr>Babbage’s Legacy</vt:lpstr>
      <vt:lpstr>Conclusion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Чарльз Бэббидж</dc:title>
  <dc:creator>Студенты</dc:creator>
  <cp:lastModifiedBy>Студенты</cp:lastModifiedBy>
  <cp:revision>4</cp:revision>
  <dcterms:created xsi:type="dcterms:W3CDTF">2025-05-19T05:48:38Z</dcterms:created>
  <dcterms:modified xsi:type="dcterms:W3CDTF">2025-05-19T06:31:23Z</dcterms:modified>
</cp:coreProperties>
</file>