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6" r:id="rId9"/>
    <p:sldId id="261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A"/>
    <a:srgbClr val="C1E9F7"/>
    <a:srgbClr val="009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FBC5-4AC0-A04B-5FD0C608F37B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FBC5-4AC0-A04B-5FD0C608F37B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BC5-4AC0-A04B-5FD0C608F37B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FBC5-4AC0-A04B-5FD0C608F37B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FBC5-4AC0-A04B-5FD0C608F37B}"/>
              </c:ext>
            </c:extLst>
          </c:dPt>
          <c:dLbls>
            <c:dLbl>
              <c:idx val="0"/>
              <c:layout>
                <c:manualLayout>
                  <c:x val="4.5790163100157329E-2"/>
                  <c:y val="8.5336531065589409E-3"/>
                </c:manualLayout>
              </c:layout>
              <c:tx>
                <c:rich>
                  <a:bodyPr/>
                  <a:lstStyle/>
                  <a:p>
                    <a:fld id="{02BC7E5C-2972-4B4E-9AA1-6E84D847EEB4}" type="VALUE">
                      <a:rPr lang="en-US" smtClean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C5-4AC0-A04B-5FD0C608F37B}"/>
                </c:ext>
              </c:extLst>
            </c:dLbl>
            <c:dLbl>
              <c:idx val="1"/>
              <c:layout>
                <c:manualLayout>
                  <c:x val="3.4135992058229987E-2"/>
                  <c:y val="-5.4438622616315201E-3"/>
                </c:manualLayout>
              </c:layout>
              <c:tx>
                <c:rich>
                  <a:bodyPr/>
                  <a:lstStyle/>
                  <a:p>
                    <a:fld id="{BE20D8FB-2E44-4AF2-933F-CB396BF7DA52}" type="VALUE">
                      <a:rPr lang="en-US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C5-4AC0-A04B-5FD0C608F37B}"/>
                </c:ext>
              </c:extLst>
            </c:dLbl>
            <c:dLbl>
              <c:idx val="2"/>
              <c:layout>
                <c:manualLayout>
                  <c:x val="-6.5259326024712152E-4"/>
                  <c:y val="4.3833955855295946E-2"/>
                </c:manualLayout>
              </c:layout>
              <c:tx>
                <c:rich>
                  <a:bodyPr/>
                  <a:lstStyle/>
                  <a:p>
                    <a:fld id="{45C583F3-4FCE-48B5-BC63-16BF4CBAFEC9}" type="VALUE">
                      <a:rPr lang="en-US" smtClean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BC5-4AC0-A04B-5FD0C608F37B}"/>
                </c:ext>
              </c:extLst>
            </c:dLbl>
            <c:dLbl>
              <c:idx val="3"/>
              <c:layout>
                <c:manualLayout>
                  <c:x val="1.5705244220176252E-2"/>
                  <c:y val="1.120308779098007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B6FAEACA-2F55-459C-9E86-EBB78E3FA738}" type="VALUE">
                      <a:rPr lang="en-US" sz="12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>
                        <a:defRPr sz="1200"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pPr>
                      <a:t>[ЗНАЧЕНИЕ]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0783456856048253E-2"/>
                      <c:h val="3.812184252142931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BC5-4AC0-A04B-5FD0C608F37B}"/>
                </c:ext>
              </c:extLst>
            </c:dLbl>
            <c:dLbl>
              <c:idx val="4"/>
              <c:layout>
                <c:manualLayout>
                  <c:x val="6.7223713494199569E-3"/>
                  <c:y val="-4.2116379814289605E-3"/>
                </c:manualLayout>
              </c:layout>
              <c:tx>
                <c:rich>
                  <a:bodyPr/>
                  <a:lstStyle/>
                  <a:p>
                    <a:fld id="{39A157B4-1F34-48EC-A5FA-BC0DA5ABB07C}" type="VALUE">
                      <a:rPr lang="en-US" smtClean="0"/>
                      <a:pPr/>
                      <a:t>[ЗНАЧЕНИЕ]</a:t>
                    </a:fld>
                    <a:endParaRPr lang="ru-RU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BC5-4AC0-A04B-5FD0C608F3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Затраты на вспомогательные материалы и запчасти</c:v>
                </c:pt>
                <c:pt idx="1">
                  <c:v>Затраты на электроэнергию</c:v>
                </c:pt>
                <c:pt idx="2">
                  <c:v>Затраты на заработную плату</c:v>
                </c:pt>
                <c:pt idx="3">
                  <c:v>Отчисления от фонда заработной платы в Фонды социального страхования</c:v>
                </c:pt>
                <c:pt idx="4">
                  <c:v>Амортизационные отчисления</c:v>
                </c:pt>
              </c:strCache>
            </c:strRef>
          </c:cat>
          <c:val>
            <c:numRef>
              <c:f>Лист1!$B$2:$B$6</c:f>
              <c:numCache>
                <c:formatCode>0.00%</c:formatCode>
                <c:ptCount val="5"/>
                <c:pt idx="0">
                  <c:v>8.0000000000000002E-3</c:v>
                </c:pt>
                <c:pt idx="1">
                  <c:v>0.113</c:v>
                </c:pt>
                <c:pt idx="2">
                  <c:v>0.35699999999999998</c:v>
                </c:pt>
                <c:pt idx="3">
                  <c:v>8.8999999999999996E-2</c:v>
                </c:pt>
                <c:pt idx="4">
                  <c:v>0.433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C5-4AC0-A04B-5FD0C608F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9962320"/>
        <c:axId val="269961840"/>
      </c:barChart>
      <c:valAx>
        <c:axId val="2699618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crossAx val="269962320"/>
        <c:crosses val="autoZero"/>
        <c:crossBetween val="between"/>
      </c:valAx>
      <c:catAx>
        <c:axId val="2699623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269961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6DEE8C-AC91-4827-B174-651FF9AF96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840A41-BE72-44B1-BA84-02198A8A45DD}">
      <dgm:prSet phldrT="[Текст]" custT="1"/>
      <dgm:spPr/>
      <dgm:t>
        <a:bodyPr/>
        <a:lstStyle/>
        <a:p>
          <a:r>
            <a:rPr lang="ru-RU" sz="1800" b="1" i="0" dirty="0">
              <a:latin typeface="Arial" panose="020B0604020202020204" pitchFamily="34" charset="0"/>
              <a:cs typeface="Arial" panose="020B0604020202020204" pitchFamily="34" charset="0"/>
            </a:rPr>
            <a:t>Технические</a:t>
          </a:r>
          <a:endParaRPr lang="ru-RU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B7E8BB-989C-4244-982F-A73321D93DA0}" type="parTrans" cxnId="{C263E57A-6124-4035-A574-F574EB957840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AE4391-F80A-4EF1-AE01-64ABA3A2D5B3}" type="sibTrans" cxnId="{C263E57A-6124-4035-A574-F574EB957840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AAC5DF-45D6-47D9-A23D-76D8E3EECBDC}">
      <dgm:prSet phldrT="[Текст]" custT="1"/>
      <dgm:spPr/>
      <dgm:t>
        <a:bodyPr/>
        <a:lstStyle/>
        <a:p>
          <a:r>
            <a:rPr lang="ru-RU" sz="18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Рассмотреть назначение и техническую характеристику оборудования ДДК-3, автоматизацию управления поточно-транспортными системами</a:t>
          </a:r>
          <a:endParaRPr lang="ru-RU" sz="11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C6CE61-429E-4F19-9081-3734324EECA9}" type="parTrans" cxnId="{97D5AD31-2D11-4DA8-B0A3-3DE520D1D22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7B635C-F95B-44C4-ADC5-99687B91AB6A}" type="sibTrans" cxnId="{97D5AD31-2D11-4DA8-B0A3-3DE520D1D22E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57EED9-9875-4F8F-9BDA-A57C0CDEDA4F}">
      <dgm:prSet phldrT="[Текст]" custT="1"/>
      <dgm:spPr/>
      <dgm:t>
        <a:bodyPr/>
        <a:lstStyle/>
        <a:p>
          <a:r>
            <a:rPr lang="ru-RU" sz="1800" b="1" i="0" dirty="0">
              <a:latin typeface="Arial" panose="020B0604020202020204" pitchFamily="34" charset="0"/>
              <a:cs typeface="Arial" panose="020B0604020202020204" pitchFamily="34" charset="0"/>
            </a:rPr>
            <a:t>Экономические</a:t>
          </a:r>
          <a:endParaRPr lang="ru-RU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006E66-900B-41F7-BA74-C761E3DA3B00}" type="parTrans" cxnId="{1A5CFD75-C3C4-4F70-A044-C02D64BE067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78792E-6FEE-4B49-80DE-60411A5CC4A6}" type="sibTrans" cxnId="{1A5CFD75-C3C4-4F70-A044-C02D64BE067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9DE9B2-5F7C-4DEC-9BCE-E145DA549283}">
      <dgm:prSet phldrT="[Текст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Произвести расчет трудоемкости работ по обслуживанию оборудования и расчет численности персонала</a:t>
          </a:r>
        </a:p>
      </dgm:t>
    </dgm:pt>
    <dgm:pt modelId="{9DDCCC18-8539-4728-B310-11A9122ABFBF}" type="parTrans" cxnId="{E8BC15DC-62D8-4B29-813D-57DB0521753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74F681-56F1-45E9-891E-7902958417E9}" type="sibTrans" cxnId="{E8BC15DC-62D8-4B29-813D-57DB05217538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4C3D09-8E6B-496B-A2C2-2EF10AAB2FDD}">
      <dgm:prSet custT="1"/>
      <dgm:spPr/>
      <dgm:t>
        <a:bodyPr/>
        <a:lstStyle/>
        <a:p>
          <a:r>
            <a:rPr lang="ru-RU" sz="18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Произвести расчёт мощности главных двигателей поточно-транспортной системы и выбор трансформатора УПП ДДК-3</a:t>
          </a:r>
        </a:p>
      </dgm:t>
    </dgm:pt>
    <dgm:pt modelId="{47B1E078-3CAF-466A-B368-DDAE926F19E4}" type="parTrans" cxnId="{FCADB8D7-9378-4A49-A981-0B1137BBAD2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74C728-B510-491F-A340-2536461F9E16}" type="sibTrans" cxnId="{FCADB8D7-9378-4A49-A981-0B1137BBAD29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F2A710-A451-47F6-9EA9-9B5FC252089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Произвести расчет фонда заработной платы, расхода вспомогательных материалов, платы за пользование электроэнергией, амортизации основных средств</a:t>
          </a:r>
        </a:p>
      </dgm:t>
    </dgm:pt>
    <dgm:pt modelId="{E9BE11E2-7154-443F-BA54-D78DDEE671F0}" type="parTrans" cxnId="{652266EA-E3E5-4525-A1DB-58D63755955A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CFAC59-157F-4FEE-87D8-73E0B2980451}" type="sibTrans" cxnId="{652266EA-E3E5-4525-A1DB-58D63755955A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B1BC24-551A-4535-BE37-5F94B0BF4119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Составить сводную смету затрат на обеспечение электроснабжения участка.</a:t>
          </a:r>
        </a:p>
      </dgm:t>
    </dgm:pt>
    <dgm:pt modelId="{4F84A5BD-9EF7-43B6-8516-37946E934037}" type="parTrans" cxnId="{ACB29774-F449-4BB6-AA1B-A0A05FA5638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333349-C4CF-4AA1-A7A4-3FC8F632B32E}" type="sibTrans" cxnId="{ACB29774-F449-4BB6-AA1B-A0A05FA5638C}">
      <dgm:prSet/>
      <dgm:spPr/>
      <dgm:t>
        <a:bodyPr/>
        <a:lstStyle/>
        <a:p>
          <a:endParaRPr lang="ru-RU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8DB300-62CF-4CE0-BB74-DD1F06F2092D}" type="pres">
      <dgm:prSet presAssocID="{686DEE8C-AC91-4827-B174-651FF9AF96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7D9214D-B056-4190-B6B2-A7D2A7A46E02}" type="pres">
      <dgm:prSet presAssocID="{E2840A41-BE72-44B1-BA84-02198A8A45DD}" presName="parentText" presStyleLbl="node1" presStyleIdx="0" presStyleCnt="2" custLinFactNeighborX="2087" custLinFactNeighborY="-5432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963F23-30FE-4486-B9E4-D78AED7CEFFB}" type="pres">
      <dgm:prSet presAssocID="{E2840A41-BE72-44B1-BA84-02198A8A45D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966A9E-0DD6-40EB-A1B0-4ADAEC16B1C5}" type="pres">
      <dgm:prSet presAssocID="{E957EED9-9875-4F8F-9BDA-A57C0CDEDA4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7C408E-58CA-41CB-A25C-475BA5F496F0}" type="pres">
      <dgm:prSet presAssocID="{E957EED9-9875-4F8F-9BDA-A57C0CDEDA4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52266EA-E3E5-4525-A1DB-58D63755955A}" srcId="{E957EED9-9875-4F8F-9BDA-A57C0CDEDA4F}" destId="{86F2A710-A451-47F6-9EA9-9B5FC2520891}" srcOrd="1" destOrd="0" parTransId="{E9BE11E2-7154-443F-BA54-D78DDEE671F0}" sibTransId="{B7CFAC59-157F-4FEE-87D8-73E0B2980451}"/>
    <dgm:cxn modelId="{8B866967-A714-4FD9-AEAE-B2CB5C25163E}" type="presOf" srcId="{E957EED9-9875-4F8F-9BDA-A57C0CDEDA4F}" destId="{C9966A9E-0DD6-40EB-A1B0-4ADAEC16B1C5}" srcOrd="0" destOrd="0" presId="urn:microsoft.com/office/officeart/2005/8/layout/vList2"/>
    <dgm:cxn modelId="{E527BFD8-1032-465B-AF7A-86EC1BE7142F}" type="presOf" srcId="{094C3D09-8E6B-496B-A2C2-2EF10AAB2FDD}" destId="{6B963F23-30FE-4486-B9E4-D78AED7CEFFB}" srcOrd="0" destOrd="1" presId="urn:microsoft.com/office/officeart/2005/8/layout/vList2"/>
    <dgm:cxn modelId="{44BC98EA-C157-4674-97A6-F3D88B06F4C6}" type="presOf" srcId="{E2840A41-BE72-44B1-BA84-02198A8A45DD}" destId="{07D9214D-B056-4190-B6B2-A7D2A7A46E02}" srcOrd="0" destOrd="0" presId="urn:microsoft.com/office/officeart/2005/8/layout/vList2"/>
    <dgm:cxn modelId="{ACB29774-F449-4BB6-AA1B-A0A05FA5638C}" srcId="{E957EED9-9875-4F8F-9BDA-A57C0CDEDA4F}" destId="{E2B1BC24-551A-4535-BE37-5F94B0BF4119}" srcOrd="2" destOrd="0" parTransId="{4F84A5BD-9EF7-43B6-8516-37946E934037}" sibTransId="{DD333349-C4CF-4AA1-A7A4-3FC8F632B32E}"/>
    <dgm:cxn modelId="{40FEDA9D-2569-4B3E-8BBE-6D8AECC202E3}" type="presOf" srcId="{86F2A710-A451-47F6-9EA9-9B5FC2520891}" destId="{D17C408E-58CA-41CB-A25C-475BA5F496F0}" srcOrd="0" destOrd="1" presId="urn:microsoft.com/office/officeart/2005/8/layout/vList2"/>
    <dgm:cxn modelId="{C263E57A-6124-4035-A574-F574EB957840}" srcId="{686DEE8C-AC91-4827-B174-651FF9AF965F}" destId="{E2840A41-BE72-44B1-BA84-02198A8A45DD}" srcOrd="0" destOrd="0" parTransId="{58B7E8BB-989C-4244-982F-A73321D93DA0}" sibTransId="{C2AE4391-F80A-4EF1-AE01-64ABA3A2D5B3}"/>
    <dgm:cxn modelId="{E8BC15DC-62D8-4B29-813D-57DB05217538}" srcId="{E957EED9-9875-4F8F-9BDA-A57C0CDEDA4F}" destId="{629DE9B2-5F7C-4DEC-9BCE-E145DA549283}" srcOrd="0" destOrd="0" parTransId="{9DDCCC18-8539-4728-B310-11A9122ABFBF}" sibTransId="{4674F681-56F1-45E9-891E-7902958417E9}"/>
    <dgm:cxn modelId="{D24F5689-AE1C-4AC6-9891-887F40EE0F38}" type="presOf" srcId="{686DEE8C-AC91-4827-B174-651FF9AF965F}" destId="{5A8DB300-62CF-4CE0-BB74-DD1F06F2092D}" srcOrd="0" destOrd="0" presId="urn:microsoft.com/office/officeart/2005/8/layout/vList2"/>
    <dgm:cxn modelId="{FCADB8D7-9378-4A49-A981-0B1137BBAD29}" srcId="{E2840A41-BE72-44B1-BA84-02198A8A45DD}" destId="{094C3D09-8E6B-496B-A2C2-2EF10AAB2FDD}" srcOrd="1" destOrd="0" parTransId="{47B1E078-3CAF-466A-B368-DDAE926F19E4}" sibTransId="{0274C728-B510-491F-A340-2536461F9E16}"/>
    <dgm:cxn modelId="{1A5CFD75-C3C4-4F70-A044-C02D64BE0679}" srcId="{686DEE8C-AC91-4827-B174-651FF9AF965F}" destId="{E957EED9-9875-4F8F-9BDA-A57C0CDEDA4F}" srcOrd="1" destOrd="0" parTransId="{D4006E66-900B-41F7-BA74-C761E3DA3B00}" sibTransId="{8C78792E-6FEE-4B49-80DE-60411A5CC4A6}"/>
    <dgm:cxn modelId="{8A5895B3-2713-4E9F-8007-1265F14A22A3}" type="presOf" srcId="{629DE9B2-5F7C-4DEC-9BCE-E145DA549283}" destId="{D17C408E-58CA-41CB-A25C-475BA5F496F0}" srcOrd="0" destOrd="0" presId="urn:microsoft.com/office/officeart/2005/8/layout/vList2"/>
    <dgm:cxn modelId="{0D68C0E9-D3E9-4BB1-A485-B58B3E46BE9F}" type="presOf" srcId="{EDAAC5DF-45D6-47D9-A23D-76D8E3EECBDC}" destId="{6B963F23-30FE-4486-B9E4-D78AED7CEFFB}" srcOrd="0" destOrd="0" presId="urn:microsoft.com/office/officeart/2005/8/layout/vList2"/>
    <dgm:cxn modelId="{97D5AD31-2D11-4DA8-B0A3-3DE520D1D22E}" srcId="{E2840A41-BE72-44B1-BA84-02198A8A45DD}" destId="{EDAAC5DF-45D6-47D9-A23D-76D8E3EECBDC}" srcOrd="0" destOrd="0" parTransId="{64C6CE61-429E-4F19-9081-3734324EECA9}" sibTransId="{5B7B635C-F95B-44C4-ADC5-99687B91AB6A}"/>
    <dgm:cxn modelId="{8E656F84-E8CD-4D02-B5B3-234CCD25AB33}" type="presOf" srcId="{E2B1BC24-551A-4535-BE37-5F94B0BF4119}" destId="{D17C408E-58CA-41CB-A25C-475BA5F496F0}" srcOrd="0" destOrd="2" presId="urn:microsoft.com/office/officeart/2005/8/layout/vList2"/>
    <dgm:cxn modelId="{61AD2EFD-F339-448D-B883-6750E5626E7D}" type="presParOf" srcId="{5A8DB300-62CF-4CE0-BB74-DD1F06F2092D}" destId="{07D9214D-B056-4190-B6B2-A7D2A7A46E02}" srcOrd="0" destOrd="0" presId="urn:microsoft.com/office/officeart/2005/8/layout/vList2"/>
    <dgm:cxn modelId="{BD8145E7-4F56-4D01-AE1C-EFF31F047FA3}" type="presParOf" srcId="{5A8DB300-62CF-4CE0-BB74-DD1F06F2092D}" destId="{6B963F23-30FE-4486-B9E4-D78AED7CEFFB}" srcOrd="1" destOrd="0" presId="urn:microsoft.com/office/officeart/2005/8/layout/vList2"/>
    <dgm:cxn modelId="{DE9A1592-78DF-4936-BEEE-0656A194B64A}" type="presParOf" srcId="{5A8DB300-62CF-4CE0-BB74-DD1F06F2092D}" destId="{C9966A9E-0DD6-40EB-A1B0-4ADAEC16B1C5}" srcOrd="2" destOrd="0" presId="urn:microsoft.com/office/officeart/2005/8/layout/vList2"/>
    <dgm:cxn modelId="{3D354CD0-3A1D-4778-A0AE-5C5623394CC4}" type="presParOf" srcId="{5A8DB300-62CF-4CE0-BB74-DD1F06F2092D}" destId="{D17C408E-58CA-41CB-A25C-475BA5F496F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DEE8C-AC91-4827-B174-651FF9AF965F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E2840A41-BE72-44B1-BA84-02198A8A45DD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800" b="0" i="0" dirty="0">
              <a:latin typeface="Arial" panose="020B0604020202020204" pitchFamily="34" charset="0"/>
              <a:cs typeface="Arial" panose="020B0604020202020204" pitchFamily="34" charset="0"/>
            </a:rPr>
            <a:t>Технические</a:t>
          </a:r>
          <a:endParaRPr lang="ru-RU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B7E8BB-989C-4244-982F-A73321D93DA0}" type="parTrans" cxnId="{C263E57A-6124-4035-A574-F574EB957840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AE4391-F80A-4EF1-AE01-64ABA3A2D5B3}" type="sibTrans" cxnId="{C263E57A-6124-4035-A574-F574EB957840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57EED9-9875-4F8F-9BDA-A57C0CDEDA4F}">
      <dgm:prSet phldrT="[Текст]" custT="1"/>
      <dgm:spPr>
        <a:solidFill>
          <a:schemeClr val="accent1"/>
        </a:solidFill>
      </dgm:spPr>
      <dgm:t>
        <a:bodyPr/>
        <a:lstStyle/>
        <a:p>
          <a:r>
            <a:rPr lang="ru-RU" sz="1800" b="0" i="0" dirty="0">
              <a:latin typeface="Arial" panose="020B0604020202020204" pitchFamily="34" charset="0"/>
              <a:cs typeface="Arial" panose="020B0604020202020204" pitchFamily="34" charset="0"/>
            </a:rPr>
            <a:t>Экономические</a:t>
          </a:r>
          <a:endParaRPr lang="ru-RU" sz="18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006E66-900B-41F7-BA74-C761E3DA3B00}" type="parTrans" cxnId="{1A5CFD75-C3C4-4F70-A044-C02D64BE0679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78792E-6FEE-4B49-80DE-60411A5CC4A6}" type="sibTrans" cxnId="{1A5CFD75-C3C4-4F70-A044-C02D64BE0679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9DE9B2-5F7C-4DEC-9BCE-E145DA549283}">
      <dgm:prSet phldrT="[Текст]"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ru-RU" sz="18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Расчет стоимости основных и вспомогательных материалов</a:t>
          </a:r>
        </a:p>
      </dgm:t>
    </dgm:pt>
    <dgm:pt modelId="{9DDCCC18-8539-4728-B310-11A9122ABFBF}" type="parTrans" cxnId="{E8BC15DC-62D8-4B29-813D-57DB05217538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74F681-56F1-45E9-891E-7902958417E9}" type="sibTrans" cxnId="{E8BC15DC-62D8-4B29-813D-57DB05217538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72634B-3FD4-4742-9100-6B7BAC90BFD4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ru-RU" sz="18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Расчет осветительной сети, токов </a:t>
          </a:r>
          <a:r>
            <a:rPr lang="ru-RU" sz="1800" b="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к.з</a:t>
          </a:r>
          <a:endParaRPr lang="ru-RU" sz="1800" b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C72EB7-AE00-4243-B203-020EAB711D73}" type="parTrans" cxnId="{ABB127DE-B825-445D-93D4-FF0944025D30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DA7A5B-69E7-4BA4-B89E-AC5C00D00AA6}" type="sibTrans" cxnId="{ABB127DE-B825-445D-93D4-FF0944025D30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896A1B-F948-46D6-BEF6-6E7D8B543916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ru-RU" sz="18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Расчет токов </a:t>
          </a:r>
          <a:r>
            <a:rPr lang="ru-RU" sz="1800" b="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к.з</a:t>
          </a:r>
          <a:r>
            <a:rPr lang="ru-RU" sz="18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.  Выбор аппаратов защиты в сети напряжением до 1000В</a:t>
          </a:r>
        </a:p>
      </dgm:t>
    </dgm:pt>
    <dgm:pt modelId="{74ED66E5-1F78-467E-8437-27E7313EF818}" type="parTrans" cxnId="{B775DC3C-EC9F-490B-9D8A-5F80505F379B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D68C57-8626-4C95-86A9-FE9170896A9E}" type="sibTrans" cxnId="{B775DC3C-EC9F-490B-9D8A-5F80505F379B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DB60E2-B660-4A21-A464-D677DCAD02B6}">
      <dgm:prSet phldrT="[Текст]"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ru-RU" sz="18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Составление сводной сметы затрат</a:t>
          </a:r>
        </a:p>
      </dgm:t>
    </dgm:pt>
    <dgm:pt modelId="{8F4F69C2-9B60-4B58-B56E-C239366F15EA}" type="parTrans" cxnId="{6A9BE464-AB6C-4DBC-B331-7EDB342B472B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433BB7-64BB-47E2-8420-6E8D26953460}" type="sibTrans" cxnId="{6A9BE464-AB6C-4DBC-B331-7EDB342B472B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4BA17C-6EED-4239-AC2A-F2985707CBBA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ru-RU" sz="18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Расчёт технико-экономических показателей</a:t>
          </a:r>
        </a:p>
      </dgm:t>
    </dgm:pt>
    <dgm:pt modelId="{5E9EFDE3-5CEA-479A-B779-A17099C3A8E4}" type="parTrans" cxnId="{7787AC12-0275-48E8-94CB-5B33A062DD9B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9BA6C6-5B1B-49BA-9AA2-755BBEFA26AB}" type="sibTrans" cxnId="{7787AC12-0275-48E8-94CB-5B33A062DD9B}">
      <dgm:prSet/>
      <dgm:spPr/>
      <dgm:t>
        <a:bodyPr/>
        <a:lstStyle/>
        <a:p>
          <a:endParaRPr lang="ru-RU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35593F-055D-4D72-AF62-B35C1A55DB5C}">
      <dgm:prSet phldrT="[Текст]"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ru-RU" sz="1800" b="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Выбрать категорию по надежности электроснабжения</a:t>
          </a:r>
          <a:endParaRPr lang="ru-RU" sz="1800" b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DA6F5C-EFD3-468D-8CFD-B3D65F1709BC}" type="parTrans" cxnId="{FA066446-B37B-448B-86F2-0DCFC888D282}">
      <dgm:prSet/>
      <dgm:spPr/>
      <dgm:t>
        <a:bodyPr/>
        <a:lstStyle/>
        <a:p>
          <a:endParaRPr lang="ru-RU"/>
        </a:p>
      </dgm:t>
    </dgm:pt>
    <dgm:pt modelId="{F78BD048-155F-4105-92DD-8C2F52A2CAE6}" type="sibTrans" cxnId="{FA066446-B37B-448B-86F2-0DCFC888D282}">
      <dgm:prSet/>
      <dgm:spPr/>
      <dgm:t>
        <a:bodyPr/>
        <a:lstStyle/>
        <a:p>
          <a:endParaRPr lang="ru-RU"/>
        </a:p>
      </dgm:t>
    </dgm:pt>
    <dgm:pt modelId="{464DA7C4-5C8A-400B-BED2-D675A163CD5C}" type="pres">
      <dgm:prSet presAssocID="{686DEE8C-AC91-4827-B174-651FF9AF965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DBE7B82-EBC0-49CB-8735-668C66087994}" type="pres">
      <dgm:prSet presAssocID="{E2840A41-BE72-44B1-BA84-02198A8A45DD}" presName="linNode" presStyleCnt="0"/>
      <dgm:spPr/>
    </dgm:pt>
    <dgm:pt modelId="{4F70E10D-38CC-4341-9F69-92E03DA44B54}" type="pres">
      <dgm:prSet presAssocID="{E2840A41-BE72-44B1-BA84-02198A8A45DD}" presName="parentShp" presStyleLbl="node1" presStyleIdx="0" presStyleCnt="2" custScaleX="78881" custLinFactNeighborX="-22" custLinFactNeighborY="6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BB1379-AF10-4429-BEE7-443156D04E4B}" type="pres">
      <dgm:prSet presAssocID="{E2840A41-BE72-44B1-BA84-02198A8A45DD}" presName="childShp" presStyleLbl="bgAccFollowNode1" presStyleIdx="0" presStyleCnt="2" custScaleX="138577" custScaleY="839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5762E6-8F6E-47BA-818B-21F0761D7700}" type="pres">
      <dgm:prSet presAssocID="{C2AE4391-F80A-4EF1-AE01-64ABA3A2D5B3}" presName="spacing" presStyleCnt="0"/>
      <dgm:spPr/>
    </dgm:pt>
    <dgm:pt modelId="{9A0CA102-40A1-4E86-95C3-457941FA79D0}" type="pres">
      <dgm:prSet presAssocID="{E957EED9-9875-4F8F-9BDA-A57C0CDEDA4F}" presName="linNode" presStyleCnt="0"/>
      <dgm:spPr/>
    </dgm:pt>
    <dgm:pt modelId="{7A0B1149-3739-4843-9158-B5F660D3416B}" type="pres">
      <dgm:prSet presAssocID="{E957EED9-9875-4F8F-9BDA-A57C0CDEDA4F}" presName="parentShp" presStyleLbl="node1" presStyleIdx="1" presStyleCnt="2" custScaleX="67657" custLinFactNeighborX="-10781" custLinFactNeighborY="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5C0567-9A44-446E-9C1D-83732D555F68}" type="pres">
      <dgm:prSet presAssocID="{E957EED9-9875-4F8F-9BDA-A57C0CDEDA4F}" presName="childShp" presStyleLbl="bgAccFollowNode1" presStyleIdx="1" presStyleCnt="2" custScaleX="121250" custScaleY="818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775DC3C-EC9F-490B-9D8A-5F80505F379B}" srcId="{E2840A41-BE72-44B1-BA84-02198A8A45DD}" destId="{34896A1B-F948-46D6-BEF6-6E7D8B543916}" srcOrd="2" destOrd="0" parTransId="{74ED66E5-1F78-467E-8437-27E7313EF818}" sibTransId="{F8D68C57-8626-4C95-86A9-FE9170896A9E}"/>
    <dgm:cxn modelId="{ABB127DE-B825-445D-93D4-FF0944025D30}" srcId="{E2840A41-BE72-44B1-BA84-02198A8A45DD}" destId="{3472634B-3FD4-4742-9100-6B7BAC90BFD4}" srcOrd="1" destOrd="0" parTransId="{74C72EB7-AE00-4243-B203-020EAB711D73}" sibTransId="{30DA7A5B-69E7-4BA4-B89E-AC5C00D00AA6}"/>
    <dgm:cxn modelId="{FA066446-B37B-448B-86F2-0DCFC888D282}" srcId="{E2840A41-BE72-44B1-BA84-02198A8A45DD}" destId="{3235593F-055D-4D72-AF62-B35C1A55DB5C}" srcOrd="0" destOrd="0" parTransId="{99DA6F5C-EFD3-468D-8CFD-B3D65F1709BC}" sibTransId="{F78BD048-155F-4105-92DD-8C2F52A2CAE6}"/>
    <dgm:cxn modelId="{DD7BD828-21A7-444F-A726-A1618E5ABB75}" type="presOf" srcId="{404BA17C-6EED-4239-AC2A-F2985707CBBA}" destId="{645C0567-9A44-446E-9C1D-83732D555F68}" srcOrd="0" destOrd="2" presId="urn:microsoft.com/office/officeart/2005/8/layout/vList6"/>
    <dgm:cxn modelId="{DB7C520B-7D54-422D-86D4-7F2C7D670FE5}" type="presOf" srcId="{686DEE8C-AC91-4827-B174-651FF9AF965F}" destId="{464DA7C4-5C8A-400B-BED2-D675A163CD5C}" srcOrd="0" destOrd="0" presId="urn:microsoft.com/office/officeart/2005/8/layout/vList6"/>
    <dgm:cxn modelId="{C263E57A-6124-4035-A574-F574EB957840}" srcId="{686DEE8C-AC91-4827-B174-651FF9AF965F}" destId="{E2840A41-BE72-44B1-BA84-02198A8A45DD}" srcOrd="0" destOrd="0" parTransId="{58B7E8BB-989C-4244-982F-A73321D93DA0}" sibTransId="{C2AE4391-F80A-4EF1-AE01-64ABA3A2D5B3}"/>
    <dgm:cxn modelId="{6A9BE464-AB6C-4DBC-B331-7EDB342B472B}" srcId="{E957EED9-9875-4F8F-9BDA-A57C0CDEDA4F}" destId="{F0DB60E2-B660-4A21-A464-D677DCAD02B6}" srcOrd="1" destOrd="0" parTransId="{8F4F69C2-9B60-4B58-B56E-C239366F15EA}" sibTransId="{2E433BB7-64BB-47E2-8420-6E8D26953460}"/>
    <dgm:cxn modelId="{E8BC15DC-62D8-4B29-813D-57DB05217538}" srcId="{E957EED9-9875-4F8F-9BDA-A57C0CDEDA4F}" destId="{629DE9B2-5F7C-4DEC-9BCE-E145DA549283}" srcOrd="0" destOrd="0" parTransId="{9DDCCC18-8539-4728-B310-11A9122ABFBF}" sibTransId="{4674F681-56F1-45E9-891E-7902958417E9}"/>
    <dgm:cxn modelId="{F5EC8843-8BC6-43AC-92DB-A3FE74AD8382}" type="presOf" srcId="{629DE9B2-5F7C-4DEC-9BCE-E145DA549283}" destId="{645C0567-9A44-446E-9C1D-83732D555F68}" srcOrd="0" destOrd="0" presId="urn:microsoft.com/office/officeart/2005/8/layout/vList6"/>
    <dgm:cxn modelId="{70E0FE3D-F6C1-4C10-8F6F-77233F475970}" type="presOf" srcId="{E2840A41-BE72-44B1-BA84-02198A8A45DD}" destId="{4F70E10D-38CC-4341-9F69-92E03DA44B54}" srcOrd="0" destOrd="0" presId="urn:microsoft.com/office/officeart/2005/8/layout/vList6"/>
    <dgm:cxn modelId="{24211811-4169-473A-A173-05A3F02772B4}" type="presOf" srcId="{3472634B-3FD4-4742-9100-6B7BAC90BFD4}" destId="{3BBB1379-AF10-4429-BEE7-443156D04E4B}" srcOrd="0" destOrd="1" presId="urn:microsoft.com/office/officeart/2005/8/layout/vList6"/>
    <dgm:cxn modelId="{1A5CFD75-C3C4-4F70-A044-C02D64BE0679}" srcId="{686DEE8C-AC91-4827-B174-651FF9AF965F}" destId="{E957EED9-9875-4F8F-9BDA-A57C0CDEDA4F}" srcOrd="1" destOrd="0" parTransId="{D4006E66-900B-41F7-BA74-C761E3DA3B00}" sibTransId="{8C78792E-6FEE-4B49-80DE-60411A5CC4A6}"/>
    <dgm:cxn modelId="{3CA20E16-F008-4359-8F55-8D243F1527D8}" type="presOf" srcId="{E957EED9-9875-4F8F-9BDA-A57C0CDEDA4F}" destId="{7A0B1149-3739-4843-9158-B5F660D3416B}" srcOrd="0" destOrd="0" presId="urn:microsoft.com/office/officeart/2005/8/layout/vList6"/>
    <dgm:cxn modelId="{7787AC12-0275-48E8-94CB-5B33A062DD9B}" srcId="{E957EED9-9875-4F8F-9BDA-A57C0CDEDA4F}" destId="{404BA17C-6EED-4239-AC2A-F2985707CBBA}" srcOrd="2" destOrd="0" parTransId="{5E9EFDE3-5CEA-479A-B779-A17099C3A8E4}" sibTransId="{C39BA6C6-5B1B-49BA-9AA2-755BBEFA26AB}"/>
    <dgm:cxn modelId="{F0DA42BA-6DF8-4237-BFFB-DF34610388B0}" type="presOf" srcId="{3235593F-055D-4D72-AF62-B35C1A55DB5C}" destId="{3BBB1379-AF10-4429-BEE7-443156D04E4B}" srcOrd="0" destOrd="0" presId="urn:microsoft.com/office/officeart/2005/8/layout/vList6"/>
    <dgm:cxn modelId="{3989A7C5-C777-4676-A337-35BBD36D970E}" type="presOf" srcId="{F0DB60E2-B660-4A21-A464-D677DCAD02B6}" destId="{645C0567-9A44-446E-9C1D-83732D555F68}" srcOrd="0" destOrd="1" presId="urn:microsoft.com/office/officeart/2005/8/layout/vList6"/>
    <dgm:cxn modelId="{D7C14912-40C9-44C5-BB79-EFDD1ECA0307}" type="presOf" srcId="{34896A1B-F948-46D6-BEF6-6E7D8B543916}" destId="{3BBB1379-AF10-4429-BEE7-443156D04E4B}" srcOrd="0" destOrd="2" presId="urn:microsoft.com/office/officeart/2005/8/layout/vList6"/>
    <dgm:cxn modelId="{F9B93D2C-757A-4321-85DF-3658189CE27B}" type="presParOf" srcId="{464DA7C4-5C8A-400B-BED2-D675A163CD5C}" destId="{5DBE7B82-EBC0-49CB-8735-668C66087994}" srcOrd="0" destOrd="0" presId="urn:microsoft.com/office/officeart/2005/8/layout/vList6"/>
    <dgm:cxn modelId="{53F5F2AF-C828-4E9C-809D-8D21E39543B0}" type="presParOf" srcId="{5DBE7B82-EBC0-49CB-8735-668C66087994}" destId="{4F70E10D-38CC-4341-9F69-92E03DA44B54}" srcOrd="0" destOrd="0" presId="urn:microsoft.com/office/officeart/2005/8/layout/vList6"/>
    <dgm:cxn modelId="{53684669-34CC-42B3-A015-2A07DEA8004E}" type="presParOf" srcId="{5DBE7B82-EBC0-49CB-8735-668C66087994}" destId="{3BBB1379-AF10-4429-BEE7-443156D04E4B}" srcOrd="1" destOrd="0" presId="urn:microsoft.com/office/officeart/2005/8/layout/vList6"/>
    <dgm:cxn modelId="{FD14FE13-CD18-4E16-A7BA-E87AFEBE1544}" type="presParOf" srcId="{464DA7C4-5C8A-400B-BED2-D675A163CD5C}" destId="{785762E6-8F6E-47BA-818B-21F0761D7700}" srcOrd="1" destOrd="0" presId="urn:microsoft.com/office/officeart/2005/8/layout/vList6"/>
    <dgm:cxn modelId="{17120D1B-E9F9-4828-BE62-335B00B91AD3}" type="presParOf" srcId="{464DA7C4-5C8A-400B-BED2-D675A163CD5C}" destId="{9A0CA102-40A1-4E86-95C3-457941FA79D0}" srcOrd="2" destOrd="0" presId="urn:microsoft.com/office/officeart/2005/8/layout/vList6"/>
    <dgm:cxn modelId="{38A1319B-1ED8-4FCA-B826-5CC07DAA32AB}" type="presParOf" srcId="{9A0CA102-40A1-4E86-95C3-457941FA79D0}" destId="{7A0B1149-3739-4843-9158-B5F660D3416B}" srcOrd="0" destOrd="0" presId="urn:microsoft.com/office/officeart/2005/8/layout/vList6"/>
    <dgm:cxn modelId="{549945DF-0BAA-46BF-AC78-DD22B39C2673}" type="presParOf" srcId="{9A0CA102-40A1-4E86-95C3-457941FA79D0}" destId="{645C0567-9A44-446E-9C1D-83732D555F6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9214D-B056-4190-B6B2-A7D2A7A46E02}">
      <dsp:nvSpPr>
        <dsp:cNvPr id="0" name=""/>
        <dsp:cNvSpPr/>
      </dsp:nvSpPr>
      <dsp:spPr>
        <a:xfrm>
          <a:off x="0" y="0"/>
          <a:ext cx="6442281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Технические</a:t>
          </a:r>
          <a:endParaRPr lang="ru-RU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21932"/>
        <a:ext cx="6398417" cy="405416"/>
      </dsp:txXfrm>
    </dsp:sp>
    <dsp:sp modelId="{6B963F23-30FE-4486-B9E4-D78AED7CEFFB}">
      <dsp:nvSpPr>
        <dsp:cNvPr id="0" name=""/>
        <dsp:cNvSpPr/>
      </dsp:nvSpPr>
      <dsp:spPr>
        <a:xfrm>
          <a:off x="0" y="450688"/>
          <a:ext cx="6442281" cy="1540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54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Рассмотреть назначение и техническую характеристику оборудования ДДК-3, автоматизацию управления поточно-транспортными системами</a:t>
          </a:r>
          <a:endParaRPr lang="ru-RU" sz="11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Произвести расчёт мощности главных двигателей поточно-транспортной системы и выбор трансформатора УПП ДДК-3</a:t>
          </a:r>
        </a:p>
      </dsp:txBody>
      <dsp:txXfrm>
        <a:off x="0" y="450688"/>
        <a:ext cx="6442281" cy="1540080"/>
      </dsp:txXfrm>
    </dsp:sp>
    <dsp:sp modelId="{C9966A9E-0DD6-40EB-A1B0-4ADAEC16B1C5}">
      <dsp:nvSpPr>
        <dsp:cNvPr id="0" name=""/>
        <dsp:cNvSpPr/>
      </dsp:nvSpPr>
      <dsp:spPr>
        <a:xfrm>
          <a:off x="0" y="1990768"/>
          <a:ext cx="6442281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0" kern="1200" dirty="0">
              <a:latin typeface="Arial" panose="020B0604020202020204" pitchFamily="34" charset="0"/>
              <a:cs typeface="Arial" panose="020B0604020202020204" pitchFamily="34" charset="0"/>
            </a:rPr>
            <a:t>Экономические</a:t>
          </a:r>
          <a:endParaRPr lang="ru-RU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2012700"/>
        <a:ext cx="6398417" cy="405416"/>
      </dsp:txXfrm>
    </dsp:sp>
    <dsp:sp modelId="{D17C408E-58CA-41CB-A25C-475BA5F496F0}">
      <dsp:nvSpPr>
        <dsp:cNvPr id="0" name=""/>
        <dsp:cNvSpPr/>
      </dsp:nvSpPr>
      <dsp:spPr>
        <a:xfrm>
          <a:off x="0" y="2440049"/>
          <a:ext cx="6442281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54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Произвести расчет трудоемкости работ по обслуживанию оборудования и расчет численности персонала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Произвести расчет фонда заработной платы, расхода вспомогательных материалов, платы за пользование электроэнергией, амортизации основных средств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Составить сводную смету затрат на обеспечение электроснабжения участка.</a:t>
          </a:r>
        </a:p>
      </dsp:txBody>
      <dsp:txXfrm>
        <a:off x="0" y="2440049"/>
        <a:ext cx="6442281" cy="2086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B1379-AF10-4429-BEE7-443156D04E4B}">
      <dsp:nvSpPr>
        <dsp:cNvPr id="0" name=""/>
        <dsp:cNvSpPr/>
      </dsp:nvSpPr>
      <dsp:spPr>
        <a:xfrm>
          <a:off x="2024356" y="185303"/>
          <a:ext cx="5326133" cy="192645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 smtClean="0">
              <a:effectLst/>
              <a:latin typeface="Arial" panose="020B0604020202020204" pitchFamily="34" charset="0"/>
              <a:cs typeface="Arial" panose="020B0604020202020204" pitchFamily="34" charset="0"/>
            </a:rPr>
            <a:t>Выбрать категорию по надежности электроснабжения</a:t>
          </a:r>
          <a:endParaRPr lang="ru-RU" sz="1800" b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Расчет осветительной сети, токов </a:t>
          </a:r>
          <a:r>
            <a:rPr lang="ru-RU" sz="1800" b="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к.з</a:t>
          </a:r>
          <a:endParaRPr lang="ru-RU" sz="1800" b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Расчет токов </a:t>
          </a:r>
          <a:r>
            <a:rPr lang="ru-RU" sz="1800" b="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к.з</a:t>
          </a:r>
          <a:r>
            <a:rPr lang="ru-RU" sz="18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.  Выбор аппаратов защиты в сети напряжением до 1000В</a:t>
          </a:r>
        </a:p>
      </dsp:txBody>
      <dsp:txXfrm>
        <a:off x="2024356" y="426109"/>
        <a:ext cx="4603714" cy="1444839"/>
      </dsp:txXfrm>
    </dsp:sp>
    <dsp:sp modelId="{4F70E10D-38CC-4341-9F69-92E03DA44B54}">
      <dsp:nvSpPr>
        <dsp:cNvPr id="0" name=""/>
        <dsp:cNvSpPr/>
      </dsp:nvSpPr>
      <dsp:spPr>
        <a:xfrm>
          <a:off x="2344" y="15098"/>
          <a:ext cx="2021166" cy="2295882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Технические</a:t>
          </a:r>
          <a:endParaRPr lang="ru-RU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1009" y="113763"/>
        <a:ext cx="1823836" cy="2098552"/>
      </dsp:txXfrm>
    </dsp:sp>
    <dsp:sp modelId="{645C0567-9A44-446E-9C1D-83732D555F68}">
      <dsp:nvSpPr>
        <dsp:cNvPr id="0" name=""/>
        <dsp:cNvSpPr/>
      </dsp:nvSpPr>
      <dsp:spPr>
        <a:xfrm>
          <a:off x="1996994" y="2734146"/>
          <a:ext cx="5349802" cy="1879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Расчет стоимости основных и вспомогательных материалов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Составление сводной сметы затрат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Расчёт технико-экономических показателей</a:t>
          </a:r>
        </a:p>
      </dsp:txBody>
      <dsp:txXfrm>
        <a:off x="1996994" y="2969109"/>
        <a:ext cx="4644912" cy="1409781"/>
      </dsp:txXfrm>
    </dsp:sp>
    <dsp:sp modelId="{7A0B1149-3739-4843-9158-B5F660D3416B}">
      <dsp:nvSpPr>
        <dsp:cNvPr id="0" name=""/>
        <dsp:cNvSpPr/>
      </dsp:nvSpPr>
      <dsp:spPr>
        <a:xfrm>
          <a:off x="0" y="2526647"/>
          <a:ext cx="1990111" cy="2295882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>
              <a:latin typeface="Arial" panose="020B0604020202020204" pitchFamily="34" charset="0"/>
              <a:cs typeface="Arial" panose="020B0604020202020204" pitchFamily="34" charset="0"/>
            </a:rPr>
            <a:t>Экономические</a:t>
          </a:r>
          <a:endParaRPr lang="ru-RU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149" y="2623796"/>
        <a:ext cx="1795813" cy="2101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3D01-7E72-4082-9B0B-9A742F02B94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BCC5D-32C7-43A2-BC16-8DC2742583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0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F9D73-39ED-48BA-812D-8550F514BA6E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2C490-D74F-48FF-9E3A-7ED7CF6BEA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201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66180-258D-4DA4-9C4A-FD4D1C35004A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A477-D0B4-4C1C-B03D-2BC7F7D0C9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345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1BEEB-8E61-4564-B4C6-876C34E6E793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9ED6-1926-437D-A11D-F26F0B2B2C6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7094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2A4B8-B3C5-4C00-92A8-3A38C2B9BEDF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0E99B-99E9-49E1-ADEB-DBE497C880B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651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65201-09C4-457E-9929-1B54AE9FCFE4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DA556-2750-46C4-A1DB-64955A6E36E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210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51D9A-7256-4375-AF22-B3D8B478A031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24575-ED16-4132-A446-CB742A4935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76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1ED8-6F46-4012-B396-8C6CA712A1AF}" type="datetime1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2C76-8282-4DA4-8940-D86FA79BE4F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374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E857-0709-4A24-8DFA-72D6D5DD0D4F}" type="datetime1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46767-1F28-4B35-9602-A6B5A06984D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60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ED52E-7153-4BD8-A1E0-A7A794791D7B}" type="datetime1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1A0E-A34F-4419-9D3A-4824CE8DE36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060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482A-E99F-48ED-B2A8-AA7A77F9197F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261A7-A697-4D8C-9847-DD7A3DD387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147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8ADEA-364A-436D-898A-D895617BEB54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CEF2B-C4AB-406C-BD51-02414E7F62D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4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7E542-E818-4702-B165-A42C208CD9EC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09EAD83-5725-4E5B-BCF7-FC4FAB97619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23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ivanov@mail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1FF6E-2CEC-6CBA-C254-37FA5AE88BAE}"/>
              </a:ext>
            </a:extLst>
          </p:cNvPr>
          <p:cNvSpPr txBox="1"/>
          <p:nvPr/>
        </p:nvSpPr>
        <p:spPr>
          <a:xfrm>
            <a:off x="1243524" y="3198167"/>
            <a:ext cx="6656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Наименование дипломного проекта (работы)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CF6C1-2147-DB64-4B68-18E8AC911299}"/>
              </a:ext>
            </a:extLst>
          </p:cNvPr>
          <p:cNvSpPr txBox="1"/>
          <p:nvPr/>
        </p:nvSpPr>
        <p:spPr>
          <a:xfrm>
            <a:off x="537882" y="5607424"/>
            <a:ext cx="814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Разработал:</a:t>
            </a:r>
          </a:p>
          <a:p>
            <a:r>
              <a:rPr lang="ru-RU" dirty="0"/>
              <a:t>Руководитель:</a:t>
            </a:r>
          </a:p>
        </p:txBody>
      </p:sp>
    </p:spTree>
    <p:extLst>
      <p:ext uri="{BB962C8B-B14F-4D97-AF65-F5344CB8AC3E}">
        <p14:creationId xmlns:p14="http://schemas.microsoft.com/office/powerpoint/2010/main" val="58970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A324B6-DBBE-BCEF-8BAD-49F0DEEF6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B37CEB-AFDA-9D31-ED63-F7A70E33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3189" y="6484659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ru-RU" altLang="ru-RU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809D-25F2-6E24-20D4-75A318E0B6C0}"/>
              </a:ext>
            </a:extLst>
          </p:cNvPr>
          <p:cNvSpPr txBox="1"/>
          <p:nvPr/>
        </p:nvSpPr>
        <p:spPr>
          <a:xfrm>
            <a:off x="0" y="37857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стоимости проекта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9BC83012-E542-FE9C-E397-15E051811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843484"/>
              </p:ext>
            </p:extLst>
          </p:nvPr>
        </p:nvGraphicFramePr>
        <p:xfrm>
          <a:off x="107504" y="906887"/>
          <a:ext cx="8928992" cy="520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034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5FF34-A646-C1EC-8DDF-922CFB1B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2F98418-F916-9FE3-FBD5-27B9E93A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3189" y="6492875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ru-RU" altLang="ru-RU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2CDFE-FB1C-1B34-C1B7-F52406C0C7F2}"/>
              </a:ext>
            </a:extLst>
          </p:cNvPr>
          <p:cNvSpPr txBox="1"/>
          <p:nvPr/>
        </p:nvSpPr>
        <p:spPr>
          <a:xfrm>
            <a:off x="2704752" y="2828835"/>
            <a:ext cx="3736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RU"/>
            </a:defPPr>
            <a:lvl1pPr>
              <a:defRPr sz="6600">
                <a:solidFill>
                  <a:schemeClr val="bg1"/>
                </a:solidFill>
                <a:ea typeface="Euclid Circular B Medium" panose="020B0504000000000000" pitchFamily="34" charset="0"/>
              </a:defRPr>
            </a:lvl1pPr>
          </a:lstStyle>
          <a:p>
            <a:pPr marL="2603500" indent="-2603500"/>
            <a:r>
              <a:rPr lang="ru-RU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Иванов Иван Иванович</a:t>
            </a:r>
          </a:p>
          <a:p>
            <a:pPr marL="2603500" indent="-2603500"/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E-mail</a:t>
            </a:r>
            <a:r>
              <a:rPr lang="ru-RU" sz="2400" b="1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US" sz="2400" b="1" u="sng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ivanov@mail.</a:t>
            </a:r>
            <a:r>
              <a:rPr lang="en-US" sz="2400" b="1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ru</a:t>
            </a:r>
            <a:endParaRPr lang="en-US" sz="2400" b="1" u="sng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603500" indent="-2603500"/>
            <a:r>
              <a:rPr lang="ru-RU" sz="2400" b="1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Тел. +7(123)456-78-99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ru-RU" sz="24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D3D64E-902B-CFAE-1A16-779B646615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13" y="338426"/>
            <a:ext cx="4329540" cy="15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6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483B1-E438-91D7-F6C0-6F288031A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16F0D0-0820-9AE3-BC02-4FFA3B55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9675" y="6492270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ru-RU" altLang="ru-RU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69B74-DE86-F8D8-E01C-B95A6C2A20B6}"/>
              </a:ext>
            </a:extLst>
          </p:cNvPr>
          <p:cNvSpPr txBox="1"/>
          <p:nvPr/>
        </p:nvSpPr>
        <p:spPr>
          <a:xfrm>
            <a:off x="436700" y="629779"/>
            <a:ext cx="347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проекта (работы)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5C2A44FD-AD29-6A4E-67BC-F17C7E5E19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773940"/>
              </p:ext>
            </p:extLst>
          </p:nvPr>
        </p:nvGraphicFramePr>
        <p:xfrm>
          <a:off x="632971" y="1527848"/>
          <a:ext cx="6442282" cy="4528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34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85CACB5-236A-BE78-DBAD-528AFBCB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160" y="6492875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ru-RU" altLang="ru-RU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A8F55-C0FE-2AE9-7F22-07B02BB0BD1F}"/>
              </a:ext>
            </a:extLst>
          </p:cNvPr>
          <p:cNvSpPr txBox="1"/>
          <p:nvPr/>
        </p:nvSpPr>
        <p:spPr>
          <a:xfrm>
            <a:off x="436700" y="629779"/>
            <a:ext cx="347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проекта (работы)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74831AAD-71EA-2ED0-DA1F-5CDABCBFB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349134"/>
              </p:ext>
            </p:extLst>
          </p:nvPr>
        </p:nvGraphicFramePr>
        <p:xfrm>
          <a:off x="655426" y="1500449"/>
          <a:ext cx="7353680" cy="482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262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E3A0F5-602C-A3FA-8FEC-69DEE6DB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3189" y="6492875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ru-RU" altLang="ru-RU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7C8194-F5D1-0618-AAAA-3F6A2064D5FB}"/>
              </a:ext>
            </a:extLst>
          </p:cNvPr>
          <p:cNvSpPr/>
          <p:nvPr/>
        </p:nvSpPr>
        <p:spPr>
          <a:xfrm>
            <a:off x="0" y="461863"/>
            <a:ext cx="939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Расвумчоррский рудник КФ АО «Апатит»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1B64E5-B3E0-8B19-8026-3DAD87AD7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2" y="3674388"/>
            <a:ext cx="3720255" cy="214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FA4B02-F751-C779-A332-D2C469C53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4" y="3674388"/>
            <a:ext cx="3600000" cy="214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0B71F764-6BE9-E721-602B-4C5971881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21" y="1113830"/>
            <a:ext cx="3720255" cy="214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eco-msu.metropol.ru/workspace/uploads/2010-vhod-v-rudnik-521dfc5e1e6db.jpg">
            <a:extLst>
              <a:ext uri="{FF2B5EF4-FFF2-40B4-BE49-F238E27FC236}">
                <a16:creationId xmlns:a16="http://schemas.microsoft.com/office/drawing/2014/main" id="{A6F6A15F-44C5-12C9-A505-F62F855C8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" t="-3257" r="-1566" b="3257"/>
          <a:stretch/>
        </p:blipFill>
        <p:spPr bwMode="auto">
          <a:xfrm>
            <a:off x="4816624" y="1025987"/>
            <a:ext cx="3600000" cy="2237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BAA878-64A4-203B-535A-AC47DFC8E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7055" y="2559152"/>
            <a:ext cx="1739696" cy="17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2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B84A1-1668-E624-6544-23A9B7F66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04D634-691C-CD7B-7359-A127A53D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9674" y="6492875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ru-RU" altLang="ru-RU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05456D5-5944-BEB4-4FC7-5E8AD4F35193}"/>
              </a:ext>
            </a:extLst>
          </p:cNvPr>
          <p:cNvSpPr/>
          <p:nvPr/>
        </p:nvSpPr>
        <p:spPr>
          <a:xfrm>
            <a:off x="0" y="434031"/>
            <a:ext cx="9268856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осветительной сети</a:t>
            </a:r>
            <a:endParaRPr lang="ru-RU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FF4AB7-2011-554E-58F2-10B8DDDD43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7903" r="8724" b="17423"/>
          <a:stretch/>
        </p:blipFill>
        <p:spPr>
          <a:xfrm>
            <a:off x="333791" y="913530"/>
            <a:ext cx="8476417" cy="53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2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6D7D6-18C5-0662-FAF2-307ED2395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BD9EAC-3EAA-E3E4-F1BF-0CA9E3BA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6704" y="6492875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ru-RU" altLang="ru-RU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4">
            <a:extLst>
              <a:ext uri="{FF2B5EF4-FFF2-40B4-BE49-F238E27FC236}">
                <a16:creationId xmlns:a16="http://schemas.microsoft.com/office/drawing/2014/main" id="{F926E610-1A0B-5EAB-D011-051445F48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257917"/>
              </p:ext>
            </p:extLst>
          </p:nvPr>
        </p:nvGraphicFramePr>
        <p:xfrm>
          <a:off x="434502" y="1513551"/>
          <a:ext cx="828796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587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Вид масла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минеральное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синтетическое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Экологическое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биоразлагаемое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78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32 915 руб.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30 757 руб.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373 373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78"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Электростойкость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 </a:t>
                      </a:r>
                      <a:r>
                        <a:rPr lang="ru-R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кВ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 </a:t>
                      </a:r>
                      <a:r>
                        <a:rPr lang="ru-R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кВ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 </a:t>
                      </a:r>
                      <a:r>
                        <a:rPr lang="ru-RU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кВ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78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8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Механические примеси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58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Влагосодержания масла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58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Газосодержащие масла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078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Рабочая температура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 25 до 140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 190 до - 45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º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 40 до -45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º</a:t>
                      </a:r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078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Давление атм.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0E6249-B7D5-07DB-E740-1BE90E3450EB}"/>
              </a:ext>
            </a:extLst>
          </p:cNvPr>
          <p:cNvSpPr txBox="1"/>
          <p:nvPr/>
        </p:nvSpPr>
        <p:spPr>
          <a:xfrm>
            <a:off x="324939" y="1068083"/>
            <a:ext cx="482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- Виды трансформаторного масла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589DB-2225-E004-062B-C556F1131C4B}"/>
              </a:ext>
            </a:extLst>
          </p:cNvPr>
          <p:cNvSpPr txBox="1"/>
          <p:nvPr/>
        </p:nvSpPr>
        <p:spPr>
          <a:xfrm>
            <a:off x="1295431" y="530282"/>
            <a:ext cx="7230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Технические параметры изоляционных масел</a:t>
            </a:r>
            <a:endParaRPr lang="ru-RU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36E8D-C4D8-AC1E-F775-B5340EEE8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744FBC-1354-07C2-6B74-3989F37D7C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4308" r="5112" b="20513"/>
          <a:stretch/>
        </p:blipFill>
        <p:spPr>
          <a:xfrm>
            <a:off x="107746" y="786112"/>
            <a:ext cx="8928507" cy="563462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3BE10A2-B3F0-7590-CE7A-BEF5A302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3189" y="6492875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ru-RU" altLang="ru-RU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064B232-5746-2B2D-BFC0-0A602E66BE99}"/>
              </a:ext>
            </a:extLst>
          </p:cNvPr>
          <p:cNvSpPr/>
          <p:nvPr/>
        </p:nvSpPr>
        <p:spPr>
          <a:xfrm>
            <a:off x="1" y="437260"/>
            <a:ext cx="9144000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Однолинейная схема электроснабжения</a:t>
            </a:r>
          </a:p>
        </p:txBody>
      </p:sp>
    </p:spTree>
    <p:extLst>
      <p:ext uri="{BB962C8B-B14F-4D97-AF65-F5344CB8AC3E}">
        <p14:creationId xmlns:p14="http://schemas.microsoft.com/office/powerpoint/2010/main" val="322075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3821D-5BDC-CF76-313C-02B32D49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007270-E3EC-5E6D-C49E-A5873160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2227" y="6492875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ru-RU" altLang="ru-RU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9B1685-3A25-7F51-F61E-8366277630CC}"/>
              </a:ext>
            </a:extLst>
          </p:cNvPr>
          <p:cNvSpPr/>
          <p:nvPr/>
        </p:nvSpPr>
        <p:spPr>
          <a:xfrm>
            <a:off x="-396552" y="437260"/>
            <a:ext cx="10178583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Альтернативные источники электроэнергии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0150C12-C541-929B-09EE-332F894CEBFD}"/>
              </a:ext>
            </a:extLst>
          </p:cNvPr>
          <p:cNvGrpSpPr/>
          <p:nvPr/>
        </p:nvGrpSpPr>
        <p:grpSpPr>
          <a:xfrm>
            <a:off x="351870" y="898924"/>
            <a:ext cx="8374599" cy="5368463"/>
            <a:chOff x="1212935" y="1677779"/>
            <a:chExt cx="17039415" cy="11031404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7F27E5E6-BE8F-FFC6-90C3-AF5588390681}"/>
                </a:ext>
              </a:extLst>
            </p:cNvPr>
            <p:cNvGrpSpPr/>
            <p:nvPr/>
          </p:nvGrpSpPr>
          <p:grpSpPr>
            <a:xfrm>
              <a:off x="10126185" y="1677779"/>
              <a:ext cx="8033799" cy="5251042"/>
              <a:chOff x="9899653" y="1677779"/>
              <a:chExt cx="8329257" cy="52510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8" name="Picture 2" descr="Солнечные электростанции – альтернативный источник энергии - ООО ...">
                <a:extLst>
                  <a:ext uri="{FF2B5EF4-FFF2-40B4-BE49-F238E27FC236}">
                    <a16:creationId xmlns:a16="http://schemas.microsoft.com/office/drawing/2014/main" id="{1E7B3601-BBF9-1425-9012-7E77080CAD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9653" y="1677779"/>
                <a:ext cx="8329257" cy="4391026"/>
              </a:xfrm>
              <a:prstGeom prst="round2DiagRect">
                <a:avLst>
                  <a:gd name="adj1" fmla="val 0"/>
                  <a:gd name="adj2" fmla="val 29067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BDF663A-EAB9-97CE-9154-84D9876FFD11}"/>
                  </a:ext>
                </a:extLst>
              </p:cNvPr>
              <p:cNvSpPr/>
              <p:nvPr/>
            </p:nvSpPr>
            <p:spPr>
              <a:xfrm>
                <a:off x="10285944" y="6168034"/>
                <a:ext cx="7942964" cy="76078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Гелиоэлектрические станции</a:t>
                </a:r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3F97016D-EBAC-4569-189B-2F39B5EC4A69}"/>
                </a:ext>
              </a:extLst>
            </p:cNvPr>
            <p:cNvGrpSpPr/>
            <p:nvPr/>
          </p:nvGrpSpPr>
          <p:grpSpPr>
            <a:xfrm>
              <a:off x="1212935" y="1677781"/>
              <a:ext cx="17039415" cy="11031402"/>
              <a:chOff x="1212935" y="1677781"/>
              <a:chExt cx="17039415" cy="11031402"/>
            </a:xfrm>
          </p:grpSpPr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DC081693-7F9C-666D-873C-1E5985252C7A}"/>
                  </a:ext>
                </a:extLst>
              </p:cNvPr>
              <p:cNvGrpSpPr/>
              <p:nvPr/>
            </p:nvGrpSpPr>
            <p:grpSpPr>
              <a:xfrm>
                <a:off x="1212937" y="7337233"/>
                <a:ext cx="8155003" cy="5371950"/>
                <a:chOff x="1275437" y="7337233"/>
                <a:chExt cx="7876957" cy="5371950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6" name="Picture 14" descr="Наука простыми словами — Что такое гидроэнергетика?">
                  <a:extLst>
                    <a:ext uri="{FF2B5EF4-FFF2-40B4-BE49-F238E27FC236}">
                      <a16:creationId xmlns:a16="http://schemas.microsoft.com/office/drawing/2014/main" id="{62D1C5BB-B8C8-6B79-90B4-6DF11CDAB5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1748" y="7337233"/>
                  <a:ext cx="7870646" cy="4427240"/>
                </a:xfrm>
                <a:prstGeom prst="round2DiagRect">
                  <a:avLst>
                    <a:gd name="adj1" fmla="val 33993"/>
                    <a:gd name="adj2" fmla="val 0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Прямоугольник 16">
                  <a:extLst>
                    <a:ext uri="{FF2B5EF4-FFF2-40B4-BE49-F238E27FC236}">
                      <a16:creationId xmlns:a16="http://schemas.microsoft.com/office/drawing/2014/main" id="{535C00B5-5997-A99E-2343-0E0A0DD5667F}"/>
                    </a:ext>
                  </a:extLst>
                </p:cNvPr>
                <p:cNvSpPr/>
                <p:nvPr/>
              </p:nvSpPr>
              <p:spPr>
                <a:xfrm>
                  <a:off x="1275437" y="11948396"/>
                  <a:ext cx="7876955" cy="76078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Гидроэнергетика </a:t>
                  </a:r>
                </a:p>
              </p:txBody>
            </p:sp>
          </p:grpSp>
          <p:grpSp>
            <p:nvGrpSpPr>
              <p:cNvPr id="9" name="Группа 8">
                <a:extLst>
                  <a:ext uri="{FF2B5EF4-FFF2-40B4-BE49-F238E27FC236}">
                    <a16:creationId xmlns:a16="http://schemas.microsoft.com/office/drawing/2014/main" id="{B026EF58-C948-B2AF-3674-093AE6FA8EF9}"/>
                  </a:ext>
                </a:extLst>
              </p:cNvPr>
              <p:cNvGrpSpPr/>
              <p:nvPr/>
            </p:nvGrpSpPr>
            <p:grpSpPr>
              <a:xfrm>
                <a:off x="10126186" y="7353107"/>
                <a:ext cx="8126164" cy="5356074"/>
                <a:chOff x="9899421" y="7361603"/>
                <a:chExt cx="8391365" cy="54395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4" name="Picture 10" descr="Российские ветрогенераторы выдержат суровые ветра Арктики (5 фото) »  24Gadget.Ru :: Гаджеты и технологии">
                  <a:extLst>
                    <a:ext uri="{FF2B5EF4-FFF2-40B4-BE49-F238E27FC236}">
                      <a16:creationId xmlns:a16="http://schemas.microsoft.com/office/drawing/2014/main" id="{9814E618-8230-BFB4-F84F-4F1DE0E333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370"/>
                <a:stretch/>
              </p:blipFill>
              <p:spPr bwMode="auto">
                <a:xfrm>
                  <a:off x="9994801" y="7361603"/>
                  <a:ext cx="8295985" cy="4480077"/>
                </a:xfrm>
                <a:prstGeom prst="round2DiagRect">
                  <a:avLst>
                    <a:gd name="adj1" fmla="val 0"/>
                    <a:gd name="adj2" fmla="val 27214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Прямоугольник 14">
                  <a:extLst>
                    <a:ext uri="{FF2B5EF4-FFF2-40B4-BE49-F238E27FC236}">
                      <a16:creationId xmlns:a16="http://schemas.microsoft.com/office/drawing/2014/main" id="{1FE965BC-0CAD-EA90-3075-1D8A793BEDCA}"/>
                    </a:ext>
                  </a:extLst>
                </p:cNvPr>
                <p:cNvSpPr/>
                <p:nvPr/>
              </p:nvSpPr>
              <p:spPr>
                <a:xfrm>
                  <a:off x="9899421" y="12028466"/>
                  <a:ext cx="8295983" cy="772637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Ветровые установки</a:t>
                  </a:r>
                  <a:endParaRPr lang="ru-RU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6AEB6F8B-78C2-1C34-51DB-38B094C5049F}"/>
                  </a:ext>
                </a:extLst>
              </p:cNvPr>
              <p:cNvGrpSpPr/>
              <p:nvPr/>
            </p:nvGrpSpPr>
            <p:grpSpPr>
              <a:xfrm>
                <a:off x="1212935" y="1677781"/>
                <a:ext cx="8586503" cy="5232134"/>
                <a:chOff x="1325605" y="1803551"/>
                <a:chExt cx="8244713" cy="5100538"/>
              </a:xfrm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2" name="Picture 16" descr="Геотермальная энергия в мировом производстве энергии - ZBOTEK">
                  <a:extLst>
                    <a:ext uri="{FF2B5EF4-FFF2-40B4-BE49-F238E27FC236}">
                      <a16:creationId xmlns:a16="http://schemas.microsoft.com/office/drawing/2014/main" id="{77021A59-BB18-4EBD-A7DA-67276FD791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5605" y="1803551"/>
                  <a:ext cx="7830388" cy="4280586"/>
                </a:xfrm>
                <a:prstGeom prst="round2DiagRect">
                  <a:avLst>
                    <a:gd name="adj1" fmla="val 33993"/>
                    <a:gd name="adj2" fmla="val 0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Прямоугольник 12">
                  <a:extLst>
                    <a:ext uri="{FF2B5EF4-FFF2-40B4-BE49-F238E27FC236}">
                      <a16:creationId xmlns:a16="http://schemas.microsoft.com/office/drawing/2014/main" id="{F6995388-36BF-3BD5-832E-A717E9A599B0}"/>
                    </a:ext>
                  </a:extLst>
                </p:cNvPr>
                <p:cNvSpPr/>
                <p:nvPr/>
              </p:nvSpPr>
              <p:spPr>
                <a:xfrm>
                  <a:off x="1325605" y="6162437"/>
                  <a:ext cx="8244713" cy="74165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Геотермальная энергетика </a:t>
                  </a:r>
                </a:p>
              </p:txBody>
            </p:sp>
          </p:grpSp>
          <p:pic>
            <p:nvPicPr>
              <p:cNvPr id="11" name="Picture 2" descr="Символ Энергии Изображения – скачать бесплатно на Freepik">
                <a:extLst>
                  <a:ext uri="{FF2B5EF4-FFF2-40B4-BE49-F238E27FC236}">
                    <a16:creationId xmlns:a16="http://schemas.microsoft.com/office/drawing/2014/main" id="{C1E915D8-1776-3488-1C33-9E89BFB57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4633" b="94888" l="2716" r="96326">
                            <a14:foregroundMark x1="51917" y1="52716" x2="51917" y2="52716"/>
                            <a14:foregroundMark x1="46805" y1="45367" x2="52875" y2="559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66442" y="4943716"/>
                <a:ext cx="3865996" cy="38659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3219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AE6DF4-CAF7-9887-DE2C-2DC55F8C4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ADB8C3-0713-05C8-21EF-CB0313FC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5635" y="6492875"/>
            <a:ext cx="2133600" cy="365125"/>
          </a:xfrm>
        </p:spPr>
        <p:txBody>
          <a:bodyPr/>
          <a:lstStyle/>
          <a:p>
            <a:pPr>
              <a:defRPr/>
            </a:pPr>
            <a:fld id="{25801A0E-A34F-4419-9D3A-4824CE8DE363}" type="slidenum">
              <a:rPr lang="ru-RU" altLang="ru-RU" sz="1400" b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ru-RU" altLang="ru-RU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3279DB-CA81-AB49-9181-80574EC3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6" y="1117036"/>
            <a:ext cx="8571719" cy="5099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FFE46-E07A-AC85-6DB1-5BD6F902B7E2}"/>
              </a:ext>
            </a:extLst>
          </p:cNvPr>
          <p:cNvSpPr txBox="1"/>
          <p:nvPr/>
        </p:nvSpPr>
        <p:spPr>
          <a:xfrm>
            <a:off x="2317376" y="3785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стоимости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012968497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265</Words>
  <Application>Microsoft Office PowerPoint</Application>
  <PresentationFormat>Экран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Euclid Circular B Medium</vt:lpstr>
      <vt:lpstr>Times New Roman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Филиал МАГУ в г. Кировске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Преподаватель</dc:creator>
  <cp:lastModifiedBy>Василий А. Домнин</cp:lastModifiedBy>
  <cp:revision>12</cp:revision>
  <dcterms:created xsi:type="dcterms:W3CDTF">2023-06-06T10:05:45Z</dcterms:created>
  <dcterms:modified xsi:type="dcterms:W3CDTF">2025-05-12T05:57:06Z</dcterms:modified>
</cp:coreProperties>
</file>