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77" r:id="rId4"/>
    <p:sldId id="257" r:id="rId5"/>
    <p:sldId id="310" r:id="rId6"/>
    <p:sldId id="311" r:id="rId7"/>
    <p:sldId id="312" r:id="rId8"/>
    <p:sldId id="313" r:id="rId9"/>
    <p:sldId id="315" r:id="rId10"/>
    <p:sldId id="316" r:id="rId11"/>
    <p:sldId id="317" r:id="rId12"/>
    <p:sldId id="318" r:id="rId13"/>
    <p:sldId id="319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여기어때 잘난체" panose="020B0600000101010101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9A70-C86B-4BF9-8D6B-0E8434E6140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A26A-AC91-4C9F-9521-5474319231E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EDA8-21F4-497A-9071-68A218D1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261461-1A9D-4422-BED0-B3EB5131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9D493-8591-45A3-BEA5-09FF0181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3A931-6992-4226-8975-9799B4CA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7BF0E-4E3A-4501-86CA-C9162665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06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AB595-F539-479D-91DD-79AF4B25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BFB1D-1B57-4FE2-9878-AB7DD50E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69EF4-7B9C-4E9A-A2D0-EC416CD9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65A37-D308-4A5E-A3CB-3B08674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E672B-8A6B-474B-8721-6B1BFC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76F25-8F73-4E77-9AB6-3394DFAB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A786E-67B7-4EBC-988E-ACF86F82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8E50F-2BF8-42E7-A089-9988C5DC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DF57B-2667-46A4-A841-72BE98A5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E15B4-8EC7-43FF-ADA6-7B26976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ABE9-1D05-45AB-A4B1-9D174E9B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ADA9E-B580-4AF5-BB42-BD8964CD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BB3AF-D3C3-4F2A-8032-1D6B7DE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B6BE4-C8E9-40E3-A683-8133B195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7FAF0-4A4B-4680-A9FE-DF9647F0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CDC5C-47C1-44BE-8575-C4EC2530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1CA28-10E5-4955-A90B-6EA56076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7CFC1-EFDE-4CDB-98A4-625B9205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CAE66-44E7-450D-BAB8-F358BE4B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BCA-38BD-4C60-9C2C-142293E7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947AC-A5DA-45AD-8A9E-997B187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AFC07-9FD0-4812-9397-F30B2C75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73314-F644-4D56-BBBB-3F5A9EACC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B034A-ACEA-4680-9319-13F80044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ABA0C-140E-45AD-9D43-6E4E4B09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988E6-F820-42F6-9BD2-89517A1A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4E86-7449-49F7-92C3-D360B13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27DF8-A74E-43AC-AFF9-B9401ACE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2D723-FB02-4412-9CE6-667483478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311B0-8D36-4DBD-9F68-5B640EF92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B9985-982F-42D8-8CEA-FD46104D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7F3415-A97C-43AB-B1B1-6DF8A54D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0987E-5087-4E0C-AAA3-0B7A4D1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5634B8-EFBD-4056-88DE-5882EAC1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C4C2-3F9B-4AD6-895E-4B1E6A3C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D585D3-8E6C-4D2D-ABDF-8383534A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E82249-BA10-4F34-BCD7-8A151DE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C6D3-BCF0-47FB-8C38-36626415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1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BA71EE-F027-4F36-8BF7-AB56C68C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9A86CD-7C7D-4F96-A087-E2AC8FF5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7B550-4ECB-499B-ACB3-E62059E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9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356C-82E4-452B-9523-1942FFD1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45E26-3D01-4C1C-90A8-ACF09572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A8FCE-3E4E-49AA-8B60-29BAEAA0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77D99-C897-4162-A942-D3AAB11C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783FE-4D44-49AC-BCAB-A678DB8E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C822F-9EFE-4E32-A0FE-371515C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8475-8918-4EE8-BC3A-494E15A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44AE3F-F1F1-47F5-8272-F8AE52B2B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CD2D5-F484-4F89-94ED-0A0D065AB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3F70D-AC18-485B-98EF-19550301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7C8D9-989D-4EC9-8A6C-DEC8D4BA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A8702-501E-4B1F-B4D6-5A250A98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2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938A-095A-454A-984E-0A4D48CC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DAE43-85EC-4DC9-992D-467A047C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6185-4388-4A9A-8D33-F1197A84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CCC5-F6CE-40AB-A87F-3D6FC90C541C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ED2FE-4C5E-4E14-8ED5-C25EFE8A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25531-FB80-4425-9127-E13FF6E74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3591-9F94-4E36-A7DD-F0483088C44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17782-1005-4132-B6A1-4ACB2656F779}"/>
              </a:ext>
            </a:extLst>
          </p:cNvPr>
          <p:cNvSpPr txBox="1"/>
          <p:nvPr userDrawn="1"/>
        </p:nvSpPr>
        <p:spPr>
          <a:xfrm>
            <a:off x="10901279" y="6356350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Page_</a:t>
            </a:r>
            <a:fld id="{05D9E91A-4380-45EC-A6D4-FFB1974C01FC}" type="slidenum">
              <a:rPr lang="ko-KR" altLang="en-US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‹#›</a:t>
            </a:fld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5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-275438" y="2424937"/>
            <a:ext cx="127428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서울특별시 지역구 간 </a:t>
            </a:r>
            <a:r>
              <a:rPr lang="en-US" altLang="ko-KR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MDS_5</a:t>
            </a:r>
            <a:r>
              <a:rPr lang="ko-KR" altLang="en-US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범죄를 중심으로</a:t>
            </a:r>
            <a:endParaRPr lang="en-US" altLang="ko-KR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704109-EBF0-41C2-90FE-1C1A315D83E4}"/>
              </a:ext>
            </a:extLst>
          </p:cNvPr>
          <p:cNvSpPr/>
          <p:nvPr/>
        </p:nvSpPr>
        <p:spPr>
          <a:xfrm>
            <a:off x="10930855" y="5931016"/>
            <a:ext cx="1174459" cy="84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5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57054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_20~40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 비율과 절도 비율 상관분석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9382E-1E5C-44DC-A8C3-03E8D01B5F9F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8D6C2-2E7D-4E7B-A7C0-EF21CA879C69}"/>
              </a:ext>
            </a:extLst>
          </p:cNvPr>
          <p:cNvSpPr txBox="1"/>
          <p:nvPr/>
        </p:nvSpPr>
        <p:spPr>
          <a:xfrm>
            <a:off x="765406" y="5450009"/>
            <a:ext cx="106611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P-value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는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0.0000511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a=0.05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에서 유의하나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상관계수는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0.324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 큰 상관성이 있다고 볼 수 없음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663C85-FBB6-4A6F-B31A-29A266EE37FD}"/>
              </a:ext>
            </a:extLst>
          </p:cNvPr>
          <p:cNvGrpSpPr/>
          <p:nvPr/>
        </p:nvGrpSpPr>
        <p:grpSpPr>
          <a:xfrm>
            <a:off x="783398" y="1677010"/>
            <a:ext cx="10741667" cy="2721600"/>
            <a:chOff x="783398" y="1677010"/>
            <a:chExt cx="10741667" cy="27216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FCFDF8-0DFA-4487-8D97-4AD1A723D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398" y="1677010"/>
              <a:ext cx="5135966" cy="27204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0866DFF3-0EA5-4B91-832D-766C71D8943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865" y="1677010"/>
              <a:ext cx="5137200" cy="272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5059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232146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정리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95BE6-C02B-4B84-BEE2-BDED0C55073C}"/>
              </a:ext>
            </a:extLst>
          </p:cNvPr>
          <p:cNvSpPr txBox="1"/>
          <p:nvPr/>
        </p:nvSpPr>
        <p:spPr>
          <a:xfrm>
            <a:off x="1681586" y="2136341"/>
            <a:ext cx="882882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에서의 중구와 종로구의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특이 패턴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을 확인하여 시각화 및 상관분석을 진행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지역구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인구 비례 범죄 수가 다른 지역들에 비해 높고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추세 또한 유사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한 것을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지역에서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절도 범죄의 비율이 상이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한 것을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지역에서의 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20~40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45~50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 인구의 분포가 상이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한 것을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20~40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인구와 지역구별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절도 범죄 비율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간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양의 상관관계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(p=5.11e-05)</a:t>
            </a:r>
          </a:p>
        </p:txBody>
      </p:sp>
    </p:spTree>
    <p:extLst>
      <p:ext uri="{BB962C8B-B14F-4D97-AF65-F5344CB8AC3E}">
        <p14:creationId xmlns:p14="http://schemas.microsoft.com/office/powerpoint/2010/main" val="111746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0DA94-253C-4ED1-AC07-AB9919760C08}"/>
              </a:ext>
            </a:extLst>
          </p:cNvPr>
          <p:cNvSpPr txBox="1"/>
          <p:nvPr/>
        </p:nvSpPr>
        <p:spPr>
          <a:xfrm>
            <a:off x="-275438" y="3136613"/>
            <a:ext cx="127428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추후 계획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AFE87-0D04-4B34-842C-15BFB3D17851}"/>
              </a:ext>
            </a:extLst>
          </p:cNvPr>
          <p:cNvSpPr/>
          <p:nvPr/>
        </p:nvSpPr>
        <p:spPr>
          <a:xfrm>
            <a:off x="10930855" y="5931016"/>
            <a:ext cx="1174459" cy="84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7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14494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추후 계획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95BE6-C02B-4B84-BEE2-BDED0C55073C}"/>
              </a:ext>
            </a:extLst>
          </p:cNvPr>
          <p:cNvSpPr txBox="1"/>
          <p:nvPr/>
        </p:nvSpPr>
        <p:spPr>
          <a:xfrm>
            <a:off x="907257" y="2967334"/>
            <a:ext cx="103774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2019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 급변하는 영등포구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모습을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확인하여 이와 관련한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정량적 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·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정성적 분석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을 진행할 예정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예로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2019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살인 비율이 크게 감소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전년도 대비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½)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하여 이와 관련한 분석을 진행할 예정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12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-275438" y="905140"/>
            <a:ext cx="127428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E9318-5A7F-4A43-97F5-85A9CBB60D99}"/>
              </a:ext>
            </a:extLst>
          </p:cNvPr>
          <p:cNvSpPr txBox="1"/>
          <p:nvPr/>
        </p:nvSpPr>
        <p:spPr>
          <a:xfrm>
            <a:off x="-275438" y="2644170"/>
            <a:ext cx="1274287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추후 계획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D3318-877F-4A4C-B56B-444E8536DBBD}"/>
              </a:ext>
            </a:extLst>
          </p:cNvPr>
          <p:cNvSpPr/>
          <p:nvPr/>
        </p:nvSpPr>
        <p:spPr>
          <a:xfrm>
            <a:off x="10930855" y="5931016"/>
            <a:ext cx="1174459" cy="84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8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0DA94-253C-4ED1-AC07-AB9919760C08}"/>
              </a:ext>
            </a:extLst>
          </p:cNvPr>
          <p:cNvSpPr txBox="1"/>
          <p:nvPr/>
        </p:nvSpPr>
        <p:spPr>
          <a:xfrm>
            <a:off x="-275438" y="3136613"/>
            <a:ext cx="127428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9AFE87-0D04-4B34-842C-15BFB3D17851}"/>
              </a:ext>
            </a:extLst>
          </p:cNvPr>
          <p:cNvSpPr/>
          <p:nvPr/>
        </p:nvSpPr>
        <p:spPr>
          <a:xfrm>
            <a:off x="10930855" y="5931016"/>
            <a:ext cx="1174459" cy="84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7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232146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개요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95BE6-C02B-4B84-BEE2-BDED0C55073C}"/>
              </a:ext>
            </a:extLst>
          </p:cNvPr>
          <p:cNvSpPr txBox="1"/>
          <p:nvPr/>
        </p:nvSpPr>
        <p:spPr>
          <a:xfrm>
            <a:off x="1829646" y="2136338"/>
            <a:ext cx="8532708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서울특별시 지역구 대상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그래프를 통해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특이 패턴 파악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(MDS)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지역구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인구 비례 범죄 빈도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추세 파악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(Line Chart)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종로구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·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중구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범죄 유형별 빈도 파악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(Bar Chart)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종로구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·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중구 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인원 패턴 차 확인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(Bar Chart &amp; Line Chart)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 지역구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개년 대상 </a:t>
            </a:r>
            <a:r>
              <a:rPr lang="en-US" altLang="ko-KR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20~40</a:t>
            </a:r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 비율과 절도 비율 상관분석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(Scatter Plot)</a:t>
            </a:r>
          </a:p>
        </p:txBody>
      </p:sp>
    </p:spTree>
    <p:extLst>
      <p:ext uri="{BB962C8B-B14F-4D97-AF65-F5344CB8AC3E}">
        <p14:creationId xmlns:p14="http://schemas.microsoft.com/office/powerpoint/2010/main" val="240277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3730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특이 패턴 파악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86CDF-CC95-4CF5-9EB7-6C98F28C33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6" r="53923"/>
          <a:stretch/>
        </p:blipFill>
        <p:spPr>
          <a:xfrm>
            <a:off x="4204256" y="909004"/>
            <a:ext cx="3783487" cy="3753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59382E-1E5C-44DC-A8C3-03E8D01B5F9F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54BB2-6D8E-4ED5-B8DE-198D04572991}"/>
              </a:ext>
            </a:extLst>
          </p:cNvPr>
          <p:cNvSpPr txBox="1"/>
          <p:nvPr/>
        </p:nvSpPr>
        <p:spPr>
          <a:xfrm>
            <a:off x="2629346" y="5450009"/>
            <a:ext cx="69333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2014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년부터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2019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년까지 꾸준히 다른 지역과 떨어진 모습을 관찰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235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50145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인구 비례 범죄 빈도 추세 파악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9382E-1E5C-44DC-A8C3-03E8D01B5F9F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0B857-C8AA-4F66-A83F-A0EDA3B61703}"/>
              </a:ext>
            </a:extLst>
          </p:cNvPr>
          <p:cNvSpPr txBox="1"/>
          <p:nvPr/>
        </p:nvSpPr>
        <p:spPr>
          <a:xfrm>
            <a:off x="494146" y="5450009"/>
            <a:ext cx="112037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중구와 종로구 모두 다른 지역에 비해 지역구 인구 비례 범죄 빈도가 높으며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지역의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추세가 유사함을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CDBAB0-73A5-4442-AD05-CC55849BA6E8}"/>
              </a:ext>
            </a:extLst>
          </p:cNvPr>
          <p:cNvGrpSpPr/>
          <p:nvPr/>
        </p:nvGrpSpPr>
        <p:grpSpPr>
          <a:xfrm>
            <a:off x="579818" y="1382635"/>
            <a:ext cx="11032365" cy="2880000"/>
            <a:chOff x="380557" y="1382635"/>
            <a:chExt cx="11032365" cy="28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EE6916F-C4CC-4DD9-A0F3-7DB239C0F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82635"/>
              <a:ext cx="5316922" cy="28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D58736-FB8A-4D16-A118-16EF3500D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57" y="1382635"/>
              <a:ext cx="5316923" cy="28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5CB045C-84EB-4A06-A40B-A00D900B0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4DA824-FD66-40DA-9169-BCB4C9CA3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0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19377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범죄 유형별 빈도 파악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9382E-1E5C-44DC-A8C3-03E8D01B5F9F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54BB2-6D8E-4ED5-B8DE-198D04572991}"/>
              </a:ext>
            </a:extLst>
          </p:cNvPr>
          <p:cNvSpPr txBox="1"/>
          <p:nvPr/>
        </p:nvSpPr>
        <p:spPr>
          <a:xfrm>
            <a:off x="2744762" y="5450009"/>
            <a:ext cx="67024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종로구와 비교하여 중구에서의 절도 범죄 비율이 높은 것을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DAF205-ED94-4904-8D66-C1463F31B902}"/>
              </a:ext>
            </a:extLst>
          </p:cNvPr>
          <p:cNvGrpSpPr/>
          <p:nvPr/>
        </p:nvGrpSpPr>
        <p:grpSpPr>
          <a:xfrm>
            <a:off x="579817" y="1554085"/>
            <a:ext cx="11032368" cy="2880000"/>
            <a:chOff x="579817" y="1382635"/>
            <a:chExt cx="11032368" cy="28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3A0343-0846-4CBC-A34D-39976E2DE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17" y="1382635"/>
              <a:ext cx="5437168" cy="28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C7B02D-C57F-421D-910B-D8D9BC2D9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017" y="1382635"/>
              <a:ext cx="5437168" cy="28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48E4413-4AF6-468F-A5AD-6693BDEF7D9B}"/>
              </a:ext>
            </a:extLst>
          </p:cNvPr>
          <p:cNvSpPr txBox="1"/>
          <p:nvPr/>
        </p:nvSpPr>
        <p:spPr>
          <a:xfrm>
            <a:off x="2975235" y="970614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중구</a:t>
            </a:r>
            <a:endParaRPr lang="en-US" altLang="ko-KR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EB9D-45B5-43C2-9763-8F9FDE395A72}"/>
              </a:ext>
            </a:extLst>
          </p:cNvPr>
          <p:cNvSpPr txBox="1"/>
          <p:nvPr/>
        </p:nvSpPr>
        <p:spPr>
          <a:xfrm>
            <a:off x="8455019" y="970614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종로구</a:t>
            </a:r>
            <a:endParaRPr lang="en-US" altLang="ko-KR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9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A0C11E2-4BBE-42CF-92B7-42FBFA52C5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79" y="1399447"/>
            <a:ext cx="5544508" cy="3151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D90340-63FE-41E9-958D-3C0AF31C0D4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5" y="1399447"/>
            <a:ext cx="5493816" cy="3151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382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인원 패턴 차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성별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9382E-1E5C-44DC-A8C3-03E8D01B5F9F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E4413-4AF6-468F-A5AD-6693BDEF7D9B}"/>
              </a:ext>
            </a:extLst>
          </p:cNvPr>
          <p:cNvSpPr txBox="1"/>
          <p:nvPr/>
        </p:nvSpPr>
        <p:spPr>
          <a:xfrm>
            <a:off x="2975235" y="970614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중구</a:t>
            </a:r>
            <a:endParaRPr lang="en-US" altLang="ko-KR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EB9D-45B5-43C2-9763-8F9FDE395A72}"/>
              </a:ext>
            </a:extLst>
          </p:cNvPr>
          <p:cNvSpPr txBox="1"/>
          <p:nvPr/>
        </p:nvSpPr>
        <p:spPr>
          <a:xfrm>
            <a:off x="8455019" y="970614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종로구</a:t>
            </a:r>
            <a:endParaRPr lang="en-US" altLang="ko-KR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8D6C2-2E7D-4E7B-A7C0-EF21CA879C69}"/>
              </a:ext>
            </a:extLst>
          </p:cNvPr>
          <p:cNvSpPr txBox="1"/>
          <p:nvPr/>
        </p:nvSpPr>
        <p:spPr>
          <a:xfrm>
            <a:off x="1890362" y="5450009"/>
            <a:ext cx="841127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지역 간 성별 분포의 차이는 미약하게 보이나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관련 추가 분석은 현재 </a:t>
            </a:r>
            <a:r>
              <a:rPr lang="ko-KR" altLang="en-US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미실시함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63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382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현 진행 상황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인원 패턴 차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연령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9382E-1E5C-44DC-A8C3-03E8D01B5F9F}"/>
              </a:ext>
            </a:extLst>
          </p:cNvPr>
          <p:cNvSpPr/>
          <p:nvPr/>
        </p:nvSpPr>
        <p:spPr>
          <a:xfrm>
            <a:off x="0" y="5085197"/>
            <a:ext cx="12192000" cy="10989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E4413-4AF6-468F-A5AD-6693BDEF7D9B}"/>
              </a:ext>
            </a:extLst>
          </p:cNvPr>
          <p:cNvSpPr txBox="1"/>
          <p:nvPr/>
        </p:nvSpPr>
        <p:spPr>
          <a:xfrm>
            <a:off x="2975235" y="970614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중구</a:t>
            </a:r>
            <a:endParaRPr lang="en-US" altLang="ko-KR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EB9D-45B5-43C2-9763-8F9FDE395A72}"/>
              </a:ext>
            </a:extLst>
          </p:cNvPr>
          <p:cNvSpPr txBox="1"/>
          <p:nvPr/>
        </p:nvSpPr>
        <p:spPr>
          <a:xfrm>
            <a:off x="8455019" y="970614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종로구</a:t>
            </a:r>
            <a:endParaRPr lang="en-US" altLang="ko-KR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8D6C2-2E7D-4E7B-A7C0-EF21CA879C69}"/>
              </a:ext>
            </a:extLst>
          </p:cNvPr>
          <p:cNvSpPr txBox="1"/>
          <p:nvPr/>
        </p:nvSpPr>
        <p:spPr>
          <a:xfrm>
            <a:off x="3407604" y="5450009"/>
            <a:ext cx="53767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20~40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45~50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세에서 연령별 분포의 차를 확인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320398-7CAC-4F76-9D13-A4E1DA7DAE55}"/>
              </a:ext>
            </a:extLst>
          </p:cNvPr>
          <p:cNvGrpSpPr/>
          <p:nvPr/>
        </p:nvGrpSpPr>
        <p:grpSpPr>
          <a:xfrm>
            <a:off x="898402" y="1539266"/>
            <a:ext cx="10395198" cy="3365080"/>
            <a:chOff x="898402" y="1537711"/>
            <a:chExt cx="10395198" cy="33650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6386DEB-5D86-4D02-8DD7-633AF060E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02" y="1537712"/>
              <a:ext cx="4800000" cy="33650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0F3D17-1914-4F43-AD56-FD6AEC854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600" y="1537711"/>
              <a:ext cx="4800000" cy="33650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8751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390</Words>
  <Application>Microsoft Office PowerPoint</Application>
  <PresentationFormat>와이드스크린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여기어때 잘난체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</dc:creator>
  <cp:lastModifiedBy>윤준</cp:lastModifiedBy>
  <cp:revision>25</cp:revision>
  <dcterms:created xsi:type="dcterms:W3CDTF">2021-05-08T13:12:51Z</dcterms:created>
  <dcterms:modified xsi:type="dcterms:W3CDTF">2021-05-23T12:03:00Z</dcterms:modified>
</cp:coreProperties>
</file>