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77" r:id="rId4"/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여기어때 잘난체" panose="020B0600000101010101" pitchFamily="50" charset="-12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EDA8-21F4-497A-9071-68A218D1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261461-1A9D-4422-BED0-B3EB5131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9D493-8591-45A3-BEA5-09FF0181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3A931-6992-4226-8975-9799B4CA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7BF0E-4E3A-4501-86CA-C9162665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6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AB595-F539-479D-91DD-79AF4B25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BFB1D-1B57-4FE2-9878-AB7DD50E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69EF4-7B9C-4E9A-A2D0-EC416CD9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65A37-D308-4A5E-A3CB-3B08674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E672B-8A6B-474B-8721-6B1BFC89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76F25-8F73-4E77-9AB6-3394DFAB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A786E-67B7-4EBC-988E-ACF86F82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8E50F-2BF8-42E7-A089-9988C5DC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DF57B-2667-46A4-A841-72BE98A5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E15B4-8EC7-43FF-ADA6-7B269760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DABE9-1D05-45AB-A4B1-9D174E9B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ADA9E-B580-4AF5-BB42-BD8964CD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BB3AF-D3C3-4F2A-8032-1D6B7DE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B6BE4-C8E9-40E3-A683-8133B195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7FAF0-4A4B-4680-A9FE-DF9647F0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CDC5C-47C1-44BE-8575-C4EC2530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1CA28-10E5-4955-A90B-6EA56076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7CFC1-EFDE-4CDB-98A4-625B9205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CAE66-44E7-450D-BAB8-F358BE4B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BCA-38BD-4C60-9C2C-142293E7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947AC-A5DA-45AD-8A9E-997B1876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AFC07-9FD0-4812-9397-F30B2C75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73314-F644-4D56-BBBB-3F5A9EACC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B034A-ACEA-4680-9319-13F80044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ABA0C-140E-45AD-9D43-6E4E4B09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988E6-F820-42F6-9BD2-89517A1A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4E86-7449-49F7-92C3-D360B136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27DF8-A74E-43AC-AFF9-B9401ACE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2D723-FB02-4412-9CE6-667483478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0311B0-8D36-4DBD-9F68-5B640EF92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5B9985-982F-42D8-8CEA-FD46104D3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7F3415-A97C-43AB-B1B1-6DF8A54D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0987E-5087-4E0C-AAA3-0B7A4D19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5634B8-EFBD-4056-88DE-5882EAC1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2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C4C2-3F9B-4AD6-895E-4B1E6A3C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D585D3-8E6C-4D2D-ABDF-8383534A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E82249-BA10-4F34-BCD7-8A151DE1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9C6D3-BCF0-47FB-8C38-36626415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1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BA71EE-F027-4F36-8BF7-AB56C68C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9A86CD-7C7D-4F96-A087-E2AC8FF5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E7B550-4ECB-499B-ACB3-E62059E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9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356C-82E4-452B-9523-1942FFD1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45E26-3D01-4C1C-90A8-ACF09572E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A8FCE-3E4E-49AA-8B60-29BAEAA0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77D99-C897-4162-A942-D3AAB11C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783FE-4D44-49AC-BCAB-A678DB8E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C822F-9EFE-4E32-A0FE-371515C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6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8475-8918-4EE8-BC3A-494E15AD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44AE3F-F1F1-47F5-8272-F8AE52B2B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CD2D5-F484-4F89-94ED-0A0D065AB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3F70D-AC18-485B-98EF-19550301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7C8D9-989D-4EC9-8A6C-DEC8D4BA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A8702-501E-4B1F-B4D6-5A250A98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2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938A-095A-454A-984E-0A4D48CC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DAE43-85EC-4DC9-992D-467A047C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76185-4388-4A9A-8D33-F1197A84E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CCC5-F6CE-40AB-A87F-3D6FC90C541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ED2FE-4C5E-4E14-8ED5-C25EFE8A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25531-FB80-4425-9127-E13FF6E74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3591-9F94-4E36-A7DD-F0483088C4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-275438" y="3136612"/>
            <a:ext cx="127428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서울특별시 지역구 간 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MDS_5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범죄를 중심으로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75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9789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(2018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F6398-BAA8-4CBA-ADCF-A9B198D6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75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9789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(2019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BDADB-10AB-4861-B4B4-8EF02AFEA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446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46073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(2015-2019)</a:t>
            </a: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DD954152-28EF-4098-B482-83250A733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291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46073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(2015-2019)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7C45D-071D-4967-97F1-0BFFCE48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7800"/>
            <a:ext cx="10080000" cy="534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90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117B8E-171A-4484-B936-DAA1B14840EA}"/>
              </a:ext>
            </a:extLst>
          </p:cNvPr>
          <p:cNvSpPr txBox="1"/>
          <p:nvPr/>
        </p:nvSpPr>
        <p:spPr>
          <a:xfrm>
            <a:off x="1978054" y="3136613"/>
            <a:ext cx="823589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서울특별시 지역구 간 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MDS_</a:t>
            </a:r>
            <a:r>
              <a:rPr lang="ko-KR" altLang="en-US" sz="3200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인구 분포</a:t>
            </a:r>
            <a:endParaRPr lang="en-US" altLang="ko-KR" sz="3200" dirty="0">
              <a:solidFill>
                <a:srgbClr val="00B05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6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7696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2.1.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소개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(RAW)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3960BB-F322-4460-8F7E-C42AE214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6" y="907109"/>
            <a:ext cx="8485289" cy="5782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38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83072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2.1.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소개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(DATA)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A3984-1683-4E90-9502-0D622C93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56" y="883365"/>
            <a:ext cx="7062089" cy="5755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70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8523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(2015)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80526-0129-4CEF-A2D5-C294F8AEA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80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8523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B5D534-965B-4A9B-92F3-45349E2F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41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8523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15E7FE-6B5A-43B6-A0ED-4831BF09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3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-275438" y="905140"/>
            <a:ext cx="127428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B5BDFC-E5FA-49C9-93BE-E25C3DCAD74F}"/>
              </a:ext>
            </a:extLst>
          </p:cNvPr>
          <p:cNvGrpSpPr/>
          <p:nvPr/>
        </p:nvGrpSpPr>
        <p:grpSpPr>
          <a:xfrm>
            <a:off x="1761163" y="2234151"/>
            <a:ext cx="8183113" cy="3075057"/>
            <a:chOff x="1330003" y="2041204"/>
            <a:chExt cx="8183113" cy="307505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9959640-95F2-4B31-825F-955213765DA2}"/>
                </a:ext>
              </a:extLst>
            </p:cNvPr>
            <p:cNvGrpSpPr/>
            <p:nvPr/>
          </p:nvGrpSpPr>
          <p:grpSpPr>
            <a:xfrm>
              <a:off x="1330003" y="2041204"/>
              <a:ext cx="4867712" cy="3075057"/>
              <a:chOff x="1330003" y="2041204"/>
              <a:chExt cx="4867712" cy="307505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23A60-0D2F-432F-8EC7-FA7B97E8F8CA}"/>
                  </a:ext>
                </a:extLst>
              </p:cNvPr>
              <p:cNvSpPr txBox="1"/>
              <p:nvPr/>
            </p:nvSpPr>
            <p:spPr>
              <a:xfrm>
                <a:off x="1330003" y="2041204"/>
                <a:ext cx="4867712" cy="13849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서울특별시 지역구 간 </a:t>
                </a:r>
                <a:r>
                  <a:rPr lang="en-US" altLang="ko-KR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MDS_</a:t>
                </a:r>
                <a:r>
                  <a:rPr lang="en-US" altLang="ko-KR" dirty="0">
                    <a:solidFill>
                      <a:srgbClr val="FF00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r>
                  <a:rPr lang="ko-KR" altLang="en-US" dirty="0">
                    <a:solidFill>
                      <a:srgbClr val="FF00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대 범죄</a:t>
                </a:r>
                <a:endParaRPr lang="en-US" altLang="ko-KR" dirty="0">
                  <a:solidFill>
                    <a:srgbClr val="FF0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solidFill>
                    <a:srgbClr val="FF00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  <a:p>
                <a:r>
                  <a:rPr lang="en-US" altLang="ko-KR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1.1. </a:t>
                </a:r>
                <a:r>
                  <a:rPr lang="ko-KR" altLang="en-US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데이터 소개</a:t>
                </a:r>
                <a:endParaRPr lang="en-US" altLang="ko-KR" sz="16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  <a:p>
                <a:r>
                  <a:rPr lang="en-US" altLang="ko-KR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1.2. MDS </a:t>
                </a:r>
                <a:r>
                  <a:rPr lang="ko-KR" altLang="en-US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적용 과정</a:t>
                </a:r>
                <a:endParaRPr lang="en-US" altLang="ko-KR" sz="16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  <a:p>
                <a:r>
                  <a:rPr lang="en-US" altLang="ko-KR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1.3. MDS </a:t>
                </a:r>
                <a:r>
                  <a:rPr lang="ko-KR" altLang="en-US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그래프</a:t>
                </a:r>
                <a:endParaRPr lang="en-US" altLang="ko-KR" sz="16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895E2-4CA7-40AA-92EA-FB8E87B8C840}"/>
                  </a:ext>
                </a:extLst>
              </p:cNvPr>
              <p:cNvSpPr txBox="1"/>
              <p:nvPr/>
            </p:nvSpPr>
            <p:spPr>
              <a:xfrm>
                <a:off x="1330003" y="3977488"/>
                <a:ext cx="4867712" cy="11387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ko-KR" altLang="en-US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서울특별시 지역구 간 </a:t>
                </a:r>
                <a:r>
                  <a:rPr lang="en-US" altLang="ko-KR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MDS_</a:t>
                </a:r>
                <a:r>
                  <a:rPr lang="ko-KR" altLang="en-US" dirty="0">
                    <a:solidFill>
                      <a:srgbClr val="00B05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인구 분포</a:t>
                </a:r>
                <a:endParaRPr lang="en-US" altLang="ko-KR" dirty="0">
                  <a:solidFill>
                    <a:srgbClr val="00B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  <a:p>
                <a:pPr marL="342900" indent="-342900">
                  <a:buAutoNum type="arabicPeriod" startAt="2"/>
                </a:pPr>
                <a:endParaRPr lang="en-US" altLang="ko-KR" dirty="0">
                  <a:solidFill>
                    <a:srgbClr val="00B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  <a:p>
                <a:r>
                  <a:rPr lang="en-US" altLang="ko-KR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2.1. </a:t>
                </a:r>
                <a:r>
                  <a:rPr lang="ko-KR" altLang="en-US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데이터 소개</a:t>
                </a:r>
                <a:endParaRPr lang="en-US" altLang="ko-KR" sz="16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  <a:p>
                <a:r>
                  <a:rPr lang="en-US" altLang="ko-KR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2.2. MDS </a:t>
                </a:r>
                <a:r>
                  <a:rPr lang="ko-KR" altLang="en-US" sz="1600" dirty="0"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그래프</a:t>
                </a:r>
                <a:endParaRPr lang="en-US" altLang="ko-KR" sz="16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9B6A14-177E-4461-B6ED-9A4A4E353A1C}"/>
                </a:ext>
              </a:extLst>
            </p:cNvPr>
            <p:cNvSpPr txBox="1"/>
            <p:nvPr/>
          </p:nvSpPr>
          <p:spPr>
            <a:xfrm>
              <a:off x="6602834" y="2041204"/>
              <a:ext cx="2910282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+mj-lt"/>
                <a:buAutoNum type="arabicPeriod" startAt="3"/>
              </a:pPr>
              <a:r>
                <a:rPr lang="ko-KR" altLang="en-US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그래프 해석 및 추정</a:t>
              </a:r>
              <a:endPara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marL="342900" indent="-342900">
                <a:buFont typeface="+mj-lt"/>
                <a:buAutoNum type="arabicPeriod" startAt="3"/>
              </a:pPr>
              <a:endPara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marL="342900" indent="-342900">
                <a:buFont typeface="+mj-lt"/>
                <a:buAutoNum type="arabicPeriod" startAt="3"/>
              </a:pPr>
              <a:r>
                <a:rPr lang="ko-KR" altLang="en-US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애로사항</a:t>
              </a:r>
              <a:endPara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marL="342900" indent="-342900">
                <a:buFont typeface="+mj-lt"/>
                <a:buAutoNum type="arabicPeriod" startAt="3"/>
              </a:pPr>
              <a:endPara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marL="342900" indent="-342900">
                <a:buFont typeface="+mj-lt"/>
                <a:buAutoNum type="arabicPeriod" startAt="3"/>
              </a:pPr>
              <a:r>
                <a:rPr lang="ko-KR" altLang="en-US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데이터 응용 방안</a:t>
              </a:r>
              <a:endPara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28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8523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(2018)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F310D-A480-4357-886C-A04CA4390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46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85233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(2019)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65AB7F-1B10-4B3E-8673-EA1116E0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21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455605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(2015-2019)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EA64951E-131E-40E2-9892-029CB338E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73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455605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(2015-2019)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01B921-204B-4538-B38B-426C7BF4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10" y="701406"/>
            <a:ext cx="8358581" cy="5455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51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117B8E-171A-4484-B936-DAA1B14840EA}"/>
              </a:ext>
            </a:extLst>
          </p:cNvPr>
          <p:cNvSpPr txBox="1"/>
          <p:nvPr/>
        </p:nvSpPr>
        <p:spPr>
          <a:xfrm>
            <a:off x="1978054" y="3136613"/>
            <a:ext cx="823589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 해석 및 추정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98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5926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그래프 해석 및 추정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AF935D-03B9-4108-8696-EE81768D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26" y="1834390"/>
            <a:ext cx="6017396" cy="3189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745F0E-F642-4E4A-83B9-6E7000B35751}"/>
              </a:ext>
            </a:extLst>
          </p:cNvPr>
          <p:cNvSpPr txBox="1"/>
          <p:nvPr/>
        </p:nvSpPr>
        <p:spPr>
          <a:xfrm>
            <a:off x="6878181" y="2397949"/>
            <a:ext cx="496707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송파구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</a:t>
            </a:r>
            <a:r>
              <a:rPr lang="ko-KR" altLang="en-US" sz="1600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영등포구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유사도가 점점 가까워지고 있음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강남구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는 꾸준히 다른 지역과의 유사도가 멂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도봉구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는 꾸준히 다른 지역과의 유사도가 멂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1600" dirty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서초구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</a:t>
            </a:r>
            <a:r>
              <a:rPr lang="ko-KR" altLang="en-US" sz="1600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유사도가 점점 멀어짐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5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6776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그래프 해석 및 추정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인구 분포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D16E0-A182-4382-A8B4-F35E36A4E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3" y="1057000"/>
            <a:ext cx="5280882" cy="5280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437764-BE0B-4E4C-9023-20AFE5DE0FDB}"/>
              </a:ext>
            </a:extLst>
          </p:cNvPr>
          <p:cNvSpPr txBox="1"/>
          <p:nvPr/>
        </p:nvSpPr>
        <p:spPr>
          <a:xfrm>
            <a:off x="8025612" y="1618891"/>
            <a:ext cx="28232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 그래프 연관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CD3E2-AE7F-44D6-8E90-5455A01A44D3}"/>
              </a:ext>
            </a:extLst>
          </p:cNvPr>
          <p:cNvSpPr txBox="1"/>
          <p:nvPr/>
        </p:nvSpPr>
        <p:spPr>
          <a:xfrm>
            <a:off x="6878181" y="2397948"/>
            <a:ext cx="511807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16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송파구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</a:t>
            </a:r>
            <a:r>
              <a:rPr lang="ko-KR" altLang="en-US" sz="1600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영등포구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유사도가 가깝다고 볼 수 없음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다른 지역구와 </a:t>
            </a:r>
            <a:r>
              <a:rPr lang="ko-KR" altLang="en-US" sz="1600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강남구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와의 유사도가 멀지 않음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다른 지역구와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도봉구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와의 유사도가 멀지 않음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4. 5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범죄와 동일하게 </a:t>
            </a:r>
            <a:r>
              <a:rPr lang="ko-KR" altLang="en-US" sz="1600" dirty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서초구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</a:t>
            </a:r>
            <a:r>
              <a:rPr lang="ko-KR" altLang="en-US" sz="1600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중구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유사도가 점점 멀어짐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7E7CA4DA-9C8B-4868-B4A1-4A85463129C5}"/>
              </a:ext>
            </a:extLst>
          </p:cNvPr>
          <p:cNvSpPr/>
          <p:nvPr/>
        </p:nvSpPr>
        <p:spPr>
          <a:xfrm rot="1800000">
            <a:off x="6711981" y="3699550"/>
            <a:ext cx="332399" cy="332399"/>
          </a:xfrm>
          <a:prstGeom prst="star5">
            <a:avLst>
              <a:gd name="adj" fmla="val 28065"/>
              <a:gd name="hf" fmla="val 105146"/>
              <a:gd name="vf" fmla="val 1105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91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117B8E-171A-4484-B936-DAA1B14840EA}"/>
              </a:ext>
            </a:extLst>
          </p:cNvPr>
          <p:cNvSpPr txBox="1"/>
          <p:nvPr/>
        </p:nvSpPr>
        <p:spPr>
          <a:xfrm>
            <a:off x="1978054" y="3136613"/>
            <a:ext cx="823589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애로사항</a:t>
            </a:r>
            <a:endParaRPr lang="en-US" altLang="ko-KR" sz="32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898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13917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애로사항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1E133-2FA6-43DC-9B44-62FB6C6565A9}"/>
              </a:ext>
            </a:extLst>
          </p:cNvPr>
          <p:cNvSpPr txBox="1"/>
          <p:nvPr/>
        </p:nvSpPr>
        <p:spPr>
          <a:xfrm>
            <a:off x="2757508" y="2613392"/>
            <a:ext cx="6676984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활용하여 얻을 수 있는 </a:t>
            </a:r>
            <a:r>
              <a:rPr lang="ko-KR" altLang="en-US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결과의 형태</a:t>
            </a:r>
            <a:endParaRPr lang="en-US" altLang="ko-KR" sz="20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응용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방안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2000" dirty="0">
                <a:solidFill>
                  <a:srgbClr val="7030A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목적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설정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064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117B8E-171A-4484-B936-DAA1B14840EA}"/>
              </a:ext>
            </a:extLst>
          </p:cNvPr>
          <p:cNvSpPr txBox="1"/>
          <p:nvPr/>
        </p:nvSpPr>
        <p:spPr>
          <a:xfrm>
            <a:off x="1978054" y="3136613"/>
            <a:ext cx="823589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데이터 응용 방안</a:t>
            </a:r>
            <a:endParaRPr lang="en-US" altLang="ko-KR" sz="32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7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117B8E-171A-4484-B936-DAA1B14840EA}"/>
              </a:ext>
            </a:extLst>
          </p:cNvPr>
          <p:cNvSpPr txBox="1"/>
          <p:nvPr/>
        </p:nvSpPr>
        <p:spPr>
          <a:xfrm>
            <a:off x="1978054" y="3136613"/>
            <a:ext cx="8235892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서울특별시 지역구 간 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MDS_</a:t>
            </a:r>
            <a:r>
              <a:rPr lang="en-US" altLang="ko-KR" sz="32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sz="32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endParaRPr lang="en-US" altLang="ko-KR" sz="3200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27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2976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데이터 응용 방안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CD3E2-AE7F-44D6-8E90-5455A01A44D3}"/>
              </a:ext>
            </a:extLst>
          </p:cNvPr>
          <p:cNvSpPr txBox="1"/>
          <p:nvPr/>
        </p:nvSpPr>
        <p:spPr>
          <a:xfrm>
            <a:off x="6878181" y="3013501"/>
            <a:ext cx="51180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위 분석에서는 발생 건에 대해서만 다뤘지만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발생과 검거를 통해 </a:t>
            </a:r>
            <a:r>
              <a:rPr lang="ko-KR" altLang="en-US" sz="16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지역구</a:t>
            </a:r>
            <a:r>
              <a:rPr lang="en-US" altLang="ko-KR" sz="16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600" dirty="0" err="1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범죄별</a:t>
            </a:r>
            <a:r>
              <a:rPr lang="ko-KR" altLang="en-US" sz="16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검거율</a:t>
            </a:r>
            <a:r>
              <a:rPr lang="ko-KR" altLang="en-US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을 통한 유사도를 확인해볼 수 있음</a:t>
            </a:r>
            <a:r>
              <a:rPr lang="en-US" altLang="ko-KR" sz="1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FB70C0-65EE-48DC-96AC-2B08D77F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4" y="2033134"/>
            <a:ext cx="5885620" cy="3328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93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D95311-5226-4FB7-8BBB-EE95CB06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19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057C45-FFB0-416A-970D-2B4B50A7A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55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2B6672-0274-4884-A722-019998B1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2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54F0C4-B619-424E-BBA8-435BE058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91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BAC9E9-294A-4A73-A4FF-123C8B2FB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36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67C9EF-5678-43A9-8451-4FCD964B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98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FC576C-FC30-44AC-A82C-1030641B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0050"/>
            <a:ext cx="11430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7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33F9A4-707C-48BB-AA46-E82F0891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8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5776EC-A045-49D2-9E05-D023307F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6703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1.1.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소개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(RAW)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26FDA-6ADB-4A3F-9FA6-75F3B885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857643"/>
            <a:ext cx="9953625" cy="562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778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CC69A3-689A-4C6D-B25D-11319889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01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26D28A-5413-489C-A81D-A3CF189C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88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7FCB9-9F27-4544-9B39-75AA2E3CF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7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855625-5499-4170-B30F-134E697C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5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FB5389-2C31-4452-A7E7-FA5AD4D80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9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7313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1.1.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소개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(DATA)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D93259-CB4C-4D26-BE17-42C021CA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37" y="964734"/>
            <a:ext cx="6076327" cy="552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8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2848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1.2.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적용 과정</a:t>
            </a:r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1E133-2FA6-43DC-9B44-62FB6C6565A9}"/>
              </a:ext>
            </a:extLst>
          </p:cNvPr>
          <p:cNvSpPr txBox="1"/>
          <p:nvPr/>
        </p:nvSpPr>
        <p:spPr>
          <a:xfrm>
            <a:off x="2757508" y="1997839"/>
            <a:ext cx="6676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타입 </a:t>
            </a:r>
            <a:r>
              <a:rPr lang="en-US" altLang="ko-KR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Numeric</a:t>
            </a: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변환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연별로 </a:t>
            </a:r>
            <a:r>
              <a:rPr lang="en-US" altLang="ko-KR" sz="2000" dirty="0" err="1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MinMax</a:t>
            </a:r>
            <a:r>
              <a:rPr lang="en-US" altLang="ko-KR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정규화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적용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매트릭스 변환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sz="2000" dirty="0" err="1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행렬곱</a:t>
            </a:r>
            <a:r>
              <a:rPr lang="ko-KR" altLang="en-US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거리</a:t>
            </a:r>
            <a:r>
              <a:rPr lang="en-US" altLang="ko-KR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(Euclid)</a:t>
            </a:r>
            <a:r>
              <a:rPr lang="ko-KR" altLang="en-US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MDS </a:t>
            </a:r>
            <a:r>
              <a:rPr lang="ko-KR" altLang="en-US" sz="2000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함수 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순차 적용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MDS</a:t>
            </a:r>
            <a:r>
              <a:rPr lang="ko-KR" altLang="en-US" sz="2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시각화</a:t>
            </a: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1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9837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F11062-C47B-4915-B9F5-E95E8092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56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98378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(2016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0CA6C-910D-4304-8DDB-D4739707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88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71BC1A-E43F-4D32-A447-04520538546A}"/>
              </a:ext>
            </a:extLst>
          </p:cNvPr>
          <p:cNvSpPr txBox="1"/>
          <p:nvPr/>
        </p:nvSpPr>
        <p:spPr>
          <a:xfrm>
            <a:off x="213956" y="190741"/>
            <a:ext cx="39789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1.3.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 범죄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_MDS 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(2017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15D7DC-A349-484A-AE85-72C60BE1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759375"/>
            <a:ext cx="10080000" cy="533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3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461</Words>
  <Application>Microsoft Office PowerPoint</Application>
  <PresentationFormat>와이드스크린</PresentationFormat>
  <Paragraphs>74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여기어때 잘난체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</dc:creator>
  <cp:lastModifiedBy>윤준</cp:lastModifiedBy>
  <cp:revision>12</cp:revision>
  <dcterms:created xsi:type="dcterms:W3CDTF">2021-05-08T13:12:51Z</dcterms:created>
  <dcterms:modified xsi:type="dcterms:W3CDTF">2021-05-15T07:21:07Z</dcterms:modified>
</cp:coreProperties>
</file>