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8"/>
  </p:notesMasterIdLst>
  <p:sldIdLst>
    <p:sldId id="256" r:id="rId2"/>
    <p:sldId id="280" r:id="rId3"/>
    <p:sldId id="281" r:id="rId4"/>
    <p:sldId id="258" r:id="rId5"/>
    <p:sldId id="282" r:id="rId6"/>
    <p:sldId id="259" r:id="rId7"/>
    <p:sldId id="260" r:id="rId8"/>
    <p:sldId id="283" r:id="rId9"/>
    <p:sldId id="278" r:id="rId10"/>
    <p:sldId id="284" r:id="rId11"/>
    <p:sldId id="289" r:id="rId12"/>
    <p:sldId id="290" r:id="rId13"/>
    <p:sldId id="291" r:id="rId14"/>
    <p:sldId id="267" r:id="rId15"/>
    <p:sldId id="262" r:id="rId16"/>
    <p:sldId id="268" r:id="rId17"/>
    <p:sldId id="287" r:id="rId18"/>
    <p:sldId id="270" r:id="rId19"/>
    <p:sldId id="275" r:id="rId20"/>
    <p:sldId id="272" r:id="rId21"/>
    <p:sldId id="273" r:id="rId22"/>
    <p:sldId id="277" r:id="rId23"/>
    <p:sldId id="293" r:id="rId24"/>
    <p:sldId id="294" r:id="rId25"/>
    <p:sldId id="295" r:id="rId26"/>
    <p:sldId id="296" r:id="rId27"/>
    <p:sldId id="297" r:id="rId28"/>
    <p:sldId id="298" r:id="rId29"/>
    <p:sldId id="300" r:id="rId30"/>
    <p:sldId id="301" r:id="rId31"/>
    <p:sldId id="304" r:id="rId32"/>
    <p:sldId id="305" r:id="rId33"/>
    <p:sldId id="306" r:id="rId34"/>
    <p:sldId id="288" r:id="rId35"/>
    <p:sldId id="276" r:id="rId36"/>
    <p:sldId id="299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4660"/>
  </p:normalViewPr>
  <p:slideViewPr>
    <p:cSldViewPr>
      <p:cViewPr>
        <p:scale>
          <a:sx n="83" d="100"/>
          <a:sy n="83" d="100"/>
        </p:scale>
        <p:origin x="-15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E3636-1390-4368-BA6C-1BD5110AB063}" type="datetimeFigureOut">
              <a:rPr lang="en-IN" smtClean="0"/>
              <a:t>18-11-2019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1167E7-F3B1-454A-B9DD-E76F44FD8F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47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67E7-F3B1-454A-B9DD-E76F44FD8F4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030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1167E7-F3B1-454A-B9DD-E76F44FD8F4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09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CE246-3162-4F1F-9C2D-C5BB2D08451D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33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4A92-C2E1-46BB-9C04-51192B477ED1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443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6781F-099B-47C3-B1F8-A7473644B3E5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30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E05B-9053-45CB-A266-92E29931FEFF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20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CBDA9-7D85-4A7D-B8E3-8A369E36C8AB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30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FEFD-5C30-4A3D-BA76-8EC97453A2FE}" type="datetime1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050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A0C66-798E-4512-B222-D727E50219A8}" type="datetime1">
              <a:rPr lang="en-IN" smtClean="0"/>
              <a:t>18-11-2019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597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2C74-4B18-45FC-8AFA-F44FAD3ECC4C}" type="datetime1">
              <a:rPr lang="en-IN" smtClean="0"/>
              <a:t>18-11-2019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75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EC13A-4534-45A0-865A-8309F63E9AEB}" type="datetime1">
              <a:rPr lang="en-IN" smtClean="0"/>
              <a:t>18-11-2019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08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53D0E-313F-4D38-A783-936348F63946}" type="datetime1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972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2E7A8-78BB-4B76-8DF4-A1E66649209D}" type="datetime1">
              <a:rPr lang="en-IN" smtClean="0"/>
              <a:t>18-11-2019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38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D7A8E-AD2C-4AA9-BF03-ECC93A4352D4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ED5A0-DE0E-4A31-8BEA-05320125AF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22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lyticsvidhya.com/wp-content/uploads/2015/10/SVM_1.png" TargetMode="External"/><Relationship Id="rId2" Type="http://schemas.openxmlformats.org/officeDocument/2006/relationships/hyperlink" Target="https://courses.analyticsvidhya.com/courses/introduction-to-data-science-2?utm_source=blog&amp;utm_medium=understandingsupportvectormachineartic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1"/>
            <a:ext cx="7543800" cy="1981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Prediction of Chronic Kidney Disease using Support Vector Machine and Neural Network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2819400"/>
            <a:ext cx="7992888" cy="3934544"/>
          </a:xfrm>
        </p:spPr>
        <p:txBody>
          <a:bodyPr>
            <a:noAutofit/>
          </a:bodyPr>
          <a:lstStyle/>
          <a:p>
            <a:pPr algn="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</a:t>
            </a:r>
          </a:p>
          <a:p>
            <a:pPr algn="r"/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Guided by,                                                                      Submitted by,</a:t>
            </a:r>
          </a:p>
          <a:p>
            <a:pPr algn="l"/>
            <a:r>
              <a:rPr lang="en-US" sz="2400" dirty="0" err="1" smtClean="0">
                <a:solidFill>
                  <a:schemeClr val="tx1"/>
                </a:solidFill>
              </a:rPr>
              <a:t>Mrs</a:t>
            </a:r>
            <a:r>
              <a:rPr lang="en-US" sz="2400" dirty="0" err="1" smtClean="0">
                <a:solidFill>
                  <a:schemeClr val="tx1"/>
                </a:solidFill>
              </a:rPr>
              <a:t>.S.Kamakshi</a:t>
            </a:r>
            <a:r>
              <a:rPr lang="en-US" sz="2400" dirty="0" smtClean="0">
                <a:solidFill>
                  <a:schemeClr val="tx1"/>
                </a:solidFill>
              </a:rPr>
              <a:t>          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Vydana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Sindhu</a:t>
            </a:r>
            <a:r>
              <a:rPr lang="en-US" sz="2400" dirty="0" smtClean="0">
                <a:solidFill>
                  <a:schemeClr val="tx1"/>
                </a:solidFill>
              </a:rPr>
              <a:t>  </a:t>
            </a:r>
            <a:r>
              <a:rPr lang="en-US" sz="2400" dirty="0" smtClean="0">
                <a:solidFill>
                  <a:schemeClr val="tx1"/>
                </a:solidFill>
              </a:rPr>
              <a:t>120003374            </a:t>
            </a:r>
            <a:r>
              <a:rPr lang="en-US" sz="2400" dirty="0" smtClean="0">
                <a:solidFill>
                  <a:schemeClr val="tx1"/>
                </a:solidFill>
              </a:rPr>
              <a:t>APIII-CSE/</a:t>
            </a:r>
            <a:r>
              <a:rPr lang="en-US" sz="2400" dirty="0" err="1" smtClean="0">
                <a:solidFill>
                  <a:schemeClr val="tx1"/>
                </a:solidFill>
              </a:rPr>
              <a:t>Soc</a:t>
            </a:r>
            <a:r>
              <a:rPr lang="en-US" sz="2400" dirty="0">
                <a:solidFill>
                  <a:schemeClr val="tx1"/>
                </a:solidFill>
              </a:rPr>
              <a:t>                                      </a:t>
            </a:r>
            <a:r>
              <a:rPr lang="en-US" sz="2400" dirty="0" err="1" smtClean="0">
                <a:solidFill>
                  <a:schemeClr val="tx1"/>
                </a:solidFill>
              </a:rPr>
              <a:t>Sriram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Sindhura</a:t>
            </a:r>
            <a:r>
              <a:rPr lang="en-US" sz="2400" dirty="0" smtClean="0">
                <a:solidFill>
                  <a:schemeClr val="tx1"/>
                </a:solidFill>
              </a:rPr>
              <a:t>  120003309                     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r"/>
            <a:endParaRPr lang="en-US" sz="2400" dirty="0">
              <a:solidFill>
                <a:schemeClr val="tx1"/>
              </a:solidFill>
            </a:endParaRPr>
          </a:p>
          <a:p>
            <a:pPr algn="r"/>
            <a:r>
              <a:rPr lang="en-IN" sz="2400" dirty="0" smtClean="0">
                <a:solidFill>
                  <a:schemeClr val="tx1"/>
                </a:solidFill>
              </a:rPr>
              <a:t>		</a:t>
            </a:r>
            <a:r>
              <a:rPr lang="en-IN" sz="2400" dirty="0" smtClean="0"/>
              <a:t>		                         </a:t>
            </a:r>
          </a:p>
          <a:p>
            <a:pPr algn="l"/>
            <a:r>
              <a:rPr lang="en-IN" sz="2400" dirty="0"/>
              <a:t> </a:t>
            </a:r>
            <a:r>
              <a:rPr lang="en-IN" sz="1200" dirty="0" smtClean="0"/>
              <a:t> 	</a:t>
            </a:r>
            <a:r>
              <a:rPr lang="en-IN" sz="2400" dirty="0"/>
              <a:t> </a:t>
            </a:r>
            <a:r>
              <a:rPr lang="en-IN" sz="2400" dirty="0" smtClean="0"/>
              <a:t>                    	</a:t>
            </a:r>
            <a:r>
              <a:rPr lang="en-IN" sz="2400" dirty="0"/>
              <a:t/>
            </a:r>
            <a:br>
              <a:rPr lang="en-IN" sz="2400" dirty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1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88" y="16040"/>
            <a:ext cx="2334211" cy="67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9295C-2125-4407-AF43-101D9BD2B5D7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06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System Model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10</a:t>
            </a:fld>
            <a:endParaRPr lang="en-I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88" y="16040"/>
            <a:ext cx="2334211" cy="67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61722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2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3D40-1512-4C25-BC94-449C1D3279EA}" type="datetime1">
              <a:rPr lang="en-IN" smtClean="0"/>
              <a:t>18-11-2019</a:t>
            </a:fld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552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System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11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5" y="2590800"/>
            <a:ext cx="9037115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10000" y="6248400"/>
            <a:ext cx="182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3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CED67-5D98-4DFA-BC4F-78C8A44DC82B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8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System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352800" y="64770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4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D48F-C7CF-49C5-A145-BEE68E359CF4}" type="datetime1">
              <a:rPr lang="en-IN" smtClean="0"/>
              <a:t>18-11-2019</a:t>
            </a:fld>
            <a:endParaRPr lang="en-IN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18" y="1646237"/>
            <a:ext cx="797496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08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System Model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3581400" y="6400800"/>
            <a:ext cx="2057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Figure 5</a:t>
            </a:r>
            <a:endParaRPr lang="en-IN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D0243-082D-4A22-9914-6A4CDE8E152B}" type="datetime1">
              <a:rPr lang="en-IN" smtClean="0"/>
              <a:t>18-11-2019</a:t>
            </a:fld>
            <a:endParaRPr lang="en-IN"/>
          </a:p>
        </p:txBody>
      </p:sp>
      <p:pic>
        <p:nvPicPr>
          <p:cNvPr id="9" name="Content Placeholder 8" descr="Fig. 3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62999" cy="4800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54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Algorithms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Support Vector Classification</a:t>
            </a:r>
          </a:p>
          <a:p>
            <a:pPr algn="just"/>
            <a:r>
              <a:rPr lang="en-IN" dirty="0" smtClean="0"/>
              <a:t>Random Forest Classification</a:t>
            </a:r>
          </a:p>
          <a:p>
            <a:pPr algn="just"/>
            <a:r>
              <a:rPr lang="en-IN" dirty="0" smtClean="0"/>
              <a:t>Naïve Bayes Classification</a:t>
            </a:r>
          </a:p>
          <a:p>
            <a:pPr algn="just"/>
            <a:r>
              <a:rPr lang="en-IN" dirty="0"/>
              <a:t>K nearest </a:t>
            </a:r>
            <a:r>
              <a:rPr lang="en-IN" dirty="0" err="1"/>
              <a:t>Neighbors</a:t>
            </a:r>
            <a:r>
              <a:rPr lang="en-IN" dirty="0"/>
              <a:t> </a:t>
            </a:r>
            <a:r>
              <a:rPr lang="en-IN" dirty="0" smtClean="0"/>
              <a:t>Classification</a:t>
            </a:r>
          </a:p>
          <a:p>
            <a:pPr algn="just"/>
            <a:r>
              <a:rPr lang="en-IN" dirty="0"/>
              <a:t> Artificial Neural </a:t>
            </a:r>
            <a:r>
              <a:rPr lang="en-IN" dirty="0" smtClean="0"/>
              <a:t>Networks</a:t>
            </a:r>
          </a:p>
          <a:p>
            <a:pPr marL="857250" lvl="1" indent="-457200" algn="just"/>
            <a:r>
              <a:rPr lang="en-IN" dirty="0"/>
              <a:t>Multilayer perceptron (MLP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95CB4-0891-4A01-B3A7-36F653C8589D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039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Proposed System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Naive </a:t>
            </a:r>
            <a:r>
              <a:rPr lang="en-US" dirty="0" err="1" smtClean="0"/>
              <a:t>Bayes,K</a:t>
            </a:r>
            <a:r>
              <a:rPr lang="en-US" dirty="0" smtClean="0"/>
              <a:t>-Nearest Neighbor (KNN), tree-based decision, and random subspace classiﬁcation algorithms can be used to predict occurrence </a:t>
            </a:r>
            <a:r>
              <a:rPr lang="en-US" smtClean="0"/>
              <a:t>of CKD </a:t>
            </a:r>
            <a:r>
              <a:rPr lang="en-US" dirty="0" smtClean="0"/>
              <a:t>in patients </a:t>
            </a:r>
            <a:endParaRPr lang="en-IN" dirty="0" smtClean="0"/>
          </a:p>
          <a:p>
            <a:pPr algn="just"/>
            <a:r>
              <a:rPr lang="en-IN" dirty="0" smtClean="0"/>
              <a:t>All regression </a:t>
            </a:r>
            <a:r>
              <a:rPr lang="en-IN" dirty="0"/>
              <a:t>algorithms </a:t>
            </a:r>
            <a:r>
              <a:rPr lang="en-IN" dirty="0" smtClean="0"/>
              <a:t>will be applied</a:t>
            </a:r>
          </a:p>
          <a:p>
            <a:pPr algn="just"/>
            <a:r>
              <a:rPr lang="en-IN" dirty="0" smtClean="0"/>
              <a:t>Results </a:t>
            </a:r>
            <a:r>
              <a:rPr lang="en-IN" dirty="0"/>
              <a:t>of different </a:t>
            </a:r>
            <a:r>
              <a:rPr lang="en-IN" dirty="0" smtClean="0"/>
              <a:t>algorithms will be combined.</a:t>
            </a:r>
          </a:p>
          <a:p>
            <a:pPr algn="just"/>
            <a:r>
              <a:rPr lang="en-IN" dirty="0"/>
              <a:t> According to the accuracy weighted mean will be taken to find the </a:t>
            </a:r>
            <a:r>
              <a:rPr lang="en-IN" dirty="0" smtClean="0"/>
              <a:t>result</a:t>
            </a:r>
          </a:p>
          <a:p>
            <a:pPr algn="just"/>
            <a:r>
              <a:rPr lang="en-IN" dirty="0" smtClean="0"/>
              <a:t>Evaluation metrics: </a:t>
            </a:r>
            <a:r>
              <a:rPr lang="en-IN" dirty="0"/>
              <a:t>accuracy, precision, sensitivity, specificity and F1 </a:t>
            </a:r>
            <a:r>
              <a:rPr lang="en-IN" dirty="0" smtClean="0"/>
              <a:t>score</a:t>
            </a:r>
          </a:p>
          <a:p>
            <a:pPr algn="just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157DA-A0EA-458F-B56F-6E235818231D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11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Data Preprocessing and Feature Scaling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Missing Data in numerical columns is replaced with </a:t>
            </a:r>
            <a:r>
              <a:rPr lang="en-US" sz="2800" b="1" dirty="0" smtClean="0"/>
              <a:t>Mean</a:t>
            </a:r>
          </a:p>
          <a:p>
            <a:pPr algn="just"/>
            <a:r>
              <a:rPr lang="en-US" sz="2800" dirty="0" smtClean="0"/>
              <a:t>Missing Data in categorical columns is replaced with a global value ‘nun’</a:t>
            </a:r>
          </a:p>
          <a:p>
            <a:pPr algn="just"/>
            <a:r>
              <a:rPr lang="en-US" sz="2800" dirty="0" smtClean="0"/>
              <a:t>Categorical values </a:t>
            </a:r>
            <a:r>
              <a:rPr lang="en-US" sz="2800" dirty="0"/>
              <a:t>a</a:t>
            </a:r>
            <a:r>
              <a:rPr lang="en-US" sz="2800" dirty="0" smtClean="0"/>
              <a:t>re converted into numerical using the  packages </a:t>
            </a:r>
            <a:r>
              <a:rPr lang="en-US" sz="2800" dirty="0" err="1" smtClean="0"/>
              <a:t>LabelEncoder</a:t>
            </a:r>
            <a:r>
              <a:rPr lang="en-US" sz="2800" dirty="0" smtClean="0"/>
              <a:t> and </a:t>
            </a:r>
            <a:r>
              <a:rPr lang="en-US" sz="2800" dirty="0" err="1" smtClean="0"/>
              <a:t>OneHotEncoder</a:t>
            </a:r>
            <a:endParaRPr lang="en-US" sz="2800" dirty="0" smtClean="0"/>
          </a:p>
          <a:p>
            <a:pPr algn="just"/>
            <a:r>
              <a:rPr lang="en-US" sz="2800" dirty="0" smtClean="0"/>
              <a:t>Encoding is done separately for dependent and independent variables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266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8D3E9-C4EA-433A-8BDB-9802ACC9FC47}" type="datetime1">
              <a:rPr lang="en-IN" smtClean="0"/>
              <a:t>18-11-2019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838200"/>
            <a:ext cx="8229600" cy="8080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Data Preprocessing and Feature Scaling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Data is divided into training set and test set in ratio </a:t>
            </a:r>
            <a:r>
              <a:rPr lang="en-US" sz="2800" dirty="0" smtClean="0"/>
              <a:t>4:1</a:t>
            </a:r>
            <a:endParaRPr lang="en-US" sz="2800" dirty="0"/>
          </a:p>
          <a:p>
            <a:pPr algn="just"/>
            <a:r>
              <a:rPr lang="en-US" sz="2800" dirty="0"/>
              <a:t>Cross Validation can also be used for splitting training and test set </a:t>
            </a:r>
            <a:r>
              <a:rPr lang="en-US" sz="2800" dirty="0" smtClean="0"/>
              <a:t>data</a:t>
            </a:r>
            <a:endParaRPr lang="en-US" sz="2800" dirty="0"/>
          </a:p>
          <a:p>
            <a:pPr algn="just"/>
            <a:r>
              <a:rPr lang="en-US" sz="2800" dirty="0"/>
              <a:t>Feature Scaling is done using </a:t>
            </a:r>
            <a:r>
              <a:rPr lang="en-US" sz="2800" dirty="0" err="1"/>
              <a:t>StandardScaler</a:t>
            </a:r>
            <a:r>
              <a:rPr lang="en-US" sz="2800" dirty="0"/>
              <a:t> </a:t>
            </a:r>
            <a:r>
              <a:rPr lang="en-US" sz="2800" dirty="0" smtClean="0"/>
              <a:t>Package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88" y="16040"/>
            <a:ext cx="2334211" cy="67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A98E-46B9-4D9A-A2EC-70B881CBB5C1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17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Random Forest Classification(RFC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Random forest, like its name implies, consists of a large number of individual decision trees </a:t>
            </a:r>
          </a:p>
          <a:p>
            <a:pPr algn="just"/>
            <a:r>
              <a:rPr lang="en-US" dirty="0" smtClean="0"/>
              <a:t>It is a Supervised Machine Learning Algorithm for Classification</a:t>
            </a:r>
          </a:p>
          <a:p>
            <a:pPr algn="just"/>
            <a:r>
              <a:rPr lang="en-US" dirty="0" smtClean="0"/>
              <a:t>Each individual tree in the random forest spits out a class prediction and the class with the most votes becomes our model’s prediction</a:t>
            </a:r>
            <a:endParaRPr lang="en-US" b="1" i="1" dirty="0" smtClean="0"/>
          </a:p>
          <a:p>
            <a:pPr algn="just"/>
            <a:r>
              <a:rPr lang="en-US" dirty="0" smtClean="0"/>
              <a:t>In general, the </a:t>
            </a:r>
            <a:r>
              <a:rPr lang="en-US" b="1" dirty="0" smtClean="0"/>
              <a:t>more trees in the forest</a:t>
            </a:r>
            <a:r>
              <a:rPr lang="en-US" dirty="0" smtClean="0"/>
              <a:t> the more robust the forest looks like. In the same way in the random forest classifier, the </a:t>
            </a:r>
            <a:r>
              <a:rPr lang="en-US" b="1" dirty="0" smtClean="0"/>
              <a:t>higher the number</a:t>
            </a:r>
            <a:r>
              <a:rPr lang="en-US" dirty="0" smtClean="0"/>
              <a:t> of trees in the forest gives </a:t>
            </a:r>
            <a:r>
              <a:rPr lang="en-US" b="1" dirty="0" smtClean="0"/>
              <a:t>the high accuracy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22AE1-7259-4203-A913-080C7E61670B}" type="datetime1">
              <a:rPr lang="en-IN" smtClean="0"/>
              <a:t>18-11-2019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Feature Importance in RFC</a:t>
            </a:r>
            <a:endParaRPr lang="en-US" u="sng" dirty="0"/>
          </a:p>
        </p:txBody>
      </p:sp>
      <p:pic>
        <p:nvPicPr>
          <p:cNvPr id="4" name="Content Placeholder 3" descr="featureselection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447800"/>
            <a:ext cx="4191000" cy="5181600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180FE-2B5C-45B4-BB1D-2B614EF00CA1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0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Base Paper Information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Title :</a:t>
            </a:r>
          </a:p>
          <a:p>
            <a:pPr marL="0" indent="0" algn="just">
              <a:buNone/>
            </a:pPr>
            <a:r>
              <a:rPr lang="en-US" sz="2400" dirty="0" smtClean="0"/>
              <a:t>Neural </a:t>
            </a:r>
            <a:r>
              <a:rPr lang="en-US" sz="2400" dirty="0"/>
              <a:t>network and support vector machine for the prediction of chronic kidney </a:t>
            </a:r>
            <a:r>
              <a:rPr lang="en-US" sz="2400" dirty="0" smtClean="0"/>
              <a:t>disease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Source :</a:t>
            </a:r>
          </a:p>
          <a:p>
            <a:pPr marL="0" indent="0" algn="just">
              <a:buNone/>
            </a:pPr>
            <a:r>
              <a:rPr lang="en-US" sz="2400" dirty="0" smtClean="0"/>
              <a:t>https://www.sciencedirect.com/science/article/pii/S0010482519301258#bib26</a:t>
            </a:r>
          </a:p>
          <a:p>
            <a:pPr algn="just"/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</a:rPr>
              <a:t>Author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: </a:t>
            </a:r>
          </a:p>
          <a:p>
            <a:pPr marL="0" indent="0" algn="just">
              <a:buNone/>
            </a:pPr>
            <a:r>
              <a:rPr lang="en-IN" sz="2400" dirty="0" err="1" smtClean="0"/>
              <a:t>Njoud</a:t>
            </a:r>
            <a:r>
              <a:rPr lang="en-IN" sz="2400" dirty="0" smtClean="0"/>
              <a:t> Abdullah </a:t>
            </a:r>
            <a:r>
              <a:rPr lang="en-IN" sz="2400" dirty="0" err="1" smtClean="0"/>
              <a:t>Almansour</a:t>
            </a:r>
            <a:r>
              <a:rPr lang="en-IN" sz="2400" dirty="0" smtClean="0"/>
              <a:t>, </a:t>
            </a:r>
            <a:r>
              <a:rPr lang="en-IN" sz="2400" dirty="0" err="1" smtClean="0"/>
              <a:t>Hajra</a:t>
            </a:r>
            <a:r>
              <a:rPr lang="en-IN" sz="2400" dirty="0" smtClean="0"/>
              <a:t> </a:t>
            </a:r>
            <a:r>
              <a:rPr lang="en-IN" sz="2400" dirty="0" err="1" smtClean="0"/>
              <a:t>Fahim</a:t>
            </a:r>
            <a:r>
              <a:rPr lang="en-IN" sz="2400" dirty="0" smtClean="0"/>
              <a:t> Syed</a:t>
            </a:r>
          </a:p>
          <a:p>
            <a:pPr algn="just"/>
            <a:r>
              <a:rPr lang="en-IN" sz="2800" dirty="0" smtClean="0">
                <a:solidFill>
                  <a:schemeClr val="tx2"/>
                </a:solidFill>
              </a:rPr>
              <a:t>Year of Publication:</a:t>
            </a:r>
          </a:p>
          <a:p>
            <a:pPr marL="0" indent="0" algn="just">
              <a:buNone/>
            </a:pPr>
            <a:r>
              <a:rPr lang="en-IN" sz="2400" dirty="0" smtClean="0"/>
              <a:t>2019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2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88" y="16040"/>
            <a:ext cx="2334211" cy="67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EF738-6D5F-482E-8E68-AE91AD4C90F3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237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Performance Analysis of RFC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Confusion </a:t>
            </a:r>
            <a:r>
              <a:rPr lang="en-US" sz="2400" dirty="0"/>
              <a:t>matrix and accuracy score are  </a:t>
            </a:r>
            <a:r>
              <a:rPr lang="en-US" sz="2400" dirty="0" smtClean="0"/>
              <a:t>computed</a:t>
            </a:r>
          </a:p>
          <a:p>
            <a:pPr algn="just"/>
            <a:r>
              <a:rPr lang="en-US" sz="2400" dirty="0"/>
              <a:t>Time Complexity : </a:t>
            </a:r>
            <a:r>
              <a:rPr lang="en-US" sz="2400" b="1" dirty="0"/>
              <a:t>O( v * n log(n) )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dirty="0"/>
              <a:t>where n is the number of records and v is the number of variables/attributes</a:t>
            </a:r>
          </a:p>
          <a:p>
            <a:pPr algn="just"/>
            <a:r>
              <a:rPr lang="en-US" sz="2400" dirty="0"/>
              <a:t>Execution time :  </a:t>
            </a:r>
            <a:r>
              <a:rPr lang="en-US" sz="2400" b="1" dirty="0"/>
              <a:t>0.01958 sec</a:t>
            </a:r>
          </a:p>
          <a:p>
            <a:pPr algn="just"/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4" name="Picture 3" descr="confusion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767" y="3429000"/>
            <a:ext cx="3160465" cy="2133600"/>
          </a:xfrm>
          <a:prstGeom prst="rect">
            <a:avLst/>
          </a:prstGeom>
        </p:spPr>
      </p:pic>
      <p:pic>
        <p:nvPicPr>
          <p:cNvPr id="5" name="Picture 4" descr="rndmaccurac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52213"/>
            <a:ext cx="6705601" cy="496187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ACEE7-6A58-4F94-9B2F-2D8505C7BE39}" type="datetime1">
              <a:rPr lang="en-IN" smtClean="0"/>
              <a:t>18-11-2019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Implementation of SVM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 smtClean="0"/>
              <a:t>“Support Vector Machine” (SVM) is a supervised </a:t>
            </a:r>
            <a:r>
              <a:rPr lang="en-US" sz="2800" u="sng" dirty="0" smtClean="0">
                <a:hlinkClick r:id="rId2"/>
              </a:rPr>
              <a:t>machine learning algorithm</a:t>
            </a:r>
            <a:endParaRPr lang="en-US" sz="2800" dirty="0" smtClean="0"/>
          </a:p>
          <a:p>
            <a:pPr algn="just"/>
            <a:r>
              <a:rPr lang="en-US" sz="2800" dirty="0" smtClean="0"/>
              <a:t>In this , we plot each data item as a point in n-dimensional space (where n is number of features you have) with the value of each feature being the value of a particular coordinate</a:t>
            </a:r>
          </a:p>
          <a:p>
            <a:pPr algn="just"/>
            <a:r>
              <a:rPr lang="en-US" sz="2800" dirty="0" smtClean="0"/>
              <a:t>Then, we perform classification by finding the hyper-plane that differentiate the two classes very well (look at the below snapshot)</a:t>
            </a:r>
          </a:p>
          <a:p>
            <a:pPr algn="just">
              <a:buNone/>
            </a:pPr>
            <a:r>
              <a:rPr lang="en-US" sz="2800" u="sng" dirty="0" smtClean="0">
                <a:hlinkClick r:id="rId3"/>
              </a:rPr>
              <a:t/>
            </a:r>
            <a:br>
              <a:rPr lang="en-US" sz="2800" u="sng" dirty="0" smtClean="0">
                <a:hlinkClick r:id="rId3"/>
              </a:rPr>
            </a:b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538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F176B-0604-4A2C-A786-B51CA5C08E38}" type="datetime1">
              <a:rPr lang="en-IN" smtClean="0"/>
              <a:t>18-11-2019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Performance Analysis of SVM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Confusion matrix and accuracy score are  computed</a:t>
            </a:r>
          </a:p>
          <a:p>
            <a:pPr algn="just"/>
            <a:r>
              <a:rPr lang="en-US" sz="2800" b="1" dirty="0"/>
              <a:t>Accuracy obtained in SVM is 97.5</a:t>
            </a:r>
            <a:r>
              <a:rPr lang="en-US" sz="2800" b="1" dirty="0" smtClean="0"/>
              <a:t>%</a:t>
            </a:r>
          </a:p>
          <a:p>
            <a:pPr algn="just"/>
            <a:r>
              <a:rPr lang="en-US" sz="2800" dirty="0"/>
              <a:t>Time Complexity : </a:t>
            </a:r>
            <a:r>
              <a:rPr lang="en-US" sz="2800" b="1" dirty="0"/>
              <a:t>O(</a:t>
            </a:r>
            <a:r>
              <a:rPr lang="en-US" sz="2800" b="1" dirty="0" err="1"/>
              <a:t>nSVd</a:t>
            </a:r>
            <a:r>
              <a:rPr lang="en-US" sz="2800" b="1" dirty="0"/>
              <a:t>)</a:t>
            </a:r>
            <a:r>
              <a:rPr lang="en-US" sz="2800" dirty="0"/>
              <a:t> where </a:t>
            </a:r>
            <a:r>
              <a:rPr lang="en-US" sz="2800" dirty="0" err="1"/>
              <a:t>nSV</a:t>
            </a:r>
            <a:r>
              <a:rPr lang="en-US" sz="2800" dirty="0"/>
              <a:t> is the number of support vectors and d is no. of input </a:t>
            </a:r>
            <a:r>
              <a:rPr lang="en-US" sz="2800" dirty="0" smtClean="0"/>
              <a:t>dimensions</a:t>
            </a:r>
          </a:p>
          <a:p>
            <a:pPr algn="just"/>
            <a:r>
              <a:rPr lang="en-US" sz="2800" dirty="0"/>
              <a:t>Execution time : </a:t>
            </a:r>
            <a:r>
              <a:rPr lang="en-US" sz="2800" b="1" dirty="0"/>
              <a:t>0.02254 </a:t>
            </a:r>
            <a:r>
              <a:rPr lang="en-US" sz="2800" b="1" dirty="0" smtClean="0"/>
              <a:t>sec</a:t>
            </a:r>
            <a:endParaRPr lang="en-US" sz="2800" dirty="0"/>
          </a:p>
          <a:p>
            <a:pPr algn="just"/>
            <a:endParaRPr lang="en-US" sz="2800" b="1" dirty="0"/>
          </a:p>
          <a:p>
            <a:pPr marL="11430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314825"/>
            <a:ext cx="3209925" cy="170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66168-3C5B-49B6-A64C-560DE36D6C1B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1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Naive  Bayes Classification(NB)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A classification technique based on </a:t>
            </a:r>
            <a:r>
              <a:rPr lang="en-US" sz="2800" b="1" dirty="0"/>
              <a:t>Bayes</a:t>
            </a:r>
            <a:r>
              <a:rPr lang="en-US" sz="2800" dirty="0"/>
              <a:t>' Theorem with an assumption of independence among predictors. </a:t>
            </a:r>
          </a:p>
          <a:p>
            <a:pPr algn="just"/>
            <a:r>
              <a:rPr lang="en-US" sz="2800" dirty="0"/>
              <a:t>It’s NAIVE as it assumes that features of a measurement are independent of each </a:t>
            </a:r>
            <a:r>
              <a:rPr lang="en-US" sz="2800" dirty="0" smtClean="0"/>
              <a:t>other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4114799"/>
            <a:ext cx="381000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C837B-5266-44C7-975D-B17430347ED3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09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Implementation of Naive Bayes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Posteriori Probability is based on likelihood </a:t>
            </a:r>
            <a:r>
              <a:rPr lang="en-US" dirty="0" smtClean="0"/>
              <a:t>measures </a:t>
            </a:r>
            <a:r>
              <a:rPr lang="en-US" dirty="0"/>
              <a:t>of data getting into a particular class</a:t>
            </a:r>
          </a:p>
          <a:p>
            <a:pPr algn="just"/>
            <a:r>
              <a:rPr lang="en-US" dirty="0" smtClean="0"/>
              <a:t>Accuracy </a:t>
            </a:r>
            <a:r>
              <a:rPr lang="en-US" dirty="0"/>
              <a:t>obtained for this model is </a:t>
            </a:r>
            <a:r>
              <a:rPr lang="en-US" b="1" dirty="0"/>
              <a:t>92%</a:t>
            </a:r>
          </a:p>
          <a:p>
            <a:pPr algn="just"/>
            <a:r>
              <a:rPr lang="en-US" dirty="0"/>
              <a:t>Confusion Matrix for this model is given below:</a:t>
            </a:r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5" name="Picture 4" descr="nbc c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4191000"/>
            <a:ext cx="4038600" cy="21336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6945-D993-43F9-A12F-73506309E261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3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Results for Naive Bayes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Classification report for Naive Bayes: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5" name="Picture 4" descr="nbc_c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19400"/>
            <a:ext cx="6501071" cy="1752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7974" y="5257800"/>
            <a:ext cx="6919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Execution time : </a:t>
            </a:r>
            <a:r>
              <a:rPr lang="en-US" sz="2400" b="1" dirty="0" smtClean="0"/>
              <a:t>0.1163 sec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 smtClean="0"/>
              <a:t>Time complexity : </a:t>
            </a:r>
            <a:r>
              <a:rPr lang="en-US" sz="2400" b="1" dirty="0" smtClean="0"/>
              <a:t>O(</a:t>
            </a:r>
            <a:r>
              <a:rPr lang="en-US" sz="2400" b="1" dirty="0" err="1" smtClean="0"/>
              <a:t>Nd</a:t>
            </a:r>
            <a:r>
              <a:rPr lang="en-US" sz="2400" dirty="0" smtClean="0"/>
              <a:t>) for d features</a:t>
            </a:r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FF3C6-6AF0-4F00-BD58-B00E792AAF94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953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K Nearest </a:t>
            </a:r>
            <a:r>
              <a:rPr lang="en-US" dirty="0" err="1">
                <a:solidFill>
                  <a:schemeClr val="tx2"/>
                </a:solidFill>
              </a:rPr>
              <a:t>Neighbours</a:t>
            </a:r>
            <a:r>
              <a:rPr lang="en-US" dirty="0">
                <a:solidFill>
                  <a:schemeClr val="tx2"/>
                </a:solidFill>
              </a:rPr>
              <a:t>(KNN)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/>
              <a:t>C</a:t>
            </a:r>
            <a:r>
              <a:rPr lang="en-US" sz="2800" dirty="0" smtClean="0"/>
              <a:t>lassifies </a:t>
            </a:r>
            <a:r>
              <a:rPr lang="en-US" sz="2800" dirty="0"/>
              <a:t>the data based on distance measures such as </a:t>
            </a:r>
            <a:r>
              <a:rPr lang="en-US" sz="2800" dirty="0" err="1"/>
              <a:t>Manhatton</a:t>
            </a:r>
            <a:r>
              <a:rPr lang="en-US" sz="2800" dirty="0"/>
              <a:t> or Euclidean or </a:t>
            </a:r>
            <a:r>
              <a:rPr lang="en-US" sz="2800" dirty="0" err="1"/>
              <a:t>Minkowski</a:t>
            </a:r>
            <a:endParaRPr lang="en-US" sz="2800" dirty="0"/>
          </a:p>
          <a:p>
            <a:pPr algn="just"/>
            <a:r>
              <a:rPr lang="en-US" sz="2800" dirty="0" smtClean="0"/>
              <a:t>No</a:t>
            </a:r>
            <a:r>
              <a:rPr lang="en-US" sz="2800" dirty="0"/>
              <a:t>. of </a:t>
            </a:r>
            <a:r>
              <a:rPr lang="en-US" sz="2800" dirty="0" err="1"/>
              <a:t>neighbours</a:t>
            </a:r>
            <a:r>
              <a:rPr lang="en-US" sz="2800" dirty="0"/>
              <a:t> K decides the class to which the new data point belongs to</a:t>
            </a:r>
          </a:p>
          <a:p>
            <a:pPr algn="just"/>
            <a:r>
              <a:rPr lang="en-US" sz="2800" dirty="0"/>
              <a:t> Cross validation can also be used to find out optimal K value </a:t>
            </a:r>
          </a:p>
          <a:p>
            <a:pPr algn="just"/>
            <a:r>
              <a:rPr lang="en-US" sz="2800" dirty="0"/>
              <a:t> </a:t>
            </a:r>
            <a:r>
              <a:rPr lang="en-US" sz="2800" dirty="0" err="1"/>
              <a:t>Minkowski</a:t>
            </a:r>
            <a:r>
              <a:rPr lang="en-US" sz="2800" dirty="0"/>
              <a:t> with Power parameter 1 acts as </a:t>
            </a:r>
            <a:r>
              <a:rPr lang="en-US" sz="2800" dirty="0" err="1"/>
              <a:t>Manhatton</a:t>
            </a:r>
            <a:endParaRPr lang="en-US" sz="2800" dirty="0"/>
          </a:p>
          <a:p>
            <a:pPr algn="just"/>
            <a:r>
              <a:rPr lang="en-US" sz="2800" dirty="0" err="1"/>
              <a:t>Minkowski</a:t>
            </a:r>
            <a:r>
              <a:rPr lang="en-US" sz="2800" dirty="0"/>
              <a:t>  with Power parameter 2 acts as </a:t>
            </a:r>
            <a:r>
              <a:rPr lang="en-US" sz="2800" dirty="0" smtClean="0"/>
              <a:t>Euclidean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EB8BE-B3BC-4C78-9332-DD06EF8D479A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53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Implementation of KNN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Accuracy </a:t>
            </a:r>
            <a:r>
              <a:rPr lang="en-US" dirty="0"/>
              <a:t>for this model is </a:t>
            </a:r>
            <a:r>
              <a:rPr lang="en-US" b="1" dirty="0"/>
              <a:t>98%</a:t>
            </a:r>
          </a:p>
          <a:p>
            <a:pPr algn="just"/>
            <a:r>
              <a:rPr lang="en-US" dirty="0"/>
              <a:t>Confusion matrix for this model is: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5" name="Picture 4" descr="knn c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276600"/>
            <a:ext cx="4114800" cy="2171918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3A7D7-AF3C-4A70-B000-5FC883F66E44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0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Results for KNN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Classification report for KNN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5" name="Picture 4" descr="knn c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667000"/>
            <a:ext cx="6582645" cy="20431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8600" y="5334000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Execution time : </a:t>
            </a:r>
            <a:r>
              <a:rPr lang="en-US" sz="2000" b="1" dirty="0"/>
              <a:t>0.0494 sec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sz="2000" dirty="0"/>
              <a:t>Time complexity : </a:t>
            </a:r>
            <a:r>
              <a:rPr lang="en-US" sz="2000" b="1" dirty="0"/>
              <a:t>O(</a:t>
            </a:r>
            <a:r>
              <a:rPr lang="en-US" sz="2000" b="1" dirty="0" err="1"/>
              <a:t>logN</a:t>
            </a:r>
            <a:r>
              <a:rPr lang="en-US" sz="2000" b="1" dirty="0"/>
              <a:t>)</a:t>
            </a:r>
            <a:r>
              <a:rPr lang="en-US" sz="2000" dirty="0"/>
              <a:t> –average </a:t>
            </a:r>
            <a:r>
              <a:rPr lang="en-US" sz="2000" b="1" dirty="0"/>
              <a:t>O(</a:t>
            </a:r>
            <a:r>
              <a:rPr lang="en-US" sz="2000" b="1" dirty="0" err="1"/>
              <a:t>kN</a:t>
            </a:r>
            <a:r>
              <a:rPr lang="en-US" sz="2000" b="1" dirty="0"/>
              <a:t>^(1-1/k))</a:t>
            </a:r>
            <a:r>
              <a:rPr lang="en-US" sz="2000" dirty="0"/>
              <a:t>-worst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F7DF3-1899-4790-9D6A-E8139B2B1EBB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81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Multi Layer Perceptron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C7D6D-388D-4EA9-A8B7-2F4951C72DBC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6" name="Content Placeholder 4" descr="ml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0"/>
            <a:ext cx="8458200" cy="4800600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520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Outline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 smtClean="0"/>
              <a:t>Introduction</a:t>
            </a:r>
          </a:p>
          <a:p>
            <a:pPr algn="just"/>
            <a:r>
              <a:rPr lang="en-IN" smtClean="0"/>
              <a:t>Problem Statement</a:t>
            </a:r>
            <a:endParaRPr lang="en-IN" dirty="0" smtClean="0"/>
          </a:p>
          <a:p>
            <a:pPr algn="just"/>
            <a:r>
              <a:rPr lang="en-IN" dirty="0" smtClean="0"/>
              <a:t>System Model</a:t>
            </a:r>
          </a:p>
          <a:p>
            <a:pPr algn="just"/>
            <a:r>
              <a:rPr lang="en-IN" dirty="0" smtClean="0"/>
              <a:t>Data </a:t>
            </a:r>
            <a:r>
              <a:rPr lang="en-IN" dirty="0" err="1"/>
              <a:t>P</a:t>
            </a:r>
            <a:r>
              <a:rPr lang="en-IN" dirty="0" err="1" smtClean="0"/>
              <a:t>reprocessing</a:t>
            </a:r>
            <a:endParaRPr lang="en-IN" dirty="0" smtClean="0"/>
          </a:p>
          <a:p>
            <a:pPr algn="just"/>
            <a:r>
              <a:rPr lang="en-IN" dirty="0" smtClean="0"/>
              <a:t>Algorithms Implementation</a:t>
            </a:r>
          </a:p>
          <a:p>
            <a:pPr algn="just"/>
            <a:r>
              <a:rPr lang="en-IN" dirty="0" smtClean="0"/>
              <a:t>Performance Analysis</a:t>
            </a:r>
          </a:p>
          <a:p>
            <a:pPr algn="just"/>
            <a:r>
              <a:rPr lang="en-IN" dirty="0" smtClean="0"/>
              <a:t>References</a:t>
            </a:r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88" y="16040"/>
            <a:ext cx="2334211" cy="67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BC866-60D7-47B3-B915-80F16C7ED482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Multi Layer Perceptron(MLP)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A class of   </a:t>
            </a:r>
            <a:r>
              <a:rPr lang="en-US" dirty="0" err="1" smtClean="0"/>
              <a:t>feedforward</a:t>
            </a:r>
            <a:r>
              <a:rPr lang="en-US" dirty="0" smtClean="0"/>
              <a:t> artificial neural network </a:t>
            </a:r>
            <a:r>
              <a:rPr lang="en-US" dirty="0"/>
              <a:t>consisting of at least three layers of nodes: an input layer, a hidden layer and an output layer</a:t>
            </a:r>
          </a:p>
          <a:p>
            <a:pPr algn="just"/>
            <a:r>
              <a:rPr lang="en-US" dirty="0"/>
              <a:t>A neural network y=f(</a:t>
            </a:r>
            <a:r>
              <a:rPr lang="en-US" dirty="0" err="1"/>
              <a:t>x;</a:t>
            </a:r>
            <a:r>
              <a:rPr lang="en-US" dirty="0" err="1">
                <a:latin typeface="Symbol" pitchFamily="18" charset="2"/>
              </a:rPr>
              <a:t>q</a:t>
            </a:r>
            <a:r>
              <a:rPr lang="en-US" dirty="0"/>
              <a:t>) is called </a:t>
            </a:r>
            <a:r>
              <a:rPr lang="en-US" dirty="0" err="1"/>
              <a:t>feedforward</a:t>
            </a:r>
            <a:r>
              <a:rPr lang="en-US" dirty="0"/>
              <a:t> as it goes from x to y in forward direction where x is input layer and y is </a:t>
            </a:r>
            <a:r>
              <a:rPr lang="en-US" dirty="0" err="1"/>
              <a:t>ouput</a:t>
            </a:r>
            <a:r>
              <a:rPr lang="en-US" dirty="0"/>
              <a:t> layer</a:t>
            </a:r>
          </a:p>
          <a:p>
            <a:pPr algn="just"/>
            <a:r>
              <a:rPr lang="en-US" dirty="0"/>
              <a:t> I</a:t>
            </a:r>
            <a:r>
              <a:rPr lang="en-US" dirty="0" smtClean="0"/>
              <a:t>nput</a:t>
            </a:r>
            <a:r>
              <a:rPr lang="en-US" dirty="0"/>
              <a:t> </a:t>
            </a:r>
            <a:r>
              <a:rPr lang="en-US" b="1" dirty="0"/>
              <a:t>layer</a:t>
            </a:r>
            <a:r>
              <a:rPr lang="en-US" dirty="0"/>
              <a:t> to receive the </a:t>
            </a:r>
            <a:r>
              <a:rPr lang="en-US" dirty="0" smtClean="0"/>
              <a:t>signal </a:t>
            </a:r>
          </a:p>
          <a:p>
            <a:pPr algn="just"/>
            <a:r>
              <a:rPr lang="en-US" dirty="0"/>
              <a:t>O</a:t>
            </a:r>
            <a:r>
              <a:rPr lang="en-US" dirty="0" smtClean="0"/>
              <a:t>utput</a:t>
            </a:r>
            <a:r>
              <a:rPr lang="en-US" dirty="0"/>
              <a:t> </a:t>
            </a:r>
            <a:r>
              <a:rPr lang="en-US" b="1" dirty="0"/>
              <a:t>layer</a:t>
            </a:r>
            <a:r>
              <a:rPr lang="en-US" dirty="0"/>
              <a:t> that makes a decision or </a:t>
            </a:r>
            <a:r>
              <a:rPr lang="en-US" dirty="0" smtClean="0"/>
              <a:t>prediction</a:t>
            </a:r>
          </a:p>
          <a:p>
            <a:pPr algn="just"/>
            <a:r>
              <a:rPr lang="en-US" dirty="0"/>
              <a:t>H</a:t>
            </a:r>
            <a:r>
              <a:rPr lang="en-US" dirty="0" smtClean="0"/>
              <a:t>idden</a:t>
            </a:r>
            <a:r>
              <a:rPr lang="en-US" dirty="0"/>
              <a:t> </a:t>
            </a:r>
            <a:r>
              <a:rPr lang="en-US" b="1" dirty="0"/>
              <a:t>layers</a:t>
            </a:r>
            <a:r>
              <a:rPr lang="en-US" dirty="0"/>
              <a:t> that are the true computational engine of the MLP</a:t>
            </a:r>
          </a:p>
          <a:p>
            <a:pPr algn="just"/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5F3C-11F7-4CFB-8008-BB1544E66642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30</a:t>
            </a:fld>
            <a:endParaRPr lang="en-IN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001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/>
                </a:solidFill>
              </a:rPr>
              <a:t>Results for MLP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Confusion matrix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 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Accuracy-</a:t>
            </a:r>
            <a:r>
              <a:rPr lang="en-US" b="1" dirty="0" smtClean="0"/>
              <a:t>0.98</a:t>
            </a:r>
          </a:p>
          <a:p>
            <a:pPr algn="just"/>
            <a:r>
              <a:rPr lang="en-US" dirty="0" smtClean="0"/>
              <a:t>    precision    recall  f1-score   support</a:t>
            </a:r>
          </a:p>
          <a:p>
            <a:pPr algn="just">
              <a:buNone/>
            </a:pPr>
            <a:r>
              <a:rPr lang="en-US" dirty="0" smtClean="0"/>
              <a:t>              0       0.97      1.00      0.98        62</a:t>
            </a:r>
          </a:p>
          <a:p>
            <a:pPr algn="just">
              <a:buNone/>
            </a:pPr>
            <a:r>
              <a:rPr lang="en-US" dirty="0" smtClean="0"/>
              <a:t>              1       1.00      0.95      0.97        38</a:t>
            </a:r>
          </a:p>
          <a:p>
            <a:pPr algn="just"/>
            <a:r>
              <a:rPr lang="en-US" dirty="0" err="1" smtClean="0"/>
              <a:t>avg</a:t>
            </a:r>
            <a:r>
              <a:rPr lang="en-US" dirty="0" smtClean="0"/>
              <a:t> / total       0.98      0.98      0.98       100</a:t>
            </a:r>
          </a:p>
          <a:p>
            <a:pPr algn="just">
              <a:buNone/>
            </a:pPr>
            <a:r>
              <a:rPr lang="en-US" dirty="0"/>
              <a:t>Execution time :</a:t>
            </a:r>
            <a:r>
              <a:rPr lang="en-US" b="1" dirty="0"/>
              <a:t> 0.1596 sec</a:t>
            </a:r>
          </a:p>
          <a:p>
            <a:pPr algn="just">
              <a:buNone/>
            </a:pPr>
            <a:r>
              <a:rPr lang="en-US" dirty="0"/>
              <a:t>Time complexity : </a:t>
            </a:r>
            <a:r>
              <a:rPr lang="en-US" b="1" dirty="0"/>
              <a:t>O(n^2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31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CAF27-A8E4-4C99-BF32-9889B0B471F0}" type="datetime1">
              <a:rPr lang="en-IN" smtClean="0"/>
              <a:t>18-11-2019</a:t>
            </a:fld>
            <a:endParaRPr lang="en-I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083369"/>
              </p:ext>
            </p:extLst>
          </p:nvPr>
        </p:nvGraphicFramePr>
        <p:xfrm>
          <a:off x="537004" y="1981200"/>
          <a:ext cx="74676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9200"/>
                <a:gridCol w="2489200"/>
                <a:gridCol w="2489200"/>
              </a:tblGrid>
              <a:tr h="330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Predicted CKD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Predicted</a:t>
                      </a:r>
                      <a:r>
                        <a:rPr lang="en-IN" baseline="0" dirty="0" smtClean="0"/>
                        <a:t> Not CKD</a:t>
                      </a:r>
                      <a:endParaRPr lang="en-IN" dirty="0"/>
                    </a:p>
                  </a:txBody>
                  <a:tcPr/>
                </a:tc>
              </a:tr>
              <a:tr h="330200">
                <a:tc>
                  <a:txBody>
                    <a:bodyPr/>
                    <a:lstStyle/>
                    <a:p>
                      <a:r>
                        <a:rPr lang="en-IN" dirty="0" smtClean="0"/>
                        <a:t>Actual CKD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IN" dirty="0"/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rPr lang="en-IN" dirty="0" smtClean="0"/>
                        <a:t>Actual Not</a:t>
                      </a:r>
                      <a:r>
                        <a:rPr lang="en-IN" baseline="0" dirty="0" smtClean="0"/>
                        <a:t> CKD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36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416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GUI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E05B-9053-45CB-A266-92E29931FEFF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32</a:t>
            </a:fld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00200"/>
            <a:ext cx="8991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7364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tx2"/>
                </a:solidFill>
              </a:rPr>
              <a:t>GUI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E05B-9053-45CB-A266-92E29931FEFF}" type="datetime1">
              <a:rPr lang="en-IN" smtClean="0"/>
              <a:t>18-11-2019</a:t>
            </a:fld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33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067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27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Conclusion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800" dirty="0" smtClean="0"/>
              <a:t>Random forest classifier yielded better results</a:t>
            </a:r>
          </a:p>
          <a:p>
            <a:pPr algn="just"/>
            <a:r>
              <a:rPr lang="en-IN" sz="2800" dirty="0" smtClean="0"/>
              <a:t>Based on the feature importance the symptoms which are fatal can be known and pre care can be taken to avoid CKD(Chronic Kidney Disease)</a:t>
            </a:r>
          </a:p>
          <a:p>
            <a:pPr algn="just"/>
            <a:r>
              <a:rPr lang="en-IN" sz="2800" dirty="0" smtClean="0"/>
              <a:t>MLP has less complexity and gives good accuracy</a:t>
            </a:r>
          </a:p>
          <a:p>
            <a:pPr algn="just"/>
            <a:r>
              <a:rPr lang="en-IN" sz="2800" dirty="0" smtClean="0"/>
              <a:t>MLP can be used for huge datasets and the accuracy wouldn’t decrease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34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88" y="0"/>
            <a:ext cx="2334211" cy="67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5C32A-3FF5-455C-9D57-8BC38E440CC2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0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References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sz="1200" b="1" dirty="0" smtClean="0"/>
              <a:t>[</a:t>
            </a:r>
            <a:r>
              <a:rPr lang="en-IN" sz="1200" b="1" dirty="0"/>
              <a:t>1</a:t>
            </a:r>
            <a:r>
              <a:rPr lang="en-IN" sz="1200" b="1" dirty="0" smtClean="0"/>
              <a:t>] </a:t>
            </a:r>
            <a:r>
              <a:rPr lang="en-IN" sz="1200" dirty="0"/>
              <a:t>F. Lombardi, T.H. </a:t>
            </a:r>
            <a:r>
              <a:rPr lang="en-IN" sz="1200" dirty="0" err="1"/>
              <a:t>Mäkikallio</a:t>
            </a:r>
            <a:r>
              <a:rPr lang="en-IN" sz="1200" dirty="0"/>
              <a:t>, R.J. </a:t>
            </a:r>
            <a:r>
              <a:rPr lang="en-IN" sz="1200" dirty="0" err="1"/>
              <a:t>Myerburg</a:t>
            </a:r>
            <a:r>
              <a:rPr lang="en-IN" sz="1200" dirty="0"/>
              <a:t>, H.V. </a:t>
            </a:r>
            <a:r>
              <a:rPr lang="en-IN" sz="1200" dirty="0" err="1"/>
              <a:t>Huikuri</a:t>
            </a:r>
            <a:r>
              <a:rPr lang="en-IN" sz="1200" dirty="0"/>
              <a:t>,  “Sudden cardiac death: role of heart rate variability to identify patients at risk”, </a:t>
            </a:r>
            <a:r>
              <a:rPr lang="en-IN" sz="1200" dirty="0" err="1"/>
              <a:t>Cardiovasc</a:t>
            </a:r>
            <a:r>
              <a:rPr lang="en-IN" sz="1200" dirty="0"/>
              <a:t>. Res., 50 (2) (2001), pp. 210-217</a:t>
            </a:r>
            <a:r>
              <a:rPr lang="en-IN" sz="1200" dirty="0" smtClean="0"/>
              <a:t>.</a:t>
            </a:r>
          </a:p>
          <a:p>
            <a:pPr marL="0" indent="0" algn="just">
              <a:buNone/>
            </a:pPr>
            <a:r>
              <a:rPr lang="en-US" sz="1200" b="1" dirty="0" smtClean="0"/>
              <a:t>[2]</a:t>
            </a:r>
            <a:r>
              <a:rPr lang="en-US" sz="1200" dirty="0" smtClean="0"/>
              <a:t>Z</a:t>
            </a:r>
            <a:r>
              <a:rPr lang="en-US" sz="1200" dirty="0"/>
              <a:t>. Chen, X. Zhang, Z. </a:t>
            </a:r>
            <a:r>
              <a:rPr lang="en-US" sz="1200" dirty="0" err="1" smtClean="0"/>
              <a:t>Zhang,”Clinical</a:t>
            </a:r>
            <a:r>
              <a:rPr lang="en-US" sz="1200" dirty="0" smtClean="0"/>
              <a:t> </a:t>
            </a:r>
            <a:r>
              <a:rPr lang="en-US" sz="1200" dirty="0"/>
              <a:t>risk assessment of patients with chronic kidney disease by using clinical data and multivariate </a:t>
            </a:r>
            <a:r>
              <a:rPr lang="en-US" sz="1200" dirty="0" smtClean="0"/>
              <a:t>models”,</a:t>
            </a:r>
            <a:r>
              <a:rPr lang="en-US" sz="1200" dirty="0" err="1" smtClean="0"/>
              <a:t>Int</a:t>
            </a:r>
            <a:r>
              <a:rPr lang="en-US" sz="1200" dirty="0"/>
              <a:t>. Urol. </a:t>
            </a:r>
            <a:r>
              <a:rPr lang="en-US" sz="1200" dirty="0" err="1"/>
              <a:t>Nephrol</a:t>
            </a:r>
            <a:r>
              <a:rPr lang="en-US" sz="1200" dirty="0"/>
              <a:t>., 48 (12) (2016), pp. </a:t>
            </a:r>
            <a:r>
              <a:rPr lang="en-US" sz="1200" dirty="0" smtClean="0"/>
              <a:t>2069-2075</a:t>
            </a:r>
          </a:p>
          <a:p>
            <a:pPr marL="0" indent="0" algn="just">
              <a:buNone/>
            </a:pPr>
            <a:r>
              <a:rPr lang="en-US" sz="1200" b="1" dirty="0" smtClean="0"/>
              <a:t>[3]</a:t>
            </a:r>
            <a:r>
              <a:rPr lang="en-IN" sz="1200" dirty="0"/>
              <a:t> A. a Al-</a:t>
            </a:r>
            <a:r>
              <a:rPr lang="en-IN" sz="1200" dirty="0" err="1"/>
              <a:t>Sayyari</a:t>
            </a:r>
            <a:r>
              <a:rPr lang="en-IN" sz="1200" dirty="0"/>
              <a:t>, F. a. </a:t>
            </a:r>
            <a:r>
              <a:rPr lang="en-IN" sz="1200" dirty="0" err="1" smtClean="0"/>
              <a:t>Shaheen</a:t>
            </a:r>
            <a:r>
              <a:rPr lang="en-IN" sz="1200" dirty="0" smtClean="0"/>
              <a:t>,”End-stage </a:t>
            </a:r>
            <a:r>
              <a:rPr lang="en-IN" sz="1200" dirty="0"/>
              <a:t>chronic kidney disease in Saudi Arabia. A rapidly changing </a:t>
            </a:r>
            <a:r>
              <a:rPr lang="en-IN" sz="1200" dirty="0" err="1" smtClean="0"/>
              <a:t>scene”,Saudi</a:t>
            </a:r>
            <a:r>
              <a:rPr lang="en-IN" sz="1200" dirty="0" smtClean="0"/>
              <a:t> </a:t>
            </a:r>
            <a:r>
              <a:rPr lang="en-IN" sz="1200" dirty="0"/>
              <a:t>Med. J., 32 (2011), pp. </a:t>
            </a:r>
            <a:r>
              <a:rPr lang="en-IN" sz="1200" dirty="0" smtClean="0"/>
              <a:t>339-346</a:t>
            </a:r>
          </a:p>
          <a:p>
            <a:pPr marL="0" indent="0" algn="just">
              <a:buNone/>
            </a:pPr>
            <a:r>
              <a:rPr lang="en-IN" sz="1200" b="1" dirty="0"/>
              <a:t>[4]</a:t>
            </a:r>
            <a:r>
              <a:rPr lang="en-IN" sz="1200" dirty="0"/>
              <a:t> A. Survey, Importance of artiﬁcial neural networks for location of faults in transmission systems, Surveyor (2017) 357–362</a:t>
            </a:r>
            <a:r>
              <a:rPr lang="en-IN" sz="1200" dirty="0" smtClean="0"/>
              <a:t>.</a:t>
            </a:r>
          </a:p>
          <a:p>
            <a:pPr marL="0" indent="0" algn="just">
              <a:buNone/>
            </a:pPr>
            <a:r>
              <a:rPr lang="en-IN" sz="1200" b="1" dirty="0" smtClean="0"/>
              <a:t> </a:t>
            </a:r>
            <a:r>
              <a:rPr lang="en-IN" sz="1200" b="1" dirty="0"/>
              <a:t>[5] </a:t>
            </a:r>
            <a:r>
              <a:rPr lang="en-IN" sz="1200" dirty="0"/>
              <a:t>T.S. </a:t>
            </a:r>
            <a:r>
              <a:rPr lang="en-IN" sz="1200" dirty="0" err="1"/>
              <a:t>Furey</a:t>
            </a:r>
            <a:r>
              <a:rPr lang="en-IN" sz="1200" dirty="0"/>
              <a:t>, N. </a:t>
            </a:r>
            <a:r>
              <a:rPr lang="en-IN" sz="1200" dirty="0" err="1"/>
              <a:t>Cristianini</a:t>
            </a:r>
            <a:r>
              <a:rPr lang="en-IN" sz="1200" dirty="0"/>
              <a:t>, N. Duﬀy, D.W. </a:t>
            </a:r>
            <a:r>
              <a:rPr lang="en-IN" sz="1200" dirty="0" err="1"/>
              <a:t>Bednarski</a:t>
            </a:r>
            <a:r>
              <a:rPr lang="en-IN" sz="1200" dirty="0"/>
              <a:t>, M. </a:t>
            </a:r>
            <a:r>
              <a:rPr lang="en-IN" sz="1200" dirty="0" err="1"/>
              <a:t>Schummer</a:t>
            </a:r>
            <a:r>
              <a:rPr lang="en-IN" sz="1200" dirty="0"/>
              <a:t>, D. Haussler, Support vector machine classiﬁcation and validation of cancer tissue samples using microarray expression data, 16 (10) (2000) 906–914</a:t>
            </a:r>
            <a:r>
              <a:rPr lang="en-IN" sz="1200" dirty="0" smtClean="0"/>
              <a:t>.</a:t>
            </a:r>
          </a:p>
          <a:p>
            <a:pPr marL="0" indent="0" algn="just">
              <a:buNone/>
            </a:pPr>
            <a:r>
              <a:rPr lang="en-IN" sz="1200" b="1" dirty="0" smtClean="0"/>
              <a:t> </a:t>
            </a:r>
            <a:r>
              <a:rPr lang="en-IN" sz="1200" b="1" dirty="0"/>
              <a:t>[6] </a:t>
            </a:r>
            <a:r>
              <a:rPr lang="en-IN" sz="1200" dirty="0"/>
              <a:t>A.A.A.A. </a:t>
            </a:r>
            <a:r>
              <a:rPr lang="en-IN" sz="1200" dirty="0" err="1"/>
              <a:t>Adewumi</a:t>
            </a:r>
            <a:r>
              <a:rPr lang="en-IN" sz="1200" dirty="0"/>
              <a:t>, T.O. </a:t>
            </a:r>
            <a:r>
              <a:rPr lang="en-IN" sz="1200" dirty="0" err="1"/>
              <a:t>Owolabi</a:t>
            </a:r>
            <a:r>
              <a:rPr lang="en-IN" sz="1200" dirty="0"/>
              <a:t>, I.O.I.O. </a:t>
            </a:r>
            <a:r>
              <a:rPr lang="en-IN" sz="1200" dirty="0" err="1"/>
              <a:t>Alade</a:t>
            </a:r>
            <a:r>
              <a:rPr lang="en-IN" sz="1200" dirty="0"/>
              <a:t>, S.O.S.O. </a:t>
            </a:r>
            <a:r>
              <a:rPr lang="en-IN" sz="1200" dirty="0" err="1"/>
              <a:t>Olatunji</a:t>
            </a:r>
            <a:r>
              <a:rPr lang="en-IN" sz="1200" dirty="0"/>
              <a:t>, Estimation of physical, mechanical and hydrological properties of permeable concrete using computational intelligence approach, Appl. Soft </a:t>
            </a:r>
            <a:r>
              <a:rPr lang="en-IN" sz="1200" dirty="0" err="1"/>
              <a:t>Comput</a:t>
            </a:r>
            <a:r>
              <a:rPr lang="en-IN" sz="1200" dirty="0"/>
              <a:t>. 42 (2016) 342–350 </a:t>
            </a:r>
            <a:endParaRPr lang="en-IN" sz="1200" dirty="0" smtClean="0"/>
          </a:p>
          <a:p>
            <a:pPr marL="0" indent="0" algn="just">
              <a:buNone/>
            </a:pPr>
            <a:r>
              <a:rPr lang="en-IN" sz="1200" b="1" dirty="0" smtClean="0"/>
              <a:t>[</a:t>
            </a:r>
            <a:r>
              <a:rPr lang="en-IN" sz="1200" b="1" dirty="0"/>
              <a:t>7] </a:t>
            </a:r>
            <a:r>
              <a:rPr lang="en-IN" sz="1200" dirty="0"/>
              <a:t>K.O. </a:t>
            </a:r>
            <a:r>
              <a:rPr lang="en-IN" sz="1200" dirty="0" err="1"/>
              <a:t>Akande</a:t>
            </a:r>
            <a:r>
              <a:rPr lang="en-IN" sz="1200" dirty="0"/>
              <a:t>, S.O. </a:t>
            </a:r>
            <a:r>
              <a:rPr lang="en-IN" sz="1200" dirty="0" err="1"/>
              <a:t>Olatunji</a:t>
            </a:r>
            <a:r>
              <a:rPr lang="en-IN" sz="1200" dirty="0"/>
              <a:t>, T.O. </a:t>
            </a:r>
            <a:r>
              <a:rPr lang="en-IN" sz="1200" dirty="0" err="1"/>
              <a:t>Owolabi</a:t>
            </a:r>
            <a:r>
              <a:rPr lang="en-IN" sz="1200" dirty="0"/>
              <a:t>, A. </a:t>
            </a:r>
            <a:r>
              <a:rPr lang="en-IN" sz="1200" dirty="0" err="1"/>
              <a:t>AbdulRaheem</a:t>
            </a:r>
            <a:r>
              <a:rPr lang="en-IN" sz="1200" dirty="0"/>
              <a:t>, Feature </a:t>
            </a:r>
            <a:r>
              <a:rPr lang="en-IN" sz="1200" dirty="0" err="1"/>
              <a:t>SelectionBased</a:t>
            </a:r>
            <a:r>
              <a:rPr lang="en-IN" sz="1200" dirty="0"/>
              <a:t> </a:t>
            </a:r>
            <a:r>
              <a:rPr lang="en-IN" sz="1200" dirty="0" err="1"/>
              <a:t>ANNfor</a:t>
            </a:r>
            <a:r>
              <a:rPr lang="en-IN" sz="1200" dirty="0"/>
              <a:t> Improved Characterization of Carbonate Reservoir, CPAPER, Society of Petroleum Engineers, 2015, http://doi.org/10.2118/178029-MS. </a:t>
            </a:r>
            <a:endParaRPr lang="en-IN" sz="1200" dirty="0" smtClean="0"/>
          </a:p>
          <a:p>
            <a:pPr marL="0" indent="0" algn="just">
              <a:buNone/>
            </a:pPr>
            <a:r>
              <a:rPr lang="en-IN" sz="1200" b="1" dirty="0" smtClean="0"/>
              <a:t>[</a:t>
            </a:r>
            <a:r>
              <a:rPr lang="en-IN" sz="1200" b="1" dirty="0"/>
              <a:t>8] </a:t>
            </a:r>
            <a:r>
              <a:rPr lang="en-IN" sz="1200" dirty="0"/>
              <a:t>C. Cortes, V. </a:t>
            </a:r>
            <a:r>
              <a:rPr lang="en-IN" sz="1200" dirty="0" err="1"/>
              <a:t>Vapnik</a:t>
            </a:r>
            <a:r>
              <a:rPr lang="en-IN" sz="1200" dirty="0"/>
              <a:t>, Support-vector networks, Mach. Learn. 297 (1995) 273–297</a:t>
            </a:r>
            <a:r>
              <a:rPr lang="en-IN" sz="1200" dirty="0" smtClean="0"/>
              <a:t>.</a:t>
            </a:r>
          </a:p>
          <a:p>
            <a:pPr marL="0" indent="0" algn="just">
              <a:buNone/>
            </a:pPr>
            <a:r>
              <a:rPr lang="en-IN" sz="1200" dirty="0" smtClean="0"/>
              <a:t> </a:t>
            </a:r>
            <a:r>
              <a:rPr lang="en-IN" sz="1200" b="1" dirty="0"/>
              <a:t>[9] </a:t>
            </a:r>
            <a:r>
              <a:rPr lang="en-IN" sz="1200" dirty="0"/>
              <a:t>M.M. Luck, A. </a:t>
            </a:r>
            <a:r>
              <a:rPr lang="en-IN" sz="1200" dirty="0" err="1"/>
              <a:t>Yartseva</a:t>
            </a:r>
            <a:r>
              <a:rPr lang="en-IN" sz="1200" dirty="0"/>
              <a:t>, G. </a:t>
            </a:r>
            <a:r>
              <a:rPr lang="en-IN" sz="1200" dirty="0" err="1"/>
              <a:t>Bertho</a:t>
            </a:r>
            <a:r>
              <a:rPr lang="en-IN" sz="1200" dirty="0"/>
              <a:t>, E. </a:t>
            </a:r>
            <a:r>
              <a:rPr lang="en-IN" sz="1200" dirty="0" err="1"/>
              <a:t>Thervet</a:t>
            </a:r>
            <a:r>
              <a:rPr lang="en-IN" sz="1200" dirty="0"/>
              <a:t>, P. </a:t>
            </a:r>
            <a:r>
              <a:rPr lang="en-IN" sz="1200" dirty="0" err="1"/>
              <a:t>Beaune</a:t>
            </a:r>
            <a:r>
              <a:rPr lang="en-IN" sz="1200" dirty="0"/>
              <a:t>, N. Pallet, Metabolic proﬁling of H-1 NMR spectra in Chronic Kidney Disease with local predictive </a:t>
            </a:r>
            <a:r>
              <a:rPr lang="en-IN" sz="1200" dirty="0" err="1"/>
              <a:t>modeling</a:t>
            </a:r>
            <a:r>
              <a:rPr lang="en-IN" sz="1200" dirty="0"/>
              <a:t>, 2015 IEEE 14th International Conference on Machine Learning and Applications (</a:t>
            </a:r>
            <a:r>
              <a:rPr lang="en-IN" sz="1200" dirty="0" err="1"/>
              <a:t>Icmla</a:t>
            </a:r>
            <a:r>
              <a:rPr lang="en-IN" sz="1200" dirty="0"/>
              <a:t>), 2015, pp. 176–181 http://doi.org/10.1109/icmla.2015.155. </a:t>
            </a:r>
            <a:endParaRPr lang="en-IN" sz="1200" dirty="0" smtClean="0"/>
          </a:p>
          <a:p>
            <a:pPr marL="0" indent="0" algn="just">
              <a:buNone/>
            </a:pPr>
            <a:r>
              <a:rPr lang="en-IN" sz="1200" b="1" dirty="0" smtClean="0"/>
              <a:t>[</a:t>
            </a:r>
            <a:r>
              <a:rPr lang="en-IN" sz="1200" b="1" dirty="0"/>
              <a:t>10] </a:t>
            </a:r>
            <a:r>
              <a:rPr lang="en-IN" sz="1200" dirty="0"/>
              <a:t>A.M. Al-</a:t>
            </a:r>
            <a:r>
              <a:rPr lang="en-IN" sz="1200" dirty="0" err="1"/>
              <a:t>Taee</a:t>
            </a:r>
            <a:r>
              <a:rPr lang="en-IN" sz="1200" dirty="0"/>
              <a:t>, A.Y. Al-</a:t>
            </a:r>
            <a:r>
              <a:rPr lang="en-IN" sz="1200" dirty="0" err="1"/>
              <a:t>Hyari</a:t>
            </a:r>
            <a:r>
              <a:rPr lang="en-IN" sz="1200" dirty="0"/>
              <a:t>, M.A. Al-</a:t>
            </a:r>
            <a:r>
              <a:rPr lang="en-IN" sz="1200" dirty="0" err="1"/>
              <a:t>Taee</a:t>
            </a:r>
            <a:r>
              <a:rPr lang="en-IN" sz="1200" dirty="0"/>
              <a:t>, Clinical decision support system for diagnosis and management of chronic renal failure, 2013 IEEE Jordan Conference on Applied Electrical Engineering and Computing Technologies (AEECT), 2013. </a:t>
            </a:r>
            <a:endParaRPr lang="en-IN" sz="1200" dirty="0" smtClean="0"/>
          </a:p>
          <a:p>
            <a:pPr marL="0" indent="0" algn="just">
              <a:buNone/>
            </a:pPr>
            <a:r>
              <a:rPr lang="en-IN" sz="1200" b="1" dirty="0"/>
              <a:t>[11] </a:t>
            </a:r>
            <a:r>
              <a:rPr lang="en-IN" sz="1200" dirty="0"/>
              <a:t>R. </a:t>
            </a:r>
            <a:r>
              <a:rPr lang="en-IN" sz="1200" dirty="0" err="1"/>
              <a:t>Ani</a:t>
            </a:r>
            <a:r>
              <a:rPr lang="en-IN" sz="1200" dirty="0"/>
              <a:t>, G. </a:t>
            </a:r>
            <a:r>
              <a:rPr lang="en-IN" sz="1200" dirty="0" err="1"/>
              <a:t>Sasi</a:t>
            </a:r>
            <a:r>
              <a:rPr lang="en-IN" sz="1200" dirty="0"/>
              <a:t>, R.S. U, O.S. </a:t>
            </a:r>
            <a:r>
              <a:rPr lang="en-IN" sz="1200" dirty="0" err="1"/>
              <a:t>Deepa</a:t>
            </a:r>
            <a:r>
              <a:rPr lang="en-IN" sz="1200" dirty="0"/>
              <a:t>, Decision support system for diagnosis and prediction of chronic renal failure using random subspace classiﬁcation, 2016 International Conference on Advances in Computing, Communications and Informatics (ICACCI), 2016, pp. 1287–1292 http://doi.org/10.1109/ICACCI.2016. 7732224. </a:t>
            </a:r>
          </a:p>
          <a:p>
            <a:pPr marL="0" indent="0" algn="just">
              <a:buNone/>
            </a:pPr>
            <a:endParaRPr lang="en-US" sz="1200" dirty="0"/>
          </a:p>
          <a:p>
            <a:pPr marL="0" indent="0" algn="just">
              <a:buNone/>
            </a:pPr>
            <a:endParaRPr lang="en-IN" sz="1200" b="1" dirty="0"/>
          </a:p>
          <a:p>
            <a:pPr marL="0" indent="0" algn="just">
              <a:buNone/>
            </a:pP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35</a:t>
            </a:fld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11FC9-B62E-46C0-948E-244FB5472CB8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12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36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-2458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5804"/>
            <a:ext cx="9154160" cy="5648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48D31-3B26-40FF-BA98-EA6E5117856B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47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  <a:latin typeface="+mn-lt"/>
                <a:cs typeface="Arial" pitchFamily="34" charset="0"/>
              </a:rPr>
              <a:t>Introduction</a:t>
            </a:r>
            <a:endParaRPr lang="en-IN" dirty="0">
              <a:solidFill>
                <a:schemeClr val="tx2"/>
              </a:solidFill>
              <a:latin typeface="+mn-lt"/>
              <a:cs typeface="Arial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10,203 patients diagnosed with kidney disease receive </a:t>
            </a:r>
            <a:r>
              <a:rPr lang="en-US" sz="2800" dirty="0" err="1" smtClean="0"/>
              <a:t>hemo</a:t>
            </a:r>
            <a:r>
              <a:rPr lang="en-US" sz="2800" dirty="0" smtClean="0"/>
              <a:t> dialysis  by study of Saudi Center of Organ Transplantation Registry</a:t>
            </a:r>
          </a:p>
          <a:p>
            <a:pPr algn="just"/>
            <a:r>
              <a:rPr lang="en-US" sz="2800" dirty="0" smtClean="0"/>
              <a:t>Diabetes, high blood pressure, and unhealthy lifestyles have led to an increase in the number of patients with Chronic Kidney Disease(CKD)</a:t>
            </a:r>
            <a:r>
              <a:rPr lang="en-US" sz="2800" dirty="0"/>
              <a:t> </a:t>
            </a:r>
            <a:endParaRPr lang="en-US" sz="2800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604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B7849-2D9C-4C96-964A-BD9207E95AC3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33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Introduction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Patients with CKD suﬀer from various side eﬀects and complications that include damage to the nervous and immune systems that disrupt daily </a:t>
            </a:r>
            <a:r>
              <a:rPr lang="en-US" sz="2800" dirty="0" smtClean="0"/>
              <a:t>activities</a:t>
            </a:r>
            <a:endParaRPr lang="en-US" sz="2800" dirty="0"/>
          </a:p>
          <a:p>
            <a:pPr algn="just"/>
            <a:r>
              <a:rPr lang="en-US" sz="2800" dirty="0"/>
              <a:t>To assist in the prevention of CKD, machine learning techniques can be utilized to diagnose CKD at an early </a:t>
            </a:r>
            <a:r>
              <a:rPr lang="en-US" sz="2800" dirty="0" smtClean="0"/>
              <a:t>stage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88" y="16040"/>
            <a:ext cx="2334211" cy="67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D6FFA-B3D4-41BC-99A2-778C8DE00726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41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88640"/>
            <a:ext cx="7772400" cy="1143000"/>
          </a:xfrm>
        </p:spPr>
        <p:txBody>
          <a:bodyPr>
            <a:normAutofit/>
          </a:bodyPr>
          <a:lstStyle/>
          <a:p>
            <a:r>
              <a:rPr lang="en-IN" sz="4800" dirty="0" smtClean="0">
                <a:solidFill>
                  <a:schemeClr val="tx2"/>
                </a:solidFill>
              </a:rPr>
              <a:t>Introduction</a:t>
            </a:r>
            <a:endParaRPr lang="en-IN" sz="4800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181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 </a:t>
            </a:r>
            <a:r>
              <a:rPr lang="en-US" sz="2800" dirty="0" err="1" smtClean="0"/>
              <a:t>Artiﬁcial</a:t>
            </a:r>
            <a:r>
              <a:rPr lang="en-US" sz="2800" dirty="0" smtClean="0"/>
              <a:t> Neural Network (ANN) and Support Vector Machine (SVM) are widely used machine learning techniques in recent times</a:t>
            </a:r>
          </a:p>
          <a:p>
            <a:pPr algn="just"/>
            <a:r>
              <a:rPr lang="en-US" sz="2800" dirty="0" smtClean="0"/>
              <a:t>ANN : A mathematical model that acts similar to human neurons</a:t>
            </a:r>
          </a:p>
          <a:p>
            <a:pPr algn="just"/>
            <a:r>
              <a:rPr lang="en-US" sz="2800" dirty="0" smtClean="0"/>
              <a:t>SVM : A computational algorithm that can learn from experience and examples to allocate labels to objects</a:t>
            </a:r>
          </a:p>
          <a:p>
            <a:pPr algn="just">
              <a:buNone/>
            </a:pPr>
            <a:r>
              <a:rPr lang="en-US" sz="2800" dirty="0" smtClean="0"/>
              <a:t> </a:t>
            </a:r>
          </a:p>
          <a:p>
            <a:pPr algn="just"/>
            <a:endParaRPr lang="en-IN" sz="2800" dirty="0" smtClean="0"/>
          </a:p>
          <a:p>
            <a:pPr marL="0" indent="0" algn="just">
              <a:buNone/>
            </a:pP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604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82DD2-4E51-4667-B83B-557C0D3C84BF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55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Problem Statement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smtClean="0"/>
              <a:t>To assist in the prevention of Chronic Kidney Disease (CKD) by utilizing machine learning techniques to diagnose CKD at an early stage</a:t>
            </a:r>
            <a:endParaRPr lang="en-IN" sz="280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B575E-EFD6-40A7-B34C-A3AAFF75B18D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75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524000" y="6324600"/>
            <a:ext cx="5486400" cy="24098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Figure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5" name="Picture 4" descr="downloa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38200"/>
            <a:ext cx="7315200" cy="5257800"/>
          </a:xfrm>
          <a:prstGeom prst="rect">
            <a:avLst/>
          </a:prstGeom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788" y="16040"/>
            <a:ext cx="2334211" cy="676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573DF-4F01-4C96-A42F-5FEDBF3B723F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2"/>
                </a:solidFill>
              </a:rPr>
              <a:t>Modules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smtClean="0"/>
              <a:t>Data Cleaning</a:t>
            </a:r>
          </a:p>
          <a:p>
            <a:pPr algn="just"/>
            <a:r>
              <a:rPr lang="en-IN" dirty="0" smtClean="0"/>
              <a:t>Data </a:t>
            </a:r>
            <a:r>
              <a:rPr lang="en-IN" dirty="0" err="1" smtClean="0"/>
              <a:t>Preprocessing</a:t>
            </a:r>
            <a:endParaRPr lang="en-IN" dirty="0" smtClean="0"/>
          </a:p>
          <a:p>
            <a:pPr algn="just"/>
            <a:r>
              <a:rPr lang="en-IN" dirty="0" smtClean="0"/>
              <a:t>Application of algorithms</a:t>
            </a:r>
          </a:p>
          <a:p>
            <a:pPr algn="just"/>
            <a:r>
              <a:rPr lang="en-IN" dirty="0" smtClean="0"/>
              <a:t>Prediction of CKD disease</a:t>
            </a:r>
          </a:p>
          <a:p>
            <a:pPr algn="just"/>
            <a:r>
              <a:rPr lang="en-IN" dirty="0" smtClean="0"/>
              <a:t>Performance analysis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ED5A0-DE0E-4A31-8BEA-05320125AFC5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0"/>
            <a:ext cx="2339752" cy="67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06A5D-DC62-4823-96FE-EAC38E3409B4}" type="datetime1">
              <a:rPr lang="en-IN" smtClean="0"/>
              <a:t>18-11-2019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58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Words>959</Words>
  <Application>Microsoft Office PowerPoint</Application>
  <PresentationFormat>On-screen Show (4:3)</PresentationFormat>
  <Paragraphs>247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Prediction of Chronic Kidney Disease using Support Vector Machine and Neural Network</vt:lpstr>
      <vt:lpstr>Base Paper Information</vt:lpstr>
      <vt:lpstr>Outline</vt:lpstr>
      <vt:lpstr>Introduction</vt:lpstr>
      <vt:lpstr>Introduction</vt:lpstr>
      <vt:lpstr>Introduction</vt:lpstr>
      <vt:lpstr>Problem Statement</vt:lpstr>
      <vt:lpstr>Figure 1</vt:lpstr>
      <vt:lpstr>Modules</vt:lpstr>
      <vt:lpstr>System Model</vt:lpstr>
      <vt:lpstr>System Model</vt:lpstr>
      <vt:lpstr>System Model</vt:lpstr>
      <vt:lpstr>System Model</vt:lpstr>
      <vt:lpstr>Algorithms</vt:lpstr>
      <vt:lpstr>Proposed System</vt:lpstr>
      <vt:lpstr>Data Preprocessing and Feature Scaling</vt:lpstr>
      <vt:lpstr>Data Preprocessing and Feature Scaling</vt:lpstr>
      <vt:lpstr>Random Forest Classification(RFC)</vt:lpstr>
      <vt:lpstr>Feature Importance in RFC</vt:lpstr>
      <vt:lpstr>Performance Analysis of RFC</vt:lpstr>
      <vt:lpstr>Implementation of SVM</vt:lpstr>
      <vt:lpstr>Performance Analysis of SVM</vt:lpstr>
      <vt:lpstr>Naive  Bayes Classification(NB)</vt:lpstr>
      <vt:lpstr>Implementation of Naive Bayes</vt:lpstr>
      <vt:lpstr>Results for Naive Bayes</vt:lpstr>
      <vt:lpstr>K Nearest Neighbours(KNN)</vt:lpstr>
      <vt:lpstr>Implementation of KNN</vt:lpstr>
      <vt:lpstr>Results for KNN</vt:lpstr>
      <vt:lpstr>Multi Layer Perceptron</vt:lpstr>
      <vt:lpstr>Multi Layer Perceptron(MLP)</vt:lpstr>
      <vt:lpstr>Results for MLP</vt:lpstr>
      <vt:lpstr>GUI</vt:lpstr>
      <vt:lpstr>GUI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the Chances of Cardiac Arrest Using Machine Learning Algorithms Based on Heart Rate Variability Parameter.</dc:title>
  <dc:creator>Akash</dc:creator>
  <cp:lastModifiedBy>Akash</cp:lastModifiedBy>
  <cp:revision>255</cp:revision>
  <dcterms:created xsi:type="dcterms:W3CDTF">2019-07-26T14:27:55Z</dcterms:created>
  <dcterms:modified xsi:type="dcterms:W3CDTF">2019-11-18T05:13:47Z</dcterms:modified>
</cp:coreProperties>
</file>