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1153" r:id="rId2"/>
    <p:sldId id="1196" r:id="rId3"/>
    <p:sldId id="1203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3A0"/>
    <a:srgbClr val="2F62A0"/>
    <a:srgbClr val="B9474A"/>
    <a:srgbClr val="6F95BC"/>
    <a:srgbClr val="8EF38E"/>
    <a:srgbClr val="A5F4A5"/>
    <a:srgbClr val="AEF5AE"/>
    <a:srgbClr val="B7F5B7"/>
    <a:srgbClr val="C7F7C7"/>
    <a:srgbClr val="DBF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5394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28"/>
    </p:cViewPr>
  </p:sorterViewPr>
  <p:notesViewPr>
    <p:cSldViewPr>
      <p:cViewPr varScale="1">
        <p:scale>
          <a:sx n="67" d="100"/>
          <a:sy n="67" d="100"/>
        </p:scale>
        <p:origin x="-28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6164;&#26009;&#25910;&#38598;\&#20013;&#22269;&#33021;&#28304;CO2&#32479;&#35745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08475736153701"/>
          <c:y val="7.2401581118711505E-2"/>
          <c:w val="0.70841008553005402"/>
          <c:h val="0.6543462255109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5B6D91"/>
            </a:solidFill>
            <a:ln>
              <a:solidFill>
                <a:srgbClr val="E6E6E6"/>
              </a:solidFill>
            </a:ln>
            <a:effectLst/>
          </c:spPr>
          <c:invertIfNegative val="0"/>
          <c:cat>
            <c:strRef>
              <c:f>中国CO2排放!$D$44:$G$44</c:f>
              <c:strCache>
                <c:ptCount val="4"/>
                <c:pt idx="0">
                  <c:v>2000年</c:v>
                </c:pt>
                <c:pt idx="1">
                  <c:v>2005年</c:v>
                </c:pt>
                <c:pt idx="2">
                  <c:v>2010年</c:v>
                </c:pt>
                <c:pt idx="3">
                  <c:v>2013年</c:v>
                </c:pt>
              </c:strCache>
            </c:strRef>
          </c:cat>
          <c:val>
            <c:numRef>
              <c:f>中国CO2排放!$D$46:$G$46</c:f>
              <c:numCache>
                <c:formatCode>General</c:formatCode>
                <c:ptCount val="4"/>
                <c:pt idx="0">
                  <c:v>32.593000000000011</c:v>
                </c:pt>
                <c:pt idx="1">
                  <c:v>53.597000000000001</c:v>
                </c:pt>
                <c:pt idx="2">
                  <c:v>70.953000000000003</c:v>
                </c:pt>
                <c:pt idx="3">
                  <c:v>89.771000000000001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0-4F55-A471-9AB6321A6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9679280"/>
        <c:axId val="479680064"/>
      </c:barChart>
      <c:catAx>
        <c:axId val="4796792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479680064"/>
        <c:crosses val="autoZero"/>
        <c:auto val="1"/>
        <c:lblAlgn val="ctr"/>
        <c:lblOffset val="100"/>
        <c:noMultiLvlLbl val="0"/>
      </c:catAx>
      <c:valAx>
        <c:axId val="47968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C82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967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未计入新能源乘用车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7.33</c:v>
                </c:pt>
                <c:pt idx="1">
                  <c:v>7.22</c:v>
                </c:pt>
                <c:pt idx="2">
                  <c:v>7.04</c:v>
                </c:pt>
                <c:pt idx="3">
                  <c:v>6.87</c:v>
                </c:pt>
                <c:pt idx="4">
                  <c:v>6.76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7-415B-9880-C24A95E0A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9309936"/>
        <c:axId val="989311248"/>
      </c:barChart>
      <c:catAx>
        <c:axId val="98930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989311248"/>
        <c:crosses val="autoZero"/>
        <c:auto val="1"/>
        <c:lblAlgn val="ctr"/>
        <c:lblOffset val="100"/>
        <c:noMultiLvlLbl val="0"/>
      </c:catAx>
      <c:valAx>
        <c:axId val="9893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百公里油耗（</a:t>
                </a:r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L/100km</a:t>
                </a: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c:rich>
          </c:tx>
          <c:layout>
            <c:manualLayout>
              <c:xMode val="edge"/>
              <c:yMode val="edge"/>
              <c:x val="7.4423249119813231E-3"/>
              <c:y val="0.209924169764987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3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2016年销量</c:v>
                </c:pt>
              </c:strCache>
            </c:strRef>
          </c:tx>
          <c:explosion val="5"/>
          <c:dLbls>
            <c:dLbl>
              <c:idx val="2"/>
              <c:layout>
                <c:manualLayout>
                  <c:x val="0.10858604400068324"/>
                  <c:y val="8.0568564949427268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6F-413A-B574-6060E067E167}"/>
                </c:ext>
              </c:extLst>
            </c:dLbl>
            <c:dLbl>
              <c:idx val="3"/>
              <c:layout>
                <c:manualLayout>
                  <c:x val="0.18083243781051694"/>
                  <c:y val="0.1034900362849074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6F-413A-B574-6060E067E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EV</c:v>
                </c:pt>
                <c:pt idx="1">
                  <c:v>PHEV</c:v>
                </c:pt>
                <c:pt idx="2">
                  <c:v>FCEV</c:v>
                </c:pt>
              </c:strCache>
            </c:strRef>
          </c:cat>
          <c:val>
            <c:numRef>
              <c:f>Sheet1!$B$2:$B$4</c:f>
              <c:numCache>
                <c:formatCode>0.00_ </c:formatCode>
                <c:ptCount val="3"/>
                <c:pt idx="0">
                  <c:v>40.9</c:v>
                </c:pt>
                <c:pt idx="1">
                  <c:v>9.8000000000000007</c:v>
                </c:pt>
                <c:pt idx="2">
                  <c:v>3.7000000000000097E-3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6F-413A-B574-6060E067E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534397100526261E-2"/>
          <c:y val="0.12418194988414766"/>
          <c:w val="0.88033905250861055"/>
          <c:h val="0.65869686673095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新能源汽车销量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5.68242093856383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B8-41D4-99AA-7C80CEFAC4D0}"/>
                </c:ext>
              </c:extLst>
            </c:dLbl>
            <c:dLbl>
              <c:idx val="1"/>
              <c:layout>
                <c:manualLayout>
                  <c:x val="-3.8723291414768462E-17"/>
                  <c:y val="6.87015546038277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B8-41D4-99AA-7C80CEFAC4D0}"/>
                </c:ext>
              </c:extLst>
            </c:dLbl>
            <c:spPr>
              <a:noFill/>
            </c:spPr>
            <c:txPr>
              <a:bodyPr/>
              <a:lstStyle/>
              <a:p>
                <a:pPr>
                  <a:defRPr sz="11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0.0_ </c:formatCode>
                <c:ptCount val="6"/>
                <c:pt idx="0">
                  <c:v>1.2815999999999987</c:v>
                </c:pt>
                <c:pt idx="1">
                  <c:v>1.7671999999999988</c:v>
                </c:pt>
                <c:pt idx="2">
                  <c:v>7.4783000000000044</c:v>
                </c:pt>
                <c:pt idx="3">
                  <c:v>33.109300000000012</c:v>
                </c:pt>
                <c:pt idx="4">
                  <c:v>50.701000000000001</c:v>
                </c:pt>
                <c:pt idx="5">
                  <c:v>77.7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8-41D4-99AA-7C80CEFAC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80832"/>
        <c:axId val="2030823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市场份额</c:v>
                </c:pt>
              </c:strCache>
            </c:strRef>
          </c:tx>
          <c:dLbls>
            <c:dLbl>
              <c:idx val="5"/>
              <c:layout>
                <c:manualLayout>
                  <c:x val="-7.9912265373516533E-3"/>
                  <c:y val="-2.96033615743705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B8-41D4-99AA-7C80CEFAC4D0}"/>
                </c:ext>
              </c:extLst>
            </c:dLbl>
            <c:spPr>
              <a:solidFill>
                <a:srgbClr val="FF0000"/>
              </a:solidFill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Sheet1!$C$2:$C$7</c:f>
              <c:numCache>
                <c:formatCode>0.00%</c:formatCode>
                <c:ptCount val="6"/>
                <c:pt idx="0">
                  <c:v>6.6369756602796494E-4</c:v>
                </c:pt>
                <c:pt idx="1">
                  <c:v>8.0400363967243163E-4</c:v>
                </c:pt>
                <c:pt idx="2">
                  <c:v>3.1833525598184953E-3</c:v>
                </c:pt>
                <c:pt idx="3">
                  <c:v>1.3460378248284414E-2</c:v>
                </c:pt>
                <c:pt idx="4">
                  <c:v>1.808928150933704E-2</c:v>
                </c:pt>
                <c:pt idx="5">
                  <c:v>2.6900000000000011E-2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B8-41D4-99AA-7C80CEFAC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102080"/>
        <c:axId val="203100544"/>
      </c:lineChart>
      <c:catAx>
        <c:axId val="20308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203082368"/>
        <c:crosses val="autoZero"/>
        <c:auto val="1"/>
        <c:lblAlgn val="ctr"/>
        <c:lblOffset val="100"/>
        <c:noMultiLvlLbl val="0"/>
      </c:catAx>
      <c:valAx>
        <c:axId val="2030823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/>
                  <a:t>新能源汽车销量（万辆）</a:t>
                </a:r>
              </a:p>
            </c:rich>
          </c:tx>
          <c:layout>
            <c:manualLayout>
              <c:xMode val="edge"/>
              <c:yMode val="edge"/>
              <c:x val="5.9452161965340786E-3"/>
              <c:y val="0.33018966652255805"/>
            </c:manualLayout>
          </c:layout>
          <c:overlay val="0"/>
        </c:title>
        <c:numFmt formatCode="0_ 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203080832"/>
        <c:crosses val="autoZero"/>
        <c:crossBetween val="between"/>
      </c:valAx>
      <c:valAx>
        <c:axId val="203100544"/>
        <c:scaling>
          <c:orientation val="minMax"/>
          <c:max val="3.0000000000000002E-2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203102080"/>
        <c:crosses val="max"/>
        <c:crossBetween val="between"/>
        <c:majorUnit val="1.0000000000000005E-2"/>
      </c:valAx>
      <c:catAx>
        <c:axId val="203102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03100544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0427992390078512"/>
          <c:y val="8.1231831357704443E-3"/>
          <c:w val="0.28850286993614382"/>
          <c:h val="0.11464869546142141"/>
        </c:manualLayout>
      </c:layout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2012年销量</c:v>
                </c:pt>
              </c:strCache>
            </c:strRef>
          </c:tx>
          <c:explosion val="5"/>
          <c:dLbls>
            <c:dLbl>
              <c:idx val="0"/>
              <c:layout>
                <c:manualLayout>
                  <c:x val="-0.16481523096760387"/>
                  <c:y val="-6.589640026215701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4F-4419-9082-6D8D40FA81CF}"/>
                </c:ext>
              </c:extLst>
            </c:dLbl>
            <c:dLbl>
              <c:idx val="1"/>
              <c:layout>
                <c:manualLayout>
                  <c:x val="-5.5881276940048186E-2"/>
                  <c:y val="5.681558347566224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F-4419-9082-6D8D40FA81CF}"/>
                </c:ext>
              </c:extLst>
            </c:dLbl>
            <c:dLbl>
              <c:idx val="3"/>
              <c:layout>
                <c:manualLayout>
                  <c:x val="0.13244325191937828"/>
                  <c:y val="5.560475338828220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F-4419-9082-6D8D40FA81C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EV</c:v>
                </c:pt>
                <c:pt idx="1">
                  <c:v>PHEV</c:v>
                </c:pt>
                <c:pt idx="2">
                  <c:v>FCEV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1.9006466</c:v>
                </c:pt>
                <c:pt idx="1">
                  <c:v>0.35665340000000001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4F-4419-9082-6D8D40FA8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2013年销量</c:v>
                </c:pt>
              </c:strCache>
            </c:strRef>
          </c:tx>
          <c:explosion val="5"/>
          <c:dLbls>
            <c:dLbl>
              <c:idx val="0"/>
              <c:layout>
                <c:manualLayout>
                  <c:x val="-0.15455519562153924"/>
                  <c:y val="-8.690699040909839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F45-4F77-A199-16EB5036796B}"/>
                </c:ext>
              </c:extLst>
            </c:dLbl>
            <c:dLbl>
              <c:idx val="1"/>
              <c:layout>
                <c:manualLayout>
                  <c:x val="7.3905713692630673E-2"/>
                  <c:y val="-5.421444190071364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45-4F77-A199-16EB5036796B}"/>
                </c:ext>
              </c:extLst>
            </c:dLbl>
            <c:dLbl>
              <c:idx val="3"/>
              <c:layout>
                <c:manualLayout>
                  <c:x val="0.15149632496974041"/>
                  <c:y val="1.800918954151843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45-4F77-A199-16EB503679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EV</c:v>
                </c:pt>
                <c:pt idx="1">
                  <c:v>PHEV</c:v>
                </c:pt>
                <c:pt idx="2">
                  <c:v>FCEV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1.3731144</c:v>
                </c:pt>
                <c:pt idx="1">
                  <c:v>0.39408560000000098</c:v>
                </c:pt>
                <c:pt idx="2">
                  <c:v>2.5999999999999999E-3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45-4F77-A199-16EB50367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2012年销量</c:v>
                </c:pt>
              </c:strCache>
            </c:strRef>
          </c:tx>
          <c:explosion val="5"/>
          <c:dLbls>
            <c:dLbl>
              <c:idx val="2"/>
              <c:layout>
                <c:manualLayout>
                  <c:x val="5.8716999356085542E-2"/>
                  <c:y val="0.11977205215808129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AB-48D9-AEF6-0BDFE4A03D91}"/>
                </c:ext>
              </c:extLst>
            </c:dLbl>
            <c:dLbl>
              <c:idx val="3"/>
              <c:layout>
                <c:manualLayout>
                  <c:x val="0.13738399031327864"/>
                  <c:y val="0.1366644430521389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AB-48D9-AEF6-0BDFE4A03D9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EV</c:v>
                </c:pt>
                <c:pt idx="1">
                  <c:v>PHEV</c:v>
                </c:pt>
                <c:pt idx="2">
                  <c:v>FCEV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4.5047999999999995</c:v>
                </c:pt>
                <c:pt idx="1">
                  <c:v>2.9714999999999967</c:v>
                </c:pt>
                <c:pt idx="2">
                  <c:v>2.2000000000000058E-3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AB-48D9-AEF6-0BDFE4A03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2015年销量</c:v>
                </c:pt>
              </c:strCache>
            </c:strRef>
          </c:tx>
          <c:explosion val="5"/>
          <c:dLbls>
            <c:dLbl>
              <c:idx val="2"/>
              <c:layout>
                <c:manualLayout>
                  <c:x val="5.7279362201112455E-3"/>
                  <c:y val="0.14231424677749205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4F-453F-BF9A-7B56F496C8D8}"/>
                </c:ext>
              </c:extLst>
            </c:dLbl>
            <c:dLbl>
              <c:idx val="3"/>
              <c:layout>
                <c:manualLayout>
                  <c:x val="0.12593787620034161"/>
                  <c:y val="0.1150919046427807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4F-453F-BF9A-7B56F496C8D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EV</c:v>
                </c:pt>
                <c:pt idx="1">
                  <c:v>PHEV</c:v>
                </c:pt>
                <c:pt idx="2">
                  <c:v>FCEV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24.748199999999937</c:v>
                </c:pt>
                <c:pt idx="1">
                  <c:v>8.3610000000000007</c:v>
                </c:pt>
                <c:pt idx="2">
                  <c:v>1.0000000000000029E-4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F-453F-BF9A-7B56F496C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01451275098353"/>
          <c:y val="0.13206465442213824"/>
          <c:w val="0.47248537145291142"/>
          <c:h val="0.8209182114685714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2017年</c:v>
                </c:pt>
              </c:strCache>
            </c:strRef>
          </c:tx>
          <c:explosion val="5"/>
          <c:dLbls>
            <c:dLbl>
              <c:idx val="0"/>
              <c:layout>
                <c:manualLayout>
                  <c:x val="-0.10221169012283277"/>
                  <c:y val="-0.1660252035488120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A3-466A-88E9-2F5609BB5044}"/>
                </c:ext>
              </c:extLst>
            </c:dLbl>
            <c:dLbl>
              <c:idx val="1"/>
              <c:layout>
                <c:manualLayout>
                  <c:x val="0.11714766678380162"/>
                  <c:y val="0.1582998714428560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A3-466A-88E9-2F5609BB5044}"/>
                </c:ext>
              </c:extLst>
            </c:dLbl>
            <c:dLbl>
              <c:idx val="2"/>
              <c:layout>
                <c:manualLayout>
                  <c:x val="0.11768037402493006"/>
                  <c:y val="6.793639992381854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A3-466A-88E9-2F5609BB5044}"/>
                </c:ext>
              </c:extLst>
            </c:dLbl>
            <c:dLbl>
              <c:idx val="3"/>
              <c:layout>
                <c:manualLayout>
                  <c:x val="0.16523735385012553"/>
                  <c:y val="7.039644404590023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A3-466A-88E9-2F5609BB504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EV</c:v>
                </c:pt>
                <c:pt idx="1">
                  <c:v>PHEV</c:v>
                </c:pt>
                <c:pt idx="2">
                  <c:v>FCEV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65.2</c:v>
                </c:pt>
                <c:pt idx="1">
                  <c:v>12.4</c:v>
                </c:pt>
                <c:pt idx="2" formatCode="0.00_ ">
                  <c:v>1.43E-2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A3-466A-88E9-2F5609BB5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046131730620718"/>
          <c:y val="0.14319391099401652"/>
          <c:w val="0.31953878509622963"/>
          <c:h val="0.55339833272493533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000">
          <a:latin typeface="+mn-ea"/>
          <a:ea typeface="+mn-ea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F41796-BDFE-4BAF-9B83-6C5872410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11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C247D08-A45C-46B7-A4AB-1261F611C50B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9C67A2-B595-40AE-8169-1317323EF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12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C67A2-B595-40AE-8169-1317323EF1C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8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C67A2-B595-40AE-8169-1317323EF1C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0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4" y="108531"/>
            <a:ext cx="10687049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51EC-B1ED-45F5-BC54-3EDF26323B8C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63A1-EDAD-4581-90E9-B129BE8F9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5103AF-4AF0-45EC-86F2-FAD74D95A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00021" y="228600"/>
            <a:ext cx="277918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0353" y="228600"/>
            <a:ext cx="81364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1EBC2-8622-44DA-9A55-D64ABD0363A5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4222-F339-4816-8824-DCFCDE18AB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3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4ECAF-A3E9-400A-BB54-9BD9169931BF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E016-9467-472B-9383-31EFCBAE6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82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4" y="188913"/>
            <a:ext cx="10687049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D452A-993C-486A-BEF4-A27B469F5F2A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41CBB-C8B8-41D7-84E2-3CCCC85BD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A94F7B-F710-40FD-8383-916309824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7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6BB3D-7AA8-496F-B0EF-6B764DC34944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E8221-05CD-4F25-9DBC-EA83A4715E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DF48DC-87AC-4E03-8ECA-48CFA21388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DA401-5BB2-4D50-B80A-F744D5DD1155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B6103-1F77-4F5E-B019-87C68BED6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AEFD58-CCDD-4AC4-9CB9-13559826A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6610B-1D7A-4548-ADE8-A87B3F4DEC5A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D8C7-9486-43FB-BE1A-04F341888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237245-D6CD-4E45-BB34-8B471575F6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3FC9E-4443-444F-A391-4D639DC1C4D8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E2F23-6951-4C6D-BA26-D304F5CF6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AA08F1-6009-4C1F-9CF3-8DB36C3FB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5CC5E-8868-4D7F-8004-B18745868AED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79B17-DC4A-419D-9C95-18EBFA348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378447-19C7-4FE9-B36B-B47CCAE68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1C2E-2C48-4508-B6DF-85787A8BA96E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23A3F-3086-48BF-A9BD-763D2591B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B1A590-25FB-4735-B388-222AA8506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B9FF-50AF-4355-AA53-AC88FFD6D46A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AA772-2A84-4BA2-8BB5-F2D2DC71B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3CABB8-753C-45B6-8A5A-32FA0C83D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29778" r="35825" b="31334"/>
          <a:stretch/>
        </p:blipFill>
        <p:spPr>
          <a:xfrm>
            <a:off x="18338" y="44624"/>
            <a:ext cx="1182523" cy="7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1FBEA-172E-4DE6-BB5E-56D5A74C6C2B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85BA-7129-42A2-835D-3507D35FC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0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00951" y="443737"/>
            <a:ext cx="9853820" cy="70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00200"/>
            <a:ext cx="10566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5907AB3-41B8-496B-B2C8-0BE0A63B0648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90533" y="638175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800" b="1"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fld id="{56E5E536-76A2-4BCC-A766-CB029B762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A4EF76AA-917A-4ED0-AE97-5B003AD694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933" y="908621"/>
            <a:ext cx="12192000" cy="99"/>
          </a:xfrm>
          <a:prstGeom prst="line">
            <a:avLst/>
          </a:prstGeom>
          <a:noFill/>
          <a:ln w="101600" cmpd="tri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微软雅黑" panose="020B0503020204020204" pitchFamily="34" charset="-122"/>
        </a:defRPr>
      </a:lvl5pPr>
      <a:lvl6pPr marL="457189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271464" y="-23903"/>
            <a:ext cx="8015287" cy="914400"/>
          </a:xfrm>
        </p:spPr>
        <p:txBody>
          <a:bodyPr/>
          <a:lstStyle/>
          <a:p>
            <a:r>
              <a:rPr kumimoji="1" lang="zh-CN" altLang="en-US" sz="4000" b="1" dirty="0">
                <a:solidFill>
                  <a:srgbClr val="2F63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全球碳排放现状及未来控制目标</a:t>
            </a:r>
            <a:endParaRPr lang="zh-CN" altLang="en-US" sz="4000" b="1" dirty="0">
              <a:solidFill>
                <a:srgbClr val="2F63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942F992-391C-4433-92D9-B29E891D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63" y="1742411"/>
            <a:ext cx="3033360" cy="3616431"/>
          </a:xfrm>
          <a:prstGeom prst="rect">
            <a:avLst/>
          </a:prstGeom>
          <a:solidFill>
            <a:srgbClr val="E9EBE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E5789BA-6091-4368-BA15-FA6B45835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63" y="1282249"/>
            <a:ext cx="3033360" cy="4609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17961" dir="2700000" algn="ctr" rotWithShape="0">
              <a:srgbClr val="A9A9A9"/>
            </a:outerShdw>
          </a:effectLst>
        </p:spPr>
        <p:txBody>
          <a:bodyPr tIns="1080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</a:rPr>
              <a:t>温升压力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20B75C-414D-4D5F-8334-98B2519066DA}"/>
              </a:ext>
            </a:extLst>
          </p:cNvPr>
          <p:cNvSpPr/>
          <p:nvPr/>
        </p:nvSpPr>
        <p:spPr>
          <a:xfrm>
            <a:off x="839163" y="4140615"/>
            <a:ext cx="30333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温升控制在</a:t>
            </a: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℃之内</a:t>
            </a:r>
            <a:endParaRPr lang="en-US" altLang="zh-CN" sz="1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1400" b="1" baseline="-25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总量不能超过</a:t>
            </a: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万亿吨，已经排放</a:t>
            </a: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万亿吨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FFEC7D3-AF61-45C9-AE80-057E49DD5D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3830" y="2946994"/>
            <a:ext cx="2224786" cy="10410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1880A0-C6B6-4A3A-BF63-0BE3EBA92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3450" y="1886069"/>
            <a:ext cx="2224786" cy="1020634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321EDF9E-80FC-435A-B05F-D6F00A9C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321" y="1750801"/>
            <a:ext cx="2983072" cy="3608041"/>
          </a:xfrm>
          <a:prstGeom prst="rect">
            <a:avLst/>
          </a:prstGeom>
          <a:solidFill>
            <a:srgbClr val="E9EBE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F47A562-2613-498C-AA1D-AA241DEC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321" y="1282784"/>
            <a:ext cx="2983072" cy="45986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17961" dir="2700000" algn="ctr" rotWithShape="0">
              <a:srgbClr val="A9A9A9"/>
            </a:outerShdw>
          </a:effectLst>
        </p:spPr>
        <p:txBody>
          <a:bodyPr tIns="1080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</a:rPr>
              <a:t>巴黎协定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606606-3765-4733-BDAF-AFEDD08E57CE}"/>
              </a:ext>
            </a:extLst>
          </p:cNvPr>
          <p:cNvSpPr/>
          <p:nvPr/>
        </p:nvSpPr>
        <p:spPr>
          <a:xfrm>
            <a:off x="4524407" y="4143441"/>
            <a:ext cx="2983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个缔约国</a:t>
            </a:r>
            <a:endParaRPr lang="en-US" altLang="zh-CN" sz="1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日生效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1C87C75-358B-4011-AB2C-F4D45953C3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37" y="2142209"/>
            <a:ext cx="2829793" cy="1686815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B827BF80-E9C9-46B6-8DE6-96B17822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33" y="1772817"/>
            <a:ext cx="3028428" cy="3602850"/>
          </a:xfrm>
          <a:prstGeom prst="rect">
            <a:avLst/>
          </a:prstGeom>
          <a:solidFill>
            <a:srgbClr val="E9EBE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915621A-6C6E-4A91-95DF-06D4374A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33" y="1268760"/>
            <a:ext cx="3028428" cy="4879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17961" dir="2700000" algn="ctr" rotWithShape="0">
              <a:srgbClr val="A9A9A9"/>
            </a:outerShdw>
          </a:effectLst>
        </p:spPr>
        <p:txBody>
          <a:bodyPr tIns="108000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中国承诺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721DF8-3637-4333-B3BA-8764ACE3D901}"/>
              </a:ext>
            </a:extLst>
          </p:cNvPr>
          <p:cNvSpPr/>
          <p:nvPr/>
        </p:nvSpPr>
        <p:spPr>
          <a:xfrm>
            <a:off x="8263742" y="4136175"/>
            <a:ext cx="30915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2030</a:t>
            </a:r>
            <a:r>
              <a:rPr lang="zh-CN" altLang="en-US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年碳排放总量达到峰</a:t>
            </a:r>
            <a:endParaRPr lang="en-US" altLang="zh-CN" sz="1400" b="1" dirty="0">
              <a:solidFill>
                <a:srgbClr val="003366"/>
              </a:solidFill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2030</a:t>
            </a:r>
            <a:r>
              <a:rPr lang="zh-CN" altLang="en-US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年单位</a:t>
            </a:r>
            <a:r>
              <a:rPr lang="en-US" altLang="zh-CN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GDP</a:t>
            </a:r>
            <a:r>
              <a:rPr lang="zh-CN" altLang="en-US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碳排放量比</a:t>
            </a:r>
            <a:r>
              <a:rPr lang="en-US" altLang="zh-CN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2005</a:t>
            </a:r>
            <a:r>
              <a:rPr lang="zh-CN" altLang="en-US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年降低</a:t>
            </a:r>
            <a:r>
              <a:rPr lang="en-US" altLang="zh-CN" sz="1400" b="1" dirty="0">
                <a:solidFill>
                  <a:srgbClr val="003366"/>
                </a:solidFill>
                <a:latin typeface="Arial" pitchFamily="34" charset="0"/>
                <a:ea typeface="微软雅黑" pitchFamily="34" charset="-122"/>
              </a:rPr>
              <a:t>60%~65%</a:t>
            </a:r>
            <a:endParaRPr lang="zh-CN" altLang="en-US" sz="1400" b="1" dirty="0">
              <a:solidFill>
                <a:srgbClr val="003366"/>
              </a:solidFill>
              <a:latin typeface="Arial" pitchFamily="34" charset="0"/>
              <a:ea typeface="微软雅黑" pitchFamily="34" charset="-122"/>
            </a:endParaRPr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5AC4D000-D51E-4184-B5F6-65749B83D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04794"/>
              </p:ext>
            </p:extLst>
          </p:nvPr>
        </p:nvGraphicFramePr>
        <p:xfrm>
          <a:off x="8441787" y="1831636"/>
          <a:ext cx="2644676" cy="226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DE61A5DF-23FE-43B3-BA59-8005DECFF33F}"/>
              </a:ext>
            </a:extLst>
          </p:cNvPr>
          <p:cNvSpPr txBox="1"/>
          <p:nvPr/>
        </p:nvSpPr>
        <p:spPr>
          <a:xfrm rot="16200000">
            <a:off x="7746417" y="2596905"/>
            <a:ext cx="1932539" cy="337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2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1200" baseline="-25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总量（亿吨）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68445A-2D48-47E5-A83C-EBEC6253141B}"/>
              </a:ext>
            </a:extLst>
          </p:cNvPr>
          <p:cNvSpPr/>
          <p:nvPr/>
        </p:nvSpPr>
        <p:spPr>
          <a:xfrm>
            <a:off x="8787914" y="1815490"/>
            <a:ext cx="348011" cy="22516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9F4E2F-385F-4392-AAC6-DDC8E4D28E38}"/>
              </a:ext>
            </a:extLst>
          </p:cNvPr>
          <p:cNvSpPr txBox="1"/>
          <p:nvPr/>
        </p:nvSpPr>
        <p:spPr>
          <a:xfrm>
            <a:off x="8907640" y="3424059"/>
            <a:ext cx="54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0</a:t>
            </a:r>
            <a:endParaRPr lang="zh-CN" altLang="en-US" sz="1400" b="1" dirty="0">
              <a:solidFill>
                <a:srgbClr val="003C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0C46D3-6A20-49C6-B5F5-A5DEBE778E64}"/>
              </a:ext>
            </a:extLst>
          </p:cNvPr>
          <p:cNvSpPr txBox="1"/>
          <p:nvPr/>
        </p:nvSpPr>
        <p:spPr>
          <a:xfrm>
            <a:off x="8817209" y="3122246"/>
            <a:ext cx="54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20</a:t>
            </a:r>
            <a:endParaRPr lang="zh-CN" altLang="en-US" sz="1400" b="1" dirty="0">
              <a:solidFill>
                <a:srgbClr val="003C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8F07B6F-7A5D-48FC-95CD-8B16B9C91D57}"/>
              </a:ext>
            </a:extLst>
          </p:cNvPr>
          <p:cNvSpPr txBox="1"/>
          <p:nvPr/>
        </p:nvSpPr>
        <p:spPr>
          <a:xfrm>
            <a:off x="8817209" y="2805359"/>
            <a:ext cx="54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40</a:t>
            </a:r>
            <a:endParaRPr lang="zh-CN" altLang="en-US" sz="1400" b="1" dirty="0">
              <a:solidFill>
                <a:srgbClr val="003C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D1977A-9D95-48DD-BF3C-C939E3540750}"/>
              </a:ext>
            </a:extLst>
          </p:cNvPr>
          <p:cNvSpPr txBox="1"/>
          <p:nvPr/>
        </p:nvSpPr>
        <p:spPr>
          <a:xfrm>
            <a:off x="8831586" y="2488409"/>
            <a:ext cx="54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60</a:t>
            </a:r>
            <a:endParaRPr lang="zh-CN" altLang="en-US" sz="1400" b="1" dirty="0">
              <a:solidFill>
                <a:srgbClr val="003C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4D18E9-7033-45F3-9DCA-016B25A34205}"/>
              </a:ext>
            </a:extLst>
          </p:cNvPr>
          <p:cNvSpPr txBox="1"/>
          <p:nvPr/>
        </p:nvSpPr>
        <p:spPr>
          <a:xfrm>
            <a:off x="8832199" y="2194409"/>
            <a:ext cx="54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80</a:t>
            </a:r>
            <a:endParaRPr lang="zh-CN" altLang="en-US" sz="1400" b="1" dirty="0">
              <a:solidFill>
                <a:srgbClr val="003C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783D12-4947-47A8-A28C-69438EA7CAB5}"/>
              </a:ext>
            </a:extLst>
          </p:cNvPr>
          <p:cNvSpPr txBox="1"/>
          <p:nvPr/>
        </p:nvSpPr>
        <p:spPr>
          <a:xfrm>
            <a:off x="8735464" y="1899959"/>
            <a:ext cx="59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100</a:t>
            </a:r>
            <a:endParaRPr lang="zh-CN" altLang="en-US" sz="1400" b="1" dirty="0">
              <a:solidFill>
                <a:srgbClr val="003C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13D9C1-CD04-460A-96F3-F5FB9508A395}"/>
              </a:ext>
            </a:extLst>
          </p:cNvPr>
          <p:cNvSpPr txBox="1"/>
          <p:nvPr/>
        </p:nvSpPr>
        <p:spPr>
          <a:xfrm rot="19200964">
            <a:off x="8716974" y="3292874"/>
            <a:ext cx="16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2000</a:t>
            </a:r>
            <a:r>
              <a:rPr lang="zh-CN" altLang="en-US" sz="1400" b="1" dirty="0">
                <a:solidFill>
                  <a:srgbClr val="003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F34D8D-4077-496D-BEBE-D20EDC3356D1}"/>
              </a:ext>
            </a:extLst>
          </p:cNvPr>
          <p:cNvSpPr txBox="1"/>
          <p:nvPr/>
        </p:nvSpPr>
        <p:spPr>
          <a:xfrm rot="19200964">
            <a:off x="9165660" y="3302491"/>
            <a:ext cx="16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2005</a:t>
            </a:r>
            <a:r>
              <a:rPr lang="zh-CN" altLang="en-US" sz="1400" b="1" dirty="0">
                <a:solidFill>
                  <a:srgbClr val="003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5BE13B-D0E9-4809-8720-422890AC6F3B}"/>
              </a:ext>
            </a:extLst>
          </p:cNvPr>
          <p:cNvSpPr txBox="1"/>
          <p:nvPr/>
        </p:nvSpPr>
        <p:spPr>
          <a:xfrm rot="19200964">
            <a:off x="9651794" y="3299544"/>
            <a:ext cx="16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2010</a:t>
            </a:r>
            <a:r>
              <a:rPr lang="zh-CN" altLang="en-US" sz="1400" b="1" dirty="0">
                <a:solidFill>
                  <a:srgbClr val="003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8BF4AB-6D4E-4920-BECD-C015154A14FF}"/>
              </a:ext>
            </a:extLst>
          </p:cNvPr>
          <p:cNvSpPr txBox="1"/>
          <p:nvPr/>
        </p:nvSpPr>
        <p:spPr>
          <a:xfrm rot="19200964">
            <a:off x="10185470" y="3265000"/>
            <a:ext cx="16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C82"/>
                </a:solidFill>
              </a:rPr>
              <a:t>2013</a:t>
            </a:r>
            <a:r>
              <a:rPr lang="zh-CN" altLang="en-US" sz="1400" b="1" dirty="0">
                <a:solidFill>
                  <a:srgbClr val="003C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B2793FB-A299-4323-9700-21EB828A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" y="5631451"/>
            <a:ext cx="11214467" cy="7920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bIns="82800" anchor="ctr"/>
          <a:lstStyle/>
          <a:p>
            <a:pPr marL="197644" indent="-197644" defTabSz="67508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tabLst>
                <a:tab pos="196454" algn="l"/>
                <a:tab pos="272654" algn="l"/>
              </a:tabLst>
            </a:pP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《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巴黎协定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》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是全球气候大会历史性突破，要控制全球温升不超过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℃，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</a:t>
            </a:r>
            <a:r>
              <a:rPr lang="en-US" altLang="zh-CN" sz="1800" b="1" baseline="-250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浓度必须低于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450ppm</a:t>
            </a:r>
          </a:p>
          <a:p>
            <a:pPr marL="197644" indent="-197644" defTabSz="67508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tabLst>
                <a:tab pos="196454" algn="l"/>
                <a:tab pos="272654" algn="l"/>
              </a:tabLst>
            </a:pP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中国做出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2030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左右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</a:t>
            </a:r>
            <a:r>
              <a:rPr lang="en-US" altLang="zh-CN" sz="1800" b="1" baseline="-250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总量达峰值及单位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GDP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碳排放大幅下降的系统性</a:t>
            </a:r>
            <a:r>
              <a:rPr lang="en-US" altLang="zh-CN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</a:t>
            </a:r>
            <a:r>
              <a:rPr lang="en-US" altLang="zh-CN" sz="1800" b="1" baseline="-250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zh-CN" altLang="en-US" sz="1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减排重要承诺</a:t>
            </a:r>
            <a:endParaRPr lang="en-US" altLang="zh-CN" sz="1800" b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408CCEB-E8FE-44C8-96FD-4EC45F6A7EE1}"/>
              </a:ext>
            </a:extLst>
          </p:cNvPr>
          <p:cNvSpPr txBox="1">
            <a:spLocks/>
          </p:cNvSpPr>
          <p:nvPr/>
        </p:nvSpPr>
        <p:spPr bwMode="auto">
          <a:xfrm>
            <a:off x="1271464" y="-23903"/>
            <a:ext cx="109205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sz="4000" b="1">
                <a:solidFill>
                  <a:srgbClr val="2F6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2pPr>
            <a:lvl3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3pPr>
            <a:lvl4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4pPr>
            <a:lvl5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5pPr>
            <a:lvl6pPr marL="457189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377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566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754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3200" dirty="0"/>
              <a:t>汽车低碳化主要进展</a:t>
            </a:r>
            <a:r>
              <a:rPr lang="en-US" altLang="zh-CN" sz="3200" dirty="0"/>
              <a:t>——</a:t>
            </a:r>
            <a:r>
              <a:rPr lang="zh-CN" altLang="en-US" sz="3200" dirty="0"/>
              <a:t>传统燃油汽车低碳化取得重要进展</a:t>
            </a:r>
          </a:p>
        </p:txBody>
      </p:sp>
      <p:sp>
        <p:nvSpPr>
          <p:cNvPr id="2" name="矩形 1"/>
          <p:cNvSpPr/>
          <p:nvPr/>
        </p:nvSpPr>
        <p:spPr>
          <a:xfrm>
            <a:off x="399771" y="1008803"/>
            <a:ext cx="1010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油耗标准的持续加严，新车平均油耗水平不断降低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6" name="图片 3">
            <a:extLst>
              <a:ext uri="{FF2B5EF4-FFF2-40B4-BE49-F238E27FC236}">
                <a16:creationId xmlns:a16="http://schemas.microsoft.com/office/drawing/2014/main" id="{570F991F-CB48-40EB-AECC-FA3B434A9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1" y="1628799"/>
            <a:ext cx="5119368" cy="384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C4B85185-9733-49F6-9FAF-36EC92761ED4}"/>
              </a:ext>
            </a:extLst>
          </p:cNvPr>
          <p:cNvSpPr/>
          <p:nvPr/>
        </p:nvSpPr>
        <p:spPr>
          <a:xfrm>
            <a:off x="399771" y="5589240"/>
            <a:ext cx="5119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中国乘用车燃料消耗量限值不断加严，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至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2020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年，年降幅达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5.5%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，这一降幅远大于美国和日本，与欧盟相当。</a:t>
            </a:r>
          </a:p>
        </p:txBody>
      </p:sp>
      <p:graphicFrame>
        <p:nvGraphicFramePr>
          <p:cNvPr id="100" name="图表 99">
            <a:extLst>
              <a:ext uri="{FF2B5EF4-FFF2-40B4-BE49-F238E27FC236}">
                <a16:creationId xmlns:a16="http://schemas.microsoft.com/office/drawing/2014/main" id="{26CC8655-E725-4D0F-BA07-FEB7C70D0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736578"/>
              </p:ext>
            </p:extLst>
          </p:nvPr>
        </p:nvGraphicFramePr>
        <p:xfrm>
          <a:off x="6097049" y="1628798"/>
          <a:ext cx="5119368" cy="384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D15EFCDD-2A78-4C61-AC55-C334E41DC7BD}"/>
              </a:ext>
            </a:extLst>
          </p:cNvPr>
          <p:cNvSpPr/>
          <p:nvPr/>
        </p:nvSpPr>
        <p:spPr>
          <a:xfrm>
            <a:off x="6147702" y="5589240"/>
            <a:ext cx="5119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乘用车行业平均油耗保持下降趋势，年均下降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2%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（未计入新能源汽车）。</a:t>
            </a:r>
          </a:p>
        </p:txBody>
      </p:sp>
      <p:sp>
        <p:nvSpPr>
          <p:cNvPr id="102" name="TextBox 4">
            <a:extLst>
              <a:ext uri="{FF2B5EF4-FFF2-40B4-BE49-F238E27FC236}">
                <a16:creationId xmlns:a16="http://schemas.microsoft.com/office/drawing/2014/main" id="{6F246CD7-EA88-4B62-BDED-DB50270D477D}"/>
              </a:ext>
            </a:extLst>
          </p:cNvPr>
          <p:cNvSpPr txBox="1"/>
          <p:nvPr/>
        </p:nvSpPr>
        <p:spPr>
          <a:xfrm>
            <a:off x="119336" y="6555231"/>
            <a:ext cx="7945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+mn-ea"/>
              </a:rPr>
              <a:t>数据来源：工信部公开数据</a:t>
            </a:r>
          </a:p>
        </p:txBody>
      </p:sp>
    </p:spTree>
    <p:extLst>
      <p:ext uri="{BB962C8B-B14F-4D97-AF65-F5344CB8AC3E}">
        <p14:creationId xmlns:p14="http://schemas.microsoft.com/office/powerpoint/2010/main" val="230409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408CCEB-E8FE-44C8-96FD-4EC45F6A7EE1}"/>
              </a:ext>
            </a:extLst>
          </p:cNvPr>
          <p:cNvSpPr txBox="1">
            <a:spLocks/>
          </p:cNvSpPr>
          <p:nvPr/>
        </p:nvSpPr>
        <p:spPr bwMode="auto">
          <a:xfrm>
            <a:off x="1271464" y="-23903"/>
            <a:ext cx="10801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sz="4000" b="1">
                <a:solidFill>
                  <a:srgbClr val="2F6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2pPr>
            <a:lvl3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3pPr>
            <a:lvl4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4pPr>
            <a:lvl5pPr>
              <a:defRPr sz="4200">
                <a:solidFill>
                  <a:schemeClr val="tx2"/>
                </a:solidFill>
                <a:latin typeface="Arial" charset="0"/>
                <a:ea typeface="微软雅黑" panose="020B0503020204020204" pitchFamily="34" charset="-122"/>
              </a:defRPr>
            </a:lvl5pPr>
            <a:lvl6pPr marL="457189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377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566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754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3600" dirty="0"/>
              <a:t>汽车低碳化主要进展</a:t>
            </a:r>
            <a:r>
              <a:rPr lang="en-US" altLang="zh-CN" sz="3600" dirty="0"/>
              <a:t>——</a:t>
            </a:r>
            <a:r>
              <a:rPr lang="zh-CN" altLang="en-US" sz="3600" dirty="0"/>
              <a:t>新能源汽车规模化进入市场</a:t>
            </a:r>
            <a:endParaRPr lang="en-US" altLang="zh-CN" sz="3600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2B16BD0-47E1-4E89-A164-4285AA92B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914028"/>
              </p:ext>
            </p:extLst>
          </p:nvPr>
        </p:nvGraphicFramePr>
        <p:xfrm>
          <a:off x="6011243" y="2197901"/>
          <a:ext cx="2839661" cy="187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C777E66-7A5E-48BA-A20D-FDFAEFEAC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305167"/>
              </p:ext>
            </p:extLst>
          </p:nvPr>
        </p:nvGraphicFramePr>
        <p:xfrm>
          <a:off x="1260852" y="3068959"/>
          <a:ext cx="9019016" cy="371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2672375C-2E8A-494B-A6E9-E048847176E2}"/>
              </a:ext>
            </a:extLst>
          </p:cNvPr>
          <p:cNvSpPr txBox="1"/>
          <p:nvPr/>
        </p:nvSpPr>
        <p:spPr>
          <a:xfrm>
            <a:off x="119336" y="6555231"/>
            <a:ext cx="7945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+mn-ea"/>
              </a:rPr>
              <a:t>数据来源：新能源汽车销量数据来源于中国汽车工业协会 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1D510D-C729-4FD0-8134-4291DC2F5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423334"/>
              </p:ext>
            </p:extLst>
          </p:nvPr>
        </p:nvGraphicFramePr>
        <p:xfrm>
          <a:off x="1832118" y="4394623"/>
          <a:ext cx="1782198" cy="1005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D9C4263-69F2-4A0C-84C3-A60C09CC6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271626"/>
              </p:ext>
            </p:extLst>
          </p:nvPr>
        </p:nvGraphicFramePr>
        <p:xfrm>
          <a:off x="2689375" y="3912413"/>
          <a:ext cx="2143140" cy="1285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CB1803EE-3D33-47C4-B83C-DC819483F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884774"/>
              </p:ext>
            </p:extLst>
          </p:nvPr>
        </p:nvGraphicFramePr>
        <p:xfrm>
          <a:off x="3707366" y="3323049"/>
          <a:ext cx="2571768" cy="155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03EEB78-177A-44E5-AF37-4C5723456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272199"/>
              </p:ext>
            </p:extLst>
          </p:nvPr>
        </p:nvGraphicFramePr>
        <p:xfrm>
          <a:off x="4778936" y="2787264"/>
          <a:ext cx="2786082" cy="166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14D7B25-5A4E-414D-A534-D25F82510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555717"/>
              </p:ext>
            </p:extLst>
          </p:nvPr>
        </p:nvGraphicFramePr>
        <p:xfrm>
          <a:off x="7399533" y="1700808"/>
          <a:ext cx="309634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Box 14">
            <a:extLst>
              <a:ext uri="{FF2B5EF4-FFF2-40B4-BE49-F238E27FC236}">
                <a16:creationId xmlns:a16="http://schemas.microsoft.com/office/drawing/2014/main" id="{ACABC785-7AE2-405D-A084-76BD6CD30EE6}"/>
              </a:ext>
            </a:extLst>
          </p:cNvPr>
          <p:cNvSpPr txBox="1"/>
          <p:nvPr/>
        </p:nvSpPr>
        <p:spPr>
          <a:xfrm>
            <a:off x="407368" y="1005222"/>
            <a:ext cx="111612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新能源汽车销量占全国历年汽车销量的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市场份额逐渐提高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年，新能源汽车销量占全国汽车销量的占比为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2.69%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8766681"/>
      </p:ext>
    </p:extLst>
  </p:cSld>
  <p:clrMapOvr>
    <a:masterClrMapping/>
  </p:clrMapOvr>
</p:sld>
</file>

<file path=ppt/theme/theme1.xml><?xml version="1.0" encoding="utf-8"?>
<a:theme xmlns:a="http://schemas.openxmlformats.org/drawingml/2006/main" name="节能与新能源汽车">
  <a:themeElements>
    <a:clrScheme name="节能与新能源汽车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0" scaled="1"/>
          <a:tileRect/>
        </a:gradFill>
      </a:spPr>
      <a:bodyPr rtlCol="0" anchor="ctr"/>
      <a:lstStyle>
        <a:defPPr>
          <a:defRPr sz="1600" b="1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节能与新能源汽车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节能与新能源汽车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节能与新能源汽车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节能与新能源汽车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21176</TotalTime>
  <Words>296</Words>
  <Application>Microsoft Office PowerPoint</Application>
  <PresentationFormat>宽屏</PresentationFormat>
  <Paragraphs>35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仿宋</vt:lpstr>
      <vt:lpstr>仿宋_GB2312</vt:lpstr>
      <vt:lpstr>宋体</vt:lpstr>
      <vt:lpstr>微软雅黑</vt:lpstr>
      <vt:lpstr>Arial</vt:lpstr>
      <vt:lpstr>Calibri</vt:lpstr>
      <vt:lpstr>Wingdings</vt:lpstr>
      <vt:lpstr>节能与新能源汽车</vt:lpstr>
      <vt:lpstr>全球碳排放现状及未来控制目标</vt:lpstr>
      <vt:lpstr>PowerPoint 演示文稿</vt:lpstr>
      <vt:lpstr>PowerPoint 演示文稿</vt:lpstr>
    </vt:vector>
  </TitlesOfParts>
  <Company>catarc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zlj</dc:creator>
  <cp:lastModifiedBy>Selina Yang</cp:lastModifiedBy>
  <cp:revision>2432</cp:revision>
  <dcterms:created xsi:type="dcterms:W3CDTF">2009-04-20T02:31:28Z</dcterms:created>
  <dcterms:modified xsi:type="dcterms:W3CDTF">2018-10-30T07:14:27Z</dcterms:modified>
</cp:coreProperties>
</file>