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70"/>
  </p:normalViewPr>
  <p:slideViewPr>
    <p:cSldViewPr snapToGrid="0">
      <p:cViewPr varScale="1">
        <p:scale>
          <a:sx n="98" d="100"/>
          <a:sy n="98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9D5B-7430-7AAA-54E6-BAEE57EC3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F4FC8-D319-F5A2-11A1-6D0831A19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C4523-A5DA-829D-223B-013E5824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FD0-8CB2-FE40-B06A-52E65BD2A3B2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F6EB-39A5-31FE-7ED4-782302D3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AEA6-6B6F-97E5-FE3D-261276C7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DFF5-A737-3945-AE2A-48AA61C1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9EF6-A7E8-3C15-30BF-C87B3D87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82435-4BAB-0521-CEDF-92BC1B028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734-9DC6-3C30-C155-C754C602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FD0-8CB2-FE40-B06A-52E65BD2A3B2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967EC-2181-9BF5-4B00-16B49241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1FBE-3000-35DD-8CFB-EE5EB070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DFF5-A737-3945-AE2A-48AA61C1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7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6F925-CC3E-2212-45EA-1CB7BB1A8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92596-EBC2-F722-61DC-C6D5CE3A4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D956F-388D-6C6A-DC39-F71287AC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FD0-8CB2-FE40-B06A-52E65BD2A3B2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78526-161C-A422-EB2E-373C622F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9A80-A06A-2F35-0F78-2641F7ED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DFF5-A737-3945-AE2A-48AA61C1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2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ABF8-FA10-BBE0-4639-CE546598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ABF1-DF88-0907-3F3D-862468AE8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DF6B-CC96-C9FD-68CB-44B3DFCA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FD0-8CB2-FE40-B06A-52E65BD2A3B2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88D08-24CB-DA20-001F-039DB896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AE2F5-A6BB-1E74-89D3-AE91E78B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DFF5-A737-3945-AE2A-48AA61C1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5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4AA-E2BD-D733-6FAE-5B825FC4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3AFAD-331A-7087-9ED6-A3807BB68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DE3C7-CA17-6CB5-1CD1-2C693062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FD0-8CB2-FE40-B06A-52E65BD2A3B2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9DAF6-9DF0-0192-A90A-0241E84E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FCDF9-75EB-1177-9E7E-BB00EDE8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DFF5-A737-3945-AE2A-48AA61C1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8566-0BE8-31AD-B300-2D04839A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E189A-6E1C-EE1D-F51D-2C7A77395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09292-40D2-5801-039D-4632C1F4B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AD8DA-BC91-9E2A-75A4-A60885DC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FD0-8CB2-FE40-B06A-52E65BD2A3B2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C680B-27B9-DE26-103E-96221074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61E14-C207-F31E-51FC-B775AEB8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DFF5-A737-3945-AE2A-48AA61C1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1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6060-9C01-4554-80A9-A80C5EF5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7AB65-6193-7E1D-CC52-8EEB44E4D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97DB1-D101-4E9F-20D2-4CE82332F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80DD7-CD59-B1D7-87D3-E930BC399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57435-3B7B-15CE-23DE-2E180EDD7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95E8F-B1C8-A060-AB08-B1060A10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FD0-8CB2-FE40-B06A-52E65BD2A3B2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E6EC8-A522-E19E-EBE3-F32D1B1B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2DCAF-B914-264E-3F5A-097B854F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DFF5-A737-3945-AE2A-48AA61C1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F84B-DF20-E07A-48B7-EE0035B7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39AB6-0FA6-4122-3407-B6582939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FD0-8CB2-FE40-B06A-52E65BD2A3B2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8C06F-3297-27A8-CC0B-C8580F66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202FF-F29D-322F-2069-1FE77B6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DFF5-A737-3945-AE2A-48AA61C1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7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5895E-C721-F75A-2AF6-B839C130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FD0-8CB2-FE40-B06A-52E65BD2A3B2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BF885-92E0-7B02-91B7-5FA1563C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1D6F5-8E54-05BD-6A64-5BBD9C1D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DFF5-A737-3945-AE2A-48AA61C1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1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4E8A-2835-CB38-BFF9-A9E46DF6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2468-7086-7EC4-098D-AABD693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A7E0B-3840-2D66-32E0-ACE5D6847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77BCC-2BAE-A67B-B668-1192AD68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FD0-8CB2-FE40-B06A-52E65BD2A3B2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26BCB-B8D5-A400-41A7-FC9953D5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E69E-4FCF-A94E-4AD7-4F2BF14D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DFF5-A737-3945-AE2A-48AA61C1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F761-C79C-E69B-FC61-7C91BE6C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27F12-A26C-9134-2112-0B8744D1D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9A6AE-22D1-F364-7DE4-327601C5F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2ED51-51B5-1E12-77D3-E213DB54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FD0-8CB2-FE40-B06A-52E65BD2A3B2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522AF-997D-4734-5991-3F027D14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D0AF9-EF7B-6F87-00DB-A294E124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DFF5-A737-3945-AE2A-48AA61C1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3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68DA6-27DC-62DF-21CD-73C6A112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48789-3F49-C688-7BE1-F1317EF9B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D6D54-2129-F650-07C1-426F54CF7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C2FD0-8CB2-FE40-B06A-52E65BD2A3B2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CA14F-04F1-C369-080A-1E58D6515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055C-B3A1-6B6D-B90A-1ECED65DA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DFF5-A737-3945-AE2A-48AA61C17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gb">
            <a:extLst>
              <a:ext uri="{FF2B5EF4-FFF2-40B4-BE49-F238E27FC236}">
                <a16:creationId xmlns:a16="http://schemas.microsoft.com/office/drawing/2014/main" id="{5179680F-CECC-DB06-5361-964A5369C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93700"/>
            <a:ext cx="75438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5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ayscale">
            <a:extLst>
              <a:ext uri="{FF2B5EF4-FFF2-40B4-BE49-F238E27FC236}">
                <a16:creationId xmlns:a16="http://schemas.microsoft.com/office/drawing/2014/main" id="{7235B662-82F5-7D7A-8E6E-A5EACB647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5" y="862148"/>
            <a:ext cx="11957830" cy="434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97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8332-7CE0-F6AE-3F2C-28B9B2ED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Raleway" pitchFamily="2" charset="77"/>
              </a:rPr>
              <a:t>How to Convert an RGB Image to a Grayscale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06BB-D73E-C45B-04DC-0E5A6939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Predefined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err="1"/>
              <a:t>cv.cvtColor</a:t>
            </a:r>
            <a:r>
              <a:rPr lang="en-US" sz="4800" dirty="0"/>
              <a:t>( </a:t>
            </a:r>
            <a:r>
              <a:rPr lang="en-US" sz="4800" dirty="0" err="1"/>
              <a:t>img</a:t>
            </a:r>
            <a:r>
              <a:rPr lang="en-US" sz="4800" dirty="0"/>
              <a:t>, cv.COLOR_BGR2GRAY )</a:t>
            </a:r>
          </a:p>
        </p:txBody>
      </p:sp>
    </p:spTree>
    <p:extLst>
      <p:ext uri="{BB962C8B-B14F-4D97-AF65-F5344CB8AC3E}">
        <p14:creationId xmlns:p14="http://schemas.microsoft.com/office/powerpoint/2010/main" val="4274316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3A58-C526-7878-6EB9-AC4C2CD1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Raleway" pitchFamily="2" charset="77"/>
              </a:rPr>
              <a:t>Lightness Method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33E78C-C237-600F-08AC-E77360E99BB3}"/>
              </a:ext>
            </a:extLst>
          </p:cNvPr>
          <p:cNvSpPr txBox="1"/>
          <p:nvPr/>
        </p:nvSpPr>
        <p:spPr>
          <a:xfrm>
            <a:off x="838199" y="1786487"/>
            <a:ext cx="108138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  <a:latin typeface="Raleway" pitchFamily="2" charset="77"/>
              </a:rPr>
              <a:t>A very simple method is to 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Raleway" pitchFamily="2" charset="77"/>
              </a:rPr>
              <a:t>take the average value of the components with the highest and lowest value:</a:t>
            </a:r>
            <a:endParaRPr lang="en-US" sz="2400" dirty="0"/>
          </a:p>
        </p:txBody>
      </p:sp>
      <p:sp>
        <p:nvSpPr>
          <p:cNvPr id="18" name="AutoShape 14" descr="\mathbf{grayscale = \frac{min(R, G, B) \ + \ max(R, G, B)}{2}}">
            <a:extLst>
              <a:ext uri="{FF2B5EF4-FFF2-40B4-BE49-F238E27FC236}">
                <a16:creationId xmlns:a16="http://schemas.microsoft.com/office/drawing/2014/main" id="{A779A086-FA2F-79C6-1DF7-EA83F2F091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2046" y="3276600"/>
            <a:ext cx="4576354" cy="457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8ED5B5-AFC4-3860-36E2-D1EEAADC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46" y="2813099"/>
            <a:ext cx="7788596" cy="10824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96A832-7CF5-EC32-8E45-F00B41255F26}"/>
              </a:ext>
            </a:extLst>
          </p:cNvPr>
          <p:cNvSpPr txBox="1"/>
          <p:nvPr/>
        </p:nvSpPr>
        <p:spPr>
          <a:xfrm>
            <a:off x="913312" y="4209642"/>
            <a:ext cx="10007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latin typeface="Raleway" pitchFamily="2" charset="77"/>
              </a:rPr>
              <a:t>We can easily see that this method presents a very serious weakness since one RGB component is not used.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Raleway" pitchFamily="2" charset="77"/>
              </a:rPr>
              <a:t> This is definitely a problem because the amount of lightness that our eye perceives depends on all three basic 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Raleway" pitchFamily="2" charset="77"/>
              </a:rPr>
              <a:t>colors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Raleway" pitchFamily="2" charset="77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4543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37F0-2E95-4EBA-102A-21164E7D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Raleway" pitchFamily="2" charset="77"/>
              </a:rPr>
              <a:t>Average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4FE2-9282-0FEE-7116-A5B3F6DF3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726986"/>
          </a:xfrm>
        </p:spPr>
        <p:txBody>
          <a:bodyPr>
            <a:normAutofit fontScale="85000" lnSpcReduction="2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Raleway" pitchFamily="2" charset="77"/>
              </a:rPr>
              <a:t>Another method is to take </a:t>
            </a:r>
            <a:r>
              <a:rPr lang="en-IN" b="1" i="0" dirty="0">
                <a:solidFill>
                  <a:srgbClr val="000000"/>
                </a:solidFill>
                <a:effectLst/>
                <a:latin typeface="Raleway" pitchFamily="2" charset="77"/>
              </a:rPr>
              <a:t>the average value of the three components (red, green, and blue) as the grayscale value:</a:t>
            </a:r>
          </a:p>
          <a:p>
            <a:endParaRPr lang="en-IN" b="1" dirty="0">
              <a:solidFill>
                <a:srgbClr val="000000"/>
              </a:solidFill>
              <a:latin typeface="Raleway" pitchFamily="2" charset="77"/>
            </a:endParaRPr>
          </a:p>
          <a:p>
            <a:endParaRPr lang="en-IN" b="1" dirty="0">
              <a:solidFill>
                <a:srgbClr val="000000"/>
              </a:solidFill>
              <a:latin typeface="Raleway" pitchFamily="2" charset="77"/>
            </a:endParaRP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Raleway" pitchFamily="2" charset="77"/>
              </a:rPr>
              <a:t>Although we now take into account all components, </a:t>
            </a:r>
            <a:r>
              <a:rPr lang="en-IN" b="1" i="0" dirty="0">
                <a:solidFill>
                  <a:srgbClr val="000000"/>
                </a:solidFill>
                <a:effectLst/>
                <a:latin typeface="Raleway" pitchFamily="2" charset="77"/>
              </a:rPr>
              <a:t>the average method is also problematic since it assigns the same weight to each component.</a:t>
            </a:r>
            <a:r>
              <a:rPr lang="en-IN" b="0" i="0" dirty="0">
                <a:solidFill>
                  <a:srgbClr val="000000"/>
                </a:solidFill>
                <a:effectLst/>
                <a:latin typeface="Raleway" pitchFamily="2" charset="77"/>
              </a:rPr>
              <a:t> 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Raleway" pitchFamily="2" charset="77"/>
              </a:rPr>
              <a:t>Based on research on human vision, we know that our eyes react to each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Raleway" pitchFamily="2" charset="77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Raleway" pitchFamily="2" charset="77"/>
              </a:rPr>
              <a:t> in a different manner. </a:t>
            </a:r>
          </a:p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Raleway" pitchFamily="2" charset="77"/>
              </a:rPr>
              <a:t>Specifically, our eyes are more sensitive to green, then to red, and finally to blue.</a:t>
            </a:r>
            <a:r>
              <a:rPr lang="en-IN" b="0" i="0" dirty="0">
                <a:solidFill>
                  <a:srgbClr val="000000"/>
                </a:solidFill>
                <a:effectLst/>
                <a:latin typeface="Raleway" pitchFamily="2" charset="77"/>
              </a:rPr>
              <a:t> Therefore, the weights in the above equation should change.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55188-7097-DFBE-5649-D1248EF3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3933"/>
            <a:ext cx="6019437" cy="10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25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06EA-F4EE-D835-2306-64B81E47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Raleway" pitchFamily="2" charset="77"/>
              </a:rPr>
              <a:t>Luminosity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B82FE-2858-B20E-8E87-5D697BAF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Raleway" pitchFamily="2" charset="77"/>
              </a:rPr>
              <a:t>The best method is the luminosity method that successfully solves the problems of previous methods.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Raleway" pitchFamily="2" charset="77"/>
              </a:rPr>
              <a:t>Based on the aforementioned observations, we should take a weighted average of the components. </a:t>
            </a:r>
            <a:r>
              <a:rPr lang="en-IN" b="1" i="0" dirty="0">
                <a:solidFill>
                  <a:srgbClr val="000000"/>
                </a:solidFill>
                <a:effectLst/>
                <a:latin typeface="Raleway" pitchFamily="2" charset="77"/>
              </a:rPr>
              <a:t>The contribution of blue to the final value should decrease, and the contribution of green should increase. After some experiments and more in-depth analysis, researchers have concluded in the equation below:</a:t>
            </a:r>
            <a:endParaRPr lang="en-IN" b="0" i="0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A060E-03A5-5C3E-036B-32F7CF6C8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16" y="5404492"/>
            <a:ext cx="7772400" cy="7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95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CBDF-F271-C8A4-1666-5569748B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9A0A-EAC3-00CA-4FF8-DD4FD577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8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258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How to Convert an RGB Image to a Grayscale</vt:lpstr>
      <vt:lpstr>Lightness Method</vt:lpstr>
      <vt:lpstr>Average Method</vt:lpstr>
      <vt:lpstr>Luminosity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2024-08-14T03:08:55Z</dcterms:created>
  <dcterms:modified xsi:type="dcterms:W3CDTF">2024-08-14T06:08:30Z</dcterms:modified>
</cp:coreProperties>
</file>