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278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713"/>
  </p:normalViewPr>
  <p:slideViewPr>
    <p:cSldViewPr snapToGrid="0">
      <p:cViewPr varScale="1">
        <p:scale>
          <a:sx n="104" d="100"/>
          <a:sy n="104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C97A-E1BA-DF0D-BFC6-1C2AF535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38722-BA7A-92B2-39C1-988A5C5B3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B60C-687D-2BCD-DD7C-02D214F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4DF9-0681-D160-622E-CA9E5BB3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08F5-C368-90A6-43A4-8D5D3F4D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F426-F059-0472-69BD-1413F81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87CD-6C6B-0CFD-B587-374D23BE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D2FB-2CC2-B197-C4BF-5E9AF9E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B4D7-586B-CB0F-DA77-3B29D2EA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53CC-FCA1-1306-89C0-FBB078E8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F6B5D-B6EF-7B56-BE34-E7618AAD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C6E28-0B49-EC79-C034-321A97B6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8F68-154E-3BD0-08E0-8CCFED76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41E2-5850-EC65-1325-630533A5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C72C-A70D-A85D-18E7-52943172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D0EA-1D6E-F17C-DAC6-9A704C9C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364E-AF89-815B-20A3-F382F379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D5E1-0E7B-47BB-3109-8A7FB62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3B97-5107-3D8C-45E9-92A9C405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125A-8E1B-27F6-FBB9-89D26EE7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4AB2-B111-D735-B401-A1EE62E6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F287-7B2B-D23E-13F8-A77E4EAA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728A-E426-C51A-3826-AB78D09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C28F-6A48-816E-7B40-9C56081F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D447-F79B-C338-FB9F-F664C736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4BFA-F3FA-B618-6CDE-37A18428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C23B-7DC1-46CA-421D-4901E8D8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EC5C-87F2-737A-BD0D-1D420488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F403-4291-7B8D-FD59-D36678C1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2EFBC-6DA0-39C1-E6D9-2E28FD7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1789-8BA9-1206-E60F-851BF389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2B1C-6A15-389F-8F5E-BE3130B7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F3F59-4E48-3B2A-BAD2-F7DEDFFA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6E5D4-BC7E-6C0A-FB63-15B4A359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E690B-A489-A6CB-DF18-3C9DBBE36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46DF5-1182-F225-1C5C-6E466268E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923A7-47CD-C181-14F4-224EEA63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EABB-DC0C-19F0-DC3F-A780208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FF6F8-74EB-54D7-E379-25166946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8C5-4F34-F58A-98F8-2BB018EC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96617-B432-AC2D-9E7E-1049F9D1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B50B-A49D-84C7-F4A5-2558B5F5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38EF1-5248-F705-259D-FCC2BDF8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B513-C6C9-7F0E-F193-8803E26C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D4A2B-7CFE-6ED3-C860-26411753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F5064-7FF7-63FF-1A05-462685FA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0476-0165-1230-62FC-77583E5F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0F0A-B918-F5CC-F7D8-4D9F1850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D8B5-C04B-9524-652E-56205F55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C58B0-1E2B-4B09-13F8-B6D8DB3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56371-3053-E6C7-BDE4-70CF538E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4294-5645-63D2-46BC-63C89DB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E959-ECD7-0788-A508-05902411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5F703-64D9-F143-EBE8-25E9B8AAC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3B396-F0E7-D4DE-EB9D-3386F1F6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AD77B-C063-122D-2075-2E38F3CF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B035A-AFBA-E4CC-0583-EB1FF928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5D61-B9C2-AE65-472F-EC71093B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2A67-D7B5-9810-14A3-65231453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7936-1C24-9256-2304-595E87A1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A70E-B97E-7522-5CA2-34A170C2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6BBB-B8D1-B04E-AFA6-48155E5C9761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38DB-E3CE-9A9F-2AC8-A0E48064B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FBC5-5C35-1D9C-B613-67A1E4800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F21D-9DA8-1846-B505-3C8A44DB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c7/group__imgproc__hist.html#ga4b2b5fd75503ff9e6844cc4dcdaed35d" TargetMode="External"/><Relationship Id="rId2" Type="http://schemas.openxmlformats.org/officeDocument/2006/relationships/hyperlink" Target="https://docs.opencv.org/4.x/d4/da8/group__imgcodecs.html#gacbaa02cffc4ec2422dfa2e24412a99e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69C-CA23-3994-0A74-489CA1EA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31822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1605-AE0C-6D30-31F6-356C7C4E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D7C70-1426-B641-221A-3837551CD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81" y="235271"/>
            <a:ext cx="11392637" cy="6387457"/>
          </a:xfrm>
        </p:spPr>
      </p:pic>
    </p:spTree>
    <p:extLst>
      <p:ext uri="{BB962C8B-B14F-4D97-AF65-F5344CB8AC3E}">
        <p14:creationId xmlns:p14="http://schemas.microsoft.com/office/powerpoint/2010/main" val="177018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1BF0-81F9-7B3E-FA88-6E4FD269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251ED-A289-2815-9B6A-E067ED248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5" y="105634"/>
            <a:ext cx="11488814" cy="6614772"/>
          </a:xfrm>
        </p:spPr>
      </p:pic>
    </p:spTree>
    <p:extLst>
      <p:ext uri="{BB962C8B-B14F-4D97-AF65-F5344CB8AC3E}">
        <p14:creationId xmlns:p14="http://schemas.microsoft.com/office/powerpoint/2010/main" val="24574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FEF8-C63D-8EEF-C8CC-1F8DDD90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4881E-6ABA-61CF-486E-16BC164E9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56"/>
            <a:ext cx="9403079" cy="7090379"/>
          </a:xfrm>
        </p:spPr>
      </p:pic>
    </p:spTree>
    <p:extLst>
      <p:ext uri="{BB962C8B-B14F-4D97-AF65-F5344CB8AC3E}">
        <p14:creationId xmlns:p14="http://schemas.microsoft.com/office/powerpoint/2010/main" val="148412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4DF5-DB8B-6C68-B45F-06641C98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B539E-7685-1B7E-D044-3F501863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34" y="365124"/>
            <a:ext cx="9881240" cy="6547265"/>
          </a:xfrm>
        </p:spPr>
      </p:pic>
    </p:spTree>
    <p:extLst>
      <p:ext uri="{BB962C8B-B14F-4D97-AF65-F5344CB8AC3E}">
        <p14:creationId xmlns:p14="http://schemas.microsoft.com/office/powerpoint/2010/main" val="212107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987-F7FF-1015-659B-F87EE2F1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E199E-E7C8-BB22-70FC-2E950F7B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5627" y="522514"/>
            <a:ext cx="12242198" cy="6470727"/>
          </a:xfrm>
        </p:spPr>
      </p:pic>
    </p:spTree>
    <p:extLst>
      <p:ext uri="{BB962C8B-B14F-4D97-AF65-F5344CB8AC3E}">
        <p14:creationId xmlns:p14="http://schemas.microsoft.com/office/powerpoint/2010/main" val="134151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D37F-7B96-C768-2BAA-B4DC152F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82E6F-63AD-1162-076C-6A1874A3A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6988"/>
            <a:ext cx="12133440" cy="6055887"/>
          </a:xfrm>
        </p:spPr>
      </p:pic>
    </p:spTree>
    <p:extLst>
      <p:ext uri="{BB962C8B-B14F-4D97-AF65-F5344CB8AC3E}">
        <p14:creationId xmlns:p14="http://schemas.microsoft.com/office/powerpoint/2010/main" val="99402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57CD-E81C-D670-759D-E0C2DEC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16525-A4D2-AB6F-89A4-B21DD8B99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502694"/>
            <a:ext cx="10134600" cy="2997200"/>
          </a:xfrm>
        </p:spPr>
      </p:pic>
    </p:spTree>
    <p:extLst>
      <p:ext uri="{BB962C8B-B14F-4D97-AF65-F5344CB8AC3E}">
        <p14:creationId xmlns:p14="http://schemas.microsoft.com/office/powerpoint/2010/main" val="221617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8AD2-ED45-EA7E-0235-50C44551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CF6D1-FECF-F7C5-32AE-33884CAB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69934" y="249482"/>
            <a:ext cx="13766140" cy="317951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40BDE-EE6C-6B34-89FE-9022FFCB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6692"/>
            <a:ext cx="12192000" cy="2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4D7F-7EEE-DA9A-FA93-81EFC9F9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39093-3DAE-E8F2-8A0D-46837107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4599"/>
            <a:ext cx="10515600" cy="2493389"/>
          </a:xfrm>
        </p:spPr>
      </p:pic>
    </p:spTree>
    <p:extLst>
      <p:ext uri="{BB962C8B-B14F-4D97-AF65-F5344CB8AC3E}">
        <p14:creationId xmlns:p14="http://schemas.microsoft.com/office/powerpoint/2010/main" val="256065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87FF-146C-5F2A-613E-83E552C0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0B2C5-8177-8558-7438-8D139B15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" y="0"/>
            <a:ext cx="12189500" cy="6462495"/>
          </a:xfrm>
        </p:spPr>
      </p:pic>
    </p:spTree>
    <p:extLst>
      <p:ext uri="{BB962C8B-B14F-4D97-AF65-F5344CB8AC3E}">
        <p14:creationId xmlns:p14="http://schemas.microsoft.com/office/powerpoint/2010/main" val="278313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F856-776F-D9CF-D566-A24FA6862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B82D-49D6-88C7-E2AB-A5A3D27BC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AC593-DB20-8229-E4CA-8DA8F7EF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12192000" cy="4545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A05B6-6947-A3D0-237C-E33426C4331E}"/>
              </a:ext>
            </a:extLst>
          </p:cNvPr>
          <p:cNvSpPr txBox="1"/>
          <p:nvPr/>
        </p:nvSpPr>
        <p:spPr>
          <a:xfrm>
            <a:off x="441754" y="345977"/>
            <a:ext cx="11377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Histogram: </a:t>
            </a:r>
            <a:r>
              <a:rPr lang="en-US" sz="2400" dirty="0"/>
              <a:t>An image histogram is a graph that shows the distribution of pixel values in a digital image</a:t>
            </a:r>
          </a:p>
        </p:txBody>
      </p:sp>
    </p:spTree>
    <p:extLst>
      <p:ext uri="{BB962C8B-B14F-4D97-AF65-F5344CB8AC3E}">
        <p14:creationId xmlns:p14="http://schemas.microsoft.com/office/powerpoint/2010/main" val="80585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8657-9234-EF61-F75B-E10CE0AE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Histogram Equalizer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A2E7DF-0902-DCA1-D6E3-E265729FD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51789"/>
              </p:ext>
            </p:extLst>
          </p:nvPr>
        </p:nvGraphicFramePr>
        <p:xfrm>
          <a:off x="4248665" y="2628812"/>
          <a:ext cx="3313672" cy="2783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418">
                  <a:extLst>
                    <a:ext uri="{9D8B030D-6E8A-4147-A177-3AD203B41FA5}">
                      <a16:colId xmlns:a16="http://schemas.microsoft.com/office/drawing/2014/main" val="4245136778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3356109919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1985184988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2052124083"/>
                    </a:ext>
                  </a:extLst>
                </a:gridCol>
              </a:tblGrid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1527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47976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76431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16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8657-9234-EF61-F75B-E10CE0AE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A2E7DF-0902-DCA1-D6E3-E265729FD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55718"/>
              </p:ext>
            </p:extLst>
          </p:nvPr>
        </p:nvGraphicFramePr>
        <p:xfrm>
          <a:off x="838199" y="2394034"/>
          <a:ext cx="3313672" cy="2783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418">
                  <a:extLst>
                    <a:ext uri="{9D8B030D-6E8A-4147-A177-3AD203B41FA5}">
                      <a16:colId xmlns:a16="http://schemas.microsoft.com/office/drawing/2014/main" val="4245136778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3356109919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1985184988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2052124083"/>
                    </a:ext>
                  </a:extLst>
                </a:gridCol>
              </a:tblGrid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1527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47976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76431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866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1EF7C5-185B-A977-419E-3275033C0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93513"/>
              </p:ext>
            </p:extLst>
          </p:nvPr>
        </p:nvGraphicFramePr>
        <p:xfrm>
          <a:off x="8040130" y="2394034"/>
          <a:ext cx="3313672" cy="2783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418">
                  <a:extLst>
                    <a:ext uri="{9D8B030D-6E8A-4147-A177-3AD203B41FA5}">
                      <a16:colId xmlns:a16="http://schemas.microsoft.com/office/drawing/2014/main" val="4245136778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3356109919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1985184988"/>
                    </a:ext>
                  </a:extLst>
                </a:gridCol>
                <a:gridCol w="828418">
                  <a:extLst>
                    <a:ext uri="{9D8B030D-6E8A-4147-A177-3AD203B41FA5}">
                      <a16:colId xmlns:a16="http://schemas.microsoft.com/office/drawing/2014/main" val="2052124083"/>
                    </a:ext>
                  </a:extLst>
                </a:gridCol>
              </a:tblGrid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1527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47976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76431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8660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5939E20-968C-8FCD-700A-1D64E60B7C87}"/>
              </a:ext>
            </a:extLst>
          </p:cNvPr>
          <p:cNvSpPr/>
          <p:nvPr/>
        </p:nvSpPr>
        <p:spPr>
          <a:xfrm>
            <a:off x="5595552" y="35434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76A7-00F3-E54E-B048-BA43656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" pitchFamily="2" charset="0"/>
              </a:rPr>
              <a:t>Histogram Calculation in OpenCV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BCB0-DB85-2EC8-ABC2-FDED28AC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653584" cy="502242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800" b="1" i="1" dirty="0" err="1"/>
              <a:t>cv.calcHist</a:t>
            </a:r>
            <a:r>
              <a:rPr lang="en-IN" sz="3800" b="1" i="1" dirty="0"/>
              <a:t>(images, channels, mask, </a:t>
            </a:r>
            <a:r>
              <a:rPr lang="en-IN" sz="3800" b="1" i="1" dirty="0" err="1"/>
              <a:t>histSize</a:t>
            </a:r>
            <a:r>
              <a:rPr lang="en-IN" sz="3800" b="1" i="1" dirty="0"/>
              <a:t>, ranges[, hist[, accumulate]])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images : it is the source image of type uint8 or float32. it should be given in square brackets,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ie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, "[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img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]".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channels : it is also given in square brackets. It is the index of channel for which we calculate histogram. For example, if input is grayscale image, its value is [0]. For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image, you can pass [0], [1] or [2] to calculate histogram of blue, green or red channel respectively.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mask : mask image. To find histogram of full image, it is given as "None". But if you want to find histogram of particular region of image, you have to create a mask image for that and give it as mask. (I will show an example later.)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histSize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: this represents our BIN count. Need to be given in square brackets. For full scale, we pass [256].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ranges : this is our RANGE. Normally, it is [0,256].</a:t>
            </a:r>
          </a:p>
        </p:txBody>
      </p:sp>
    </p:spTree>
    <p:extLst>
      <p:ext uri="{BB962C8B-B14F-4D97-AF65-F5344CB8AC3E}">
        <p14:creationId xmlns:p14="http://schemas.microsoft.com/office/powerpoint/2010/main" val="186117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76A7-00F3-E54E-B048-BA43656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" pitchFamily="2" charset="0"/>
              </a:rPr>
              <a:t>Histogram Calculation in OpenCV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BCB0-DB85-2EC8-ABC2-FDED28AC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653584" cy="502242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2400" b="1" i="1" dirty="0" err="1"/>
              <a:t>cv.calcHist</a:t>
            </a:r>
            <a:r>
              <a:rPr lang="en-IN" sz="2400" b="1" i="1" dirty="0"/>
              <a:t>(images, channels, mask, </a:t>
            </a:r>
            <a:r>
              <a:rPr lang="en-IN" sz="2400" b="1" i="1" dirty="0" err="1"/>
              <a:t>histSize</a:t>
            </a:r>
            <a:r>
              <a:rPr lang="en-IN" sz="2400" b="1" i="1" dirty="0"/>
              <a:t>, ranges[, hist[, accumulate]])</a:t>
            </a:r>
          </a:p>
          <a:p>
            <a:pPr marL="0" indent="0" algn="l">
              <a:buNone/>
            </a:pPr>
            <a:endParaRPr lang="en-IN" sz="2800" b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r>
              <a:rPr lang="en-IN" sz="2800" b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 = </a:t>
            </a:r>
            <a:r>
              <a:rPr lang="en-IN" sz="2800" b="0" u="none" strike="noStrike" dirty="0">
                <a:solidFill>
                  <a:srgbClr val="4665A2"/>
                </a:solidFill>
                <a:effectLst/>
                <a:latin typeface="SFMono-Regular"/>
                <a:hlinkClick r:id="rId2"/>
              </a:rPr>
              <a:t>cv.imread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IN" sz="2800" b="0" dirty="0">
                <a:solidFill>
                  <a:srgbClr val="002080"/>
                </a:solidFill>
                <a:effectLst/>
                <a:latin typeface="SFMono-Regular"/>
              </a:rPr>
              <a:t>'</a:t>
            </a:r>
            <a:r>
              <a:rPr lang="en-IN" sz="2800" b="0" dirty="0" err="1">
                <a:solidFill>
                  <a:srgbClr val="002080"/>
                </a:solidFill>
                <a:effectLst/>
                <a:latin typeface="SFMono-Regular"/>
              </a:rPr>
              <a:t>home.jpg</a:t>
            </a:r>
            <a:r>
              <a:rPr lang="en-IN" sz="2800" b="0" dirty="0">
                <a:solidFill>
                  <a:srgbClr val="002080"/>
                </a:solidFill>
                <a:effectLst/>
                <a:latin typeface="SFMono-Regular"/>
              </a:rPr>
              <a:t>'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SFMono-Regular"/>
              </a:rPr>
              <a:t>cv.IMREAD_GRAYSCALE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  <a:p>
            <a:pPr marL="0" indent="0" algn="l">
              <a:buNone/>
            </a:pPr>
            <a:endParaRPr lang="en-IN" sz="2800" b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hist = </a:t>
            </a:r>
            <a:r>
              <a:rPr lang="en-IN" sz="2800" b="0" u="none" strike="noStrike" dirty="0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cv.calcHist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],[0],</a:t>
            </a:r>
            <a:r>
              <a:rPr lang="en-IN" sz="2800" b="0" dirty="0">
                <a:solidFill>
                  <a:srgbClr val="604020"/>
                </a:solidFill>
                <a:effectLst/>
                <a:latin typeface="SFMono-Regular"/>
              </a:rPr>
              <a:t>None</a:t>
            </a:r>
            <a:r>
              <a:rPr lang="en-IN" sz="2800" b="0" dirty="0">
                <a:solidFill>
                  <a:srgbClr val="000000"/>
                </a:solidFill>
                <a:effectLst/>
                <a:latin typeface="SFMono-Regular"/>
              </a:rPr>
              <a:t>,[256],[0,256])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3800" b="1" i="1" dirty="0"/>
          </a:p>
        </p:txBody>
      </p:sp>
    </p:spTree>
    <p:extLst>
      <p:ext uri="{BB962C8B-B14F-4D97-AF65-F5344CB8AC3E}">
        <p14:creationId xmlns:p14="http://schemas.microsoft.com/office/powerpoint/2010/main" val="42148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EACD-67A0-0342-F0D5-BCA491C5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95085-42B0-17A3-E8DA-B12B0E869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9058" cy="5734594"/>
          </a:xfrm>
        </p:spPr>
      </p:pic>
    </p:spTree>
    <p:extLst>
      <p:ext uri="{BB962C8B-B14F-4D97-AF65-F5344CB8AC3E}">
        <p14:creationId xmlns:p14="http://schemas.microsoft.com/office/powerpoint/2010/main" val="161850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C72-7C54-F705-CD90-B62309BA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A69D0-9D2D-403E-2286-59B0495F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208" y="104503"/>
            <a:ext cx="5478958" cy="6614538"/>
          </a:xfrm>
        </p:spPr>
      </p:pic>
    </p:spTree>
    <p:extLst>
      <p:ext uri="{BB962C8B-B14F-4D97-AF65-F5344CB8AC3E}">
        <p14:creationId xmlns:p14="http://schemas.microsoft.com/office/powerpoint/2010/main" val="27680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0EF2-EBCD-D0F4-A5D8-B997EC2A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06081-C9D7-12EB-2F9E-002C2001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655" y="0"/>
            <a:ext cx="8650734" cy="6778652"/>
          </a:xfrm>
        </p:spPr>
      </p:pic>
    </p:spTree>
    <p:extLst>
      <p:ext uri="{BB962C8B-B14F-4D97-AF65-F5344CB8AC3E}">
        <p14:creationId xmlns:p14="http://schemas.microsoft.com/office/powerpoint/2010/main" val="420381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5D6D-C505-AE1E-2BEE-A995A20E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A6504-B13A-DBFC-4D81-6595CD5BE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59" y="91440"/>
            <a:ext cx="9981771" cy="6747173"/>
          </a:xfrm>
        </p:spPr>
      </p:pic>
    </p:spTree>
    <p:extLst>
      <p:ext uri="{BB962C8B-B14F-4D97-AF65-F5344CB8AC3E}">
        <p14:creationId xmlns:p14="http://schemas.microsoft.com/office/powerpoint/2010/main" val="38031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54E3-1BFD-ACCC-69A1-DA0EA5F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Histogram equalization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3DD3-030B-0CAF-CB5F-4B117844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Histogram equalization is </a:t>
            </a:r>
            <a:r>
              <a:rPr lang="en-IN" dirty="0"/>
              <a:t>an image processing technique that adjusts the pixel values of an image based on its intensity histogram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Histogram equalization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 method to process images in order to adjust the contrast of an image by modifying the intensity distribution of the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07A5-4CCE-4E23-3695-AAE17667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B1173-D5D1-0D71-8A1E-15BF2E805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52" y="0"/>
            <a:ext cx="9319707" cy="6843938"/>
          </a:xfrm>
        </p:spPr>
      </p:pic>
    </p:spTree>
    <p:extLst>
      <p:ext uri="{BB962C8B-B14F-4D97-AF65-F5344CB8AC3E}">
        <p14:creationId xmlns:p14="http://schemas.microsoft.com/office/powerpoint/2010/main" val="167324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1FC-33E7-8FA9-26DE-98DCF9CA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E30F7-880D-2D94-0F20-9B13B0462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35678"/>
            <a:ext cx="9899822" cy="6898793"/>
          </a:xfrm>
        </p:spPr>
      </p:pic>
    </p:spTree>
    <p:extLst>
      <p:ext uri="{BB962C8B-B14F-4D97-AF65-F5344CB8AC3E}">
        <p14:creationId xmlns:p14="http://schemas.microsoft.com/office/powerpoint/2010/main" val="183821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382</Words>
  <Application>Microsoft Macintosh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Helvetica</vt:lpstr>
      <vt:lpstr>SFMono-Regular</vt:lpstr>
      <vt:lpstr>Office Theme</vt:lpstr>
      <vt:lpstr>Histogram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 equalization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Histogram Equalizer</vt:lpstr>
      <vt:lpstr>PowerPoint Presentation</vt:lpstr>
      <vt:lpstr>Histogram Calculation in OpenCV</vt:lpstr>
      <vt:lpstr>Histogram Calculation in OpenCV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2024-08-19T05:19:34Z</dcterms:created>
  <dcterms:modified xsi:type="dcterms:W3CDTF">2024-08-26T05:23:46Z</dcterms:modified>
</cp:coreProperties>
</file>