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70"/>
  </p:normalViewPr>
  <p:slideViewPr>
    <p:cSldViewPr snapToGrid="0">
      <p:cViewPr varScale="1">
        <p:scale>
          <a:sx n="98" d="100"/>
          <a:sy n="98"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4D8E-E131-7DAD-7A10-895D35020A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5B751FD-B562-D918-5E3D-B5B7883EF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A5E714-649A-FAD3-8AE1-07C1B5881148}"/>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38F64760-9EBE-2C85-36C4-B9425E2C7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96336-0590-6599-A8D1-F052F53F39D3}"/>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287034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4576-CA26-AF38-1E8E-6C34A0DC5B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29BA70-7AD9-22BF-57F3-813AE295A9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5668B8-7FF5-B2D4-4265-9E62FCBFB5F9}"/>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49C9C824-E81D-9DE7-2022-4236BB0FE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79671-CD96-AF6E-8859-D96226FB0318}"/>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3308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2290F-5168-B098-7469-E31D8A57A9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A28EFF-D887-AE1E-96A3-5CCC16BE4E4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BDCA55-9DF0-FE16-DDCE-286384904766}"/>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B52424B8-02E7-2069-6581-1FAD00326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B775F-1B8F-4DEC-18C3-C9BFF63B7996}"/>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296045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1C82-ADBC-7027-A1C8-1DDF38EB8F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F73B14-C9F0-BD47-B0C5-8D1D31D371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73D5CF-BA1E-3616-65B6-D514308A6D6F}"/>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EDA01F60-E6EC-E639-543F-CF88596B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FAED5-588D-5868-0038-7757C69CDA95}"/>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46986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CF61-E858-6302-F055-4B67B6FD9C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868032A-04B4-2B08-7C53-4B9D6D125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ABF3BB-FF1E-C25A-5DED-B65000B792F2}"/>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64968168-32F2-4029-B089-2A6E2FD84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C7FA1-347A-01F6-AE0A-249F7C4E0B67}"/>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25958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09C6-3511-C09C-A462-190BAD8E9E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5C3EA6-CFBA-279A-F6D5-5A70E316F9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18D808-784E-D002-4FE2-C1F9F1997A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7FCE36F-709F-78F2-11D8-DF90BF8B5D5C}"/>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6" name="Footer Placeholder 5">
            <a:extLst>
              <a:ext uri="{FF2B5EF4-FFF2-40B4-BE49-F238E27FC236}">
                <a16:creationId xmlns:a16="http://schemas.microsoft.com/office/drawing/2014/main" id="{745DBAEB-9999-155B-8921-67E30F503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27722-D269-F593-B87A-08AB1F8C0493}"/>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304535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5016-4F28-AD1D-5974-BA3C467BAF8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B4B29E-E720-7A42-683C-6D69FE649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40839F-06F8-E0C6-936A-D80BD491DE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5F5C7AD-330A-D40F-A51E-389D880C5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FD6F9A-2ECA-DEDF-715A-9AED4869B3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FC0CC48-292C-3EE7-9225-4DF7F65C34C5}"/>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8" name="Footer Placeholder 7">
            <a:extLst>
              <a:ext uri="{FF2B5EF4-FFF2-40B4-BE49-F238E27FC236}">
                <a16:creationId xmlns:a16="http://schemas.microsoft.com/office/drawing/2014/main" id="{0A1B17D1-037F-4954-10A6-2AC8213F2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7872B5-0244-FF5C-9586-269EE49340CC}"/>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111736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58D2-9B15-A1D6-EA23-A66501E609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5732223-DDAF-7AF4-4C55-9FEF1B0F65D9}"/>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4" name="Footer Placeholder 3">
            <a:extLst>
              <a:ext uri="{FF2B5EF4-FFF2-40B4-BE49-F238E27FC236}">
                <a16:creationId xmlns:a16="http://schemas.microsoft.com/office/drawing/2014/main" id="{3210B116-4D13-B0FB-E1CE-741D16E7EB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FD231-0F3D-398A-1F01-C7F92577E4A7}"/>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15315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95AC9-1EE9-39A5-8C1A-C2E03A771570}"/>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3" name="Footer Placeholder 2">
            <a:extLst>
              <a:ext uri="{FF2B5EF4-FFF2-40B4-BE49-F238E27FC236}">
                <a16:creationId xmlns:a16="http://schemas.microsoft.com/office/drawing/2014/main" id="{92AA8E30-B5FC-9F76-82DE-04F2AFFAC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C76F9A-A658-16C8-16C7-D349AEF44B02}"/>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334931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3933-E3AC-AC1D-BBCA-2D93CC6284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87CC6CC-4DC4-7DA7-41DA-575FC16A9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A6F3C07-D80E-A0D0-E32C-1E8C43A14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652346-25C1-9E3B-0A12-710FF29047DA}"/>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6" name="Footer Placeholder 5">
            <a:extLst>
              <a:ext uri="{FF2B5EF4-FFF2-40B4-BE49-F238E27FC236}">
                <a16:creationId xmlns:a16="http://schemas.microsoft.com/office/drawing/2014/main" id="{703C121A-9FFA-E84D-729E-A7DA59515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428CC-459E-47FA-D644-55951F235AC2}"/>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204570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AA8-EB64-8D46-A687-45F5FB7009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253E99A-9E9A-B716-901F-89ABBF134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6179C-47C6-A0A6-9C3D-A86DBB9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6B1D18-532F-C32F-0D3F-70AA5F001487}"/>
              </a:ext>
            </a:extLst>
          </p:cNvPr>
          <p:cNvSpPr>
            <a:spLocks noGrp="1"/>
          </p:cNvSpPr>
          <p:nvPr>
            <p:ph type="dt" sz="half" idx="10"/>
          </p:nvPr>
        </p:nvSpPr>
        <p:spPr/>
        <p:txBody>
          <a:bodyPr/>
          <a:lstStyle/>
          <a:p>
            <a:fld id="{A31B630A-DE0E-7C43-99D8-8811E61BF324}" type="datetimeFigureOut">
              <a:rPr lang="en-US" smtClean="0"/>
              <a:t>9/18/24</a:t>
            </a:fld>
            <a:endParaRPr lang="en-US"/>
          </a:p>
        </p:txBody>
      </p:sp>
      <p:sp>
        <p:nvSpPr>
          <p:cNvPr id="6" name="Footer Placeholder 5">
            <a:extLst>
              <a:ext uri="{FF2B5EF4-FFF2-40B4-BE49-F238E27FC236}">
                <a16:creationId xmlns:a16="http://schemas.microsoft.com/office/drawing/2014/main" id="{ECE8EFCB-0550-1A13-72CA-25C8888CD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23EFA4-3F2A-9DEC-4932-5076F50E4D3C}"/>
              </a:ext>
            </a:extLst>
          </p:cNvPr>
          <p:cNvSpPr>
            <a:spLocks noGrp="1"/>
          </p:cNvSpPr>
          <p:nvPr>
            <p:ph type="sldNum" sz="quarter" idx="12"/>
          </p:nvPr>
        </p:nvSpPr>
        <p:spPr/>
        <p:txBody>
          <a:bodyPr/>
          <a:lstStyle/>
          <a:p>
            <a:fld id="{6A8B084B-F584-4749-AA4D-572FE74DEE67}" type="slidenum">
              <a:rPr lang="en-US" smtClean="0"/>
              <a:t>‹#›</a:t>
            </a:fld>
            <a:endParaRPr lang="en-US"/>
          </a:p>
        </p:txBody>
      </p:sp>
    </p:spTree>
    <p:extLst>
      <p:ext uri="{BB962C8B-B14F-4D97-AF65-F5344CB8AC3E}">
        <p14:creationId xmlns:p14="http://schemas.microsoft.com/office/powerpoint/2010/main" val="41711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C1A9B2-F343-FD85-1D35-C617264C7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13F479-B2EE-5BB1-5787-9D59887D6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8DC8E2-B28C-5414-2110-9AEED78D1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B630A-DE0E-7C43-99D8-8811E61BF324}" type="datetimeFigureOut">
              <a:rPr lang="en-US" smtClean="0"/>
              <a:t>9/18/24</a:t>
            </a:fld>
            <a:endParaRPr lang="en-US"/>
          </a:p>
        </p:txBody>
      </p:sp>
      <p:sp>
        <p:nvSpPr>
          <p:cNvPr id="5" name="Footer Placeholder 4">
            <a:extLst>
              <a:ext uri="{FF2B5EF4-FFF2-40B4-BE49-F238E27FC236}">
                <a16:creationId xmlns:a16="http://schemas.microsoft.com/office/drawing/2014/main" id="{50C79205-B111-4395-2EAD-B84E07052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E27804-6E97-2D4D-9D48-03DE2FC2C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B084B-F584-4749-AA4D-572FE74DEE67}" type="slidenum">
              <a:rPr lang="en-US" smtClean="0"/>
              <a:t>‹#›</a:t>
            </a:fld>
            <a:endParaRPr lang="en-US"/>
          </a:p>
        </p:txBody>
      </p:sp>
    </p:spTree>
    <p:extLst>
      <p:ext uri="{BB962C8B-B14F-4D97-AF65-F5344CB8AC3E}">
        <p14:creationId xmlns:p14="http://schemas.microsoft.com/office/powerpoint/2010/main" val="424867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6753-07CB-C406-BB46-15946E792EE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A575E5-42D5-4D61-B461-0E4B841A48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231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71BF-34E0-11FD-E301-A87F551ADBEE}"/>
              </a:ext>
            </a:extLst>
          </p:cNvPr>
          <p:cNvSpPr>
            <a:spLocks noGrp="1"/>
          </p:cNvSpPr>
          <p:nvPr>
            <p:ph type="title"/>
          </p:nvPr>
        </p:nvSpPr>
        <p:spPr/>
        <p:txBody>
          <a:bodyPr>
            <a:normAutofit/>
          </a:bodyPr>
          <a:lstStyle/>
          <a:p>
            <a:r>
              <a:rPr lang="en-IN" b="1" dirty="0"/>
              <a:t>Mathematical Representation</a:t>
            </a:r>
            <a:endParaRPr lang="en-US" dirty="0"/>
          </a:p>
        </p:txBody>
      </p:sp>
      <p:sp>
        <p:nvSpPr>
          <p:cNvPr id="3" name="Content Placeholder 2">
            <a:extLst>
              <a:ext uri="{FF2B5EF4-FFF2-40B4-BE49-F238E27FC236}">
                <a16:creationId xmlns:a16="http://schemas.microsoft.com/office/drawing/2014/main" id="{E18F1C00-0678-D4E2-A3A7-09CE4DA1CBF2}"/>
              </a:ext>
            </a:extLst>
          </p:cNvPr>
          <p:cNvSpPr>
            <a:spLocks noGrp="1"/>
          </p:cNvSpPr>
          <p:nvPr>
            <p:ph idx="1"/>
          </p:nvPr>
        </p:nvSpPr>
        <p:spPr/>
        <p:txBody>
          <a:bodyPr/>
          <a:lstStyle/>
          <a:p>
            <a:r>
              <a:rPr lang="en-IN" dirty="0"/>
              <a:t>Scaling can be represented by a scaling matrix SSS. For uniform scaling with a scaling factor </a:t>
            </a:r>
            <a:r>
              <a:rPr lang="en-IN" dirty="0" err="1"/>
              <a:t>sss</a:t>
            </a:r>
            <a:r>
              <a:rPr lang="en-IN" dirty="0"/>
              <a:t>:</a:t>
            </a:r>
          </a:p>
          <a:p>
            <a:endParaRPr lang="en-IN" dirty="0"/>
          </a:p>
          <a:p>
            <a:endParaRPr lang="en-IN" dirty="0"/>
          </a:p>
          <a:p>
            <a:r>
              <a:rPr lang="en-IN" dirty="0"/>
              <a:t>For non-uniform scaling with scaling factors </a:t>
            </a:r>
            <a:r>
              <a:rPr lang="en-IN" dirty="0" err="1"/>
              <a:t>sxs_xsx</a:t>
            </a:r>
            <a:r>
              <a:rPr lang="en-IN" dirty="0"/>
              <a:t>​ and </a:t>
            </a:r>
            <a:r>
              <a:rPr lang="en-IN" dirty="0" err="1"/>
              <a:t>sys_ysy</a:t>
            </a:r>
            <a:r>
              <a:rPr lang="en-IN" dirty="0"/>
              <a:t>​ for the x and y directions:</a:t>
            </a:r>
            <a:br>
              <a:rPr lang="en-IN" dirty="0"/>
            </a:br>
            <a:endParaRPr lang="en-US" dirty="0"/>
          </a:p>
        </p:txBody>
      </p:sp>
      <p:pic>
        <p:nvPicPr>
          <p:cNvPr id="5" name="Picture 4">
            <a:extLst>
              <a:ext uri="{FF2B5EF4-FFF2-40B4-BE49-F238E27FC236}">
                <a16:creationId xmlns:a16="http://schemas.microsoft.com/office/drawing/2014/main" id="{161FBAC3-BD23-83B6-7BEB-560C6525AFA6}"/>
              </a:ext>
            </a:extLst>
          </p:cNvPr>
          <p:cNvPicPr>
            <a:picLocks noChangeAspect="1"/>
          </p:cNvPicPr>
          <p:nvPr/>
        </p:nvPicPr>
        <p:blipFill>
          <a:blip r:embed="rId2"/>
          <a:stretch>
            <a:fillRect/>
          </a:stretch>
        </p:blipFill>
        <p:spPr>
          <a:xfrm>
            <a:off x="1060269" y="2578100"/>
            <a:ext cx="1587500" cy="850900"/>
          </a:xfrm>
          <a:prstGeom prst="rect">
            <a:avLst/>
          </a:prstGeom>
        </p:spPr>
      </p:pic>
      <p:pic>
        <p:nvPicPr>
          <p:cNvPr id="7" name="Picture 6">
            <a:extLst>
              <a:ext uri="{FF2B5EF4-FFF2-40B4-BE49-F238E27FC236}">
                <a16:creationId xmlns:a16="http://schemas.microsoft.com/office/drawing/2014/main" id="{A81CCDD8-11BD-F2F0-C228-815046D757FA}"/>
              </a:ext>
            </a:extLst>
          </p:cNvPr>
          <p:cNvPicPr>
            <a:picLocks noChangeAspect="1"/>
          </p:cNvPicPr>
          <p:nvPr/>
        </p:nvPicPr>
        <p:blipFill>
          <a:blip r:embed="rId3"/>
          <a:stretch>
            <a:fillRect/>
          </a:stretch>
        </p:blipFill>
        <p:spPr>
          <a:xfrm>
            <a:off x="1029789" y="4911453"/>
            <a:ext cx="1879600" cy="901700"/>
          </a:xfrm>
          <a:prstGeom prst="rect">
            <a:avLst/>
          </a:prstGeom>
        </p:spPr>
      </p:pic>
    </p:spTree>
    <p:extLst>
      <p:ext uri="{BB962C8B-B14F-4D97-AF65-F5344CB8AC3E}">
        <p14:creationId xmlns:p14="http://schemas.microsoft.com/office/powerpoint/2010/main" val="65344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A4D1-003E-3B5C-7045-C79727587C45}"/>
              </a:ext>
            </a:extLst>
          </p:cNvPr>
          <p:cNvSpPr>
            <a:spLocks noGrp="1"/>
          </p:cNvSpPr>
          <p:nvPr>
            <p:ph type="title"/>
          </p:nvPr>
        </p:nvSpPr>
        <p:spPr/>
        <p:txBody>
          <a:bodyPr/>
          <a:lstStyle/>
          <a:p>
            <a:r>
              <a:rPr lang="en-IN" b="1" dirty="0"/>
              <a:t>Image transformation</a:t>
            </a:r>
            <a:r>
              <a:rPr lang="en-IN" dirty="0"/>
              <a:t> </a:t>
            </a:r>
            <a:endParaRPr lang="en-US" dirty="0"/>
          </a:p>
        </p:txBody>
      </p:sp>
      <p:sp>
        <p:nvSpPr>
          <p:cNvPr id="3" name="Content Placeholder 2">
            <a:extLst>
              <a:ext uri="{FF2B5EF4-FFF2-40B4-BE49-F238E27FC236}">
                <a16:creationId xmlns:a16="http://schemas.microsoft.com/office/drawing/2014/main" id="{B31B9DC0-6BD4-CFA2-4CA2-7EDFD46EEE44}"/>
              </a:ext>
            </a:extLst>
          </p:cNvPr>
          <p:cNvSpPr>
            <a:spLocks noGrp="1"/>
          </p:cNvSpPr>
          <p:nvPr>
            <p:ph idx="1"/>
          </p:nvPr>
        </p:nvSpPr>
        <p:spPr/>
        <p:txBody>
          <a:bodyPr/>
          <a:lstStyle/>
          <a:p>
            <a:pPr>
              <a:lnSpc>
                <a:spcPct val="150000"/>
              </a:lnSpc>
            </a:pPr>
            <a:r>
              <a:rPr lang="en-IN"/>
              <a:t>Image transformation refers </a:t>
            </a:r>
            <a:r>
              <a:rPr lang="en-IN" dirty="0"/>
              <a:t>to the process of applying mathematical operations to an image to change its appearance, geometry, or structure. </a:t>
            </a:r>
          </a:p>
          <a:p>
            <a:pPr>
              <a:lnSpc>
                <a:spcPct val="150000"/>
              </a:lnSpc>
            </a:pPr>
            <a:r>
              <a:rPr lang="en-IN" dirty="0"/>
              <a:t>This can involve modifying the image's position, orientation, size, shape, or pixel values to achieve specific effects or to prepare the image for analysis or further processing.</a:t>
            </a:r>
            <a:endParaRPr lang="en-US" dirty="0"/>
          </a:p>
        </p:txBody>
      </p:sp>
    </p:spTree>
    <p:extLst>
      <p:ext uri="{BB962C8B-B14F-4D97-AF65-F5344CB8AC3E}">
        <p14:creationId xmlns:p14="http://schemas.microsoft.com/office/powerpoint/2010/main" val="249673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8CD1-061B-D6FE-389F-903B15284CBA}"/>
              </a:ext>
            </a:extLst>
          </p:cNvPr>
          <p:cNvSpPr>
            <a:spLocks noGrp="1"/>
          </p:cNvSpPr>
          <p:nvPr>
            <p:ph type="title"/>
          </p:nvPr>
        </p:nvSpPr>
        <p:spPr/>
        <p:txBody>
          <a:bodyPr/>
          <a:lstStyle/>
          <a:p>
            <a:r>
              <a:rPr lang="en-US" dirty="0"/>
              <a:t>Translation</a:t>
            </a:r>
          </a:p>
        </p:txBody>
      </p:sp>
      <p:sp>
        <p:nvSpPr>
          <p:cNvPr id="3" name="Content Placeholder 2">
            <a:extLst>
              <a:ext uri="{FF2B5EF4-FFF2-40B4-BE49-F238E27FC236}">
                <a16:creationId xmlns:a16="http://schemas.microsoft.com/office/drawing/2014/main" id="{188218E2-A6EC-F01E-943E-BABB6EC6A830}"/>
              </a:ext>
            </a:extLst>
          </p:cNvPr>
          <p:cNvSpPr>
            <a:spLocks noGrp="1"/>
          </p:cNvSpPr>
          <p:nvPr>
            <p:ph idx="1"/>
          </p:nvPr>
        </p:nvSpPr>
        <p:spPr/>
        <p:txBody>
          <a:bodyPr/>
          <a:lstStyle/>
          <a:p>
            <a:pPr>
              <a:lnSpc>
                <a:spcPct val="150000"/>
              </a:lnSpc>
            </a:pPr>
            <a:r>
              <a:rPr lang="en-IN" b="1" dirty="0"/>
              <a:t>Translation</a:t>
            </a:r>
            <a:r>
              <a:rPr lang="en-IN" dirty="0"/>
              <a:t>: Shifting an image horizontally, vertically, or both. This is achieved by adding a fixed value to the coordinates of each pixel.</a:t>
            </a:r>
            <a:endParaRPr lang="en-IN" b="1" dirty="0"/>
          </a:p>
          <a:p>
            <a:pPr>
              <a:lnSpc>
                <a:spcPct val="150000"/>
              </a:lnSpc>
              <a:buFont typeface="Arial" panose="020B0604020202020204" pitchFamily="34" charset="0"/>
              <a:buChar char="•"/>
            </a:pPr>
            <a:r>
              <a:rPr lang="en-IN" b="1" dirty="0"/>
              <a:t>Properties</a:t>
            </a:r>
            <a:r>
              <a:rPr lang="en-IN" dirty="0"/>
              <a:t>:</a:t>
            </a:r>
          </a:p>
          <a:p>
            <a:pPr marL="742950" lvl="1" indent="-285750">
              <a:lnSpc>
                <a:spcPct val="150000"/>
              </a:lnSpc>
              <a:buFont typeface="Arial" panose="020B0604020202020204" pitchFamily="34" charset="0"/>
              <a:buChar char="•"/>
            </a:pPr>
            <a:r>
              <a:rPr lang="en-IN" b="1" dirty="0"/>
              <a:t>Preserves shape and size</a:t>
            </a:r>
            <a:r>
              <a:rPr lang="en-IN" dirty="0"/>
              <a:t>: The image content is not distorted.</a:t>
            </a:r>
          </a:p>
          <a:p>
            <a:pPr marL="742950" lvl="1" indent="-285750">
              <a:lnSpc>
                <a:spcPct val="150000"/>
              </a:lnSpc>
              <a:buFont typeface="Arial" panose="020B0604020202020204" pitchFamily="34" charset="0"/>
              <a:buChar char="•"/>
            </a:pPr>
            <a:r>
              <a:rPr lang="en-IN" b="1" dirty="0"/>
              <a:t>No change in orientation</a:t>
            </a:r>
            <a:r>
              <a:rPr lang="en-IN" dirty="0"/>
              <a:t>: The image retains its original direction.</a:t>
            </a:r>
          </a:p>
          <a:p>
            <a:pPr marL="457200" lvl="1" indent="0">
              <a:lnSpc>
                <a:spcPct val="150000"/>
              </a:lnSpc>
              <a:buNone/>
            </a:pPr>
            <a:endParaRPr lang="en-IN" dirty="0"/>
          </a:p>
          <a:p>
            <a:pPr>
              <a:lnSpc>
                <a:spcPct val="150000"/>
              </a:lnSpc>
            </a:pPr>
            <a:endParaRPr lang="en-US" dirty="0"/>
          </a:p>
        </p:txBody>
      </p:sp>
    </p:spTree>
    <p:extLst>
      <p:ext uri="{BB962C8B-B14F-4D97-AF65-F5344CB8AC3E}">
        <p14:creationId xmlns:p14="http://schemas.microsoft.com/office/powerpoint/2010/main" val="246060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4F4A-7001-4AE5-3666-F92996E8F477}"/>
              </a:ext>
            </a:extLst>
          </p:cNvPr>
          <p:cNvSpPr>
            <a:spLocks noGrp="1"/>
          </p:cNvSpPr>
          <p:nvPr>
            <p:ph type="title"/>
          </p:nvPr>
        </p:nvSpPr>
        <p:spPr/>
        <p:txBody>
          <a:bodyPr/>
          <a:lstStyle/>
          <a:p>
            <a:r>
              <a:rPr lang="en-US" dirty="0"/>
              <a:t>Rotation</a:t>
            </a:r>
          </a:p>
        </p:txBody>
      </p:sp>
      <p:sp>
        <p:nvSpPr>
          <p:cNvPr id="3" name="Content Placeholder 2">
            <a:extLst>
              <a:ext uri="{FF2B5EF4-FFF2-40B4-BE49-F238E27FC236}">
                <a16:creationId xmlns:a16="http://schemas.microsoft.com/office/drawing/2014/main" id="{E554DF98-C82B-9747-B40B-A97D9FC10E93}"/>
              </a:ext>
            </a:extLst>
          </p:cNvPr>
          <p:cNvSpPr>
            <a:spLocks noGrp="1"/>
          </p:cNvSpPr>
          <p:nvPr>
            <p:ph idx="1"/>
          </p:nvPr>
        </p:nvSpPr>
        <p:spPr/>
        <p:txBody>
          <a:bodyPr>
            <a:normAutofit fontScale="92500" lnSpcReduction="10000"/>
          </a:bodyPr>
          <a:lstStyle/>
          <a:p>
            <a:pPr>
              <a:lnSpc>
                <a:spcPct val="150000"/>
              </a:lnSpc>
            </a:pPr>
            <a:r>
              <a:rPr lang="en-IN" b="1" dirty="0"/>
              <a:t>Image rotation</a:t>
            </a:r>
            <a:r>
              <a:rPr lang="en-IN" dirty="0"/>
              <a:t> is a geometric transformation that changes the orientation of an image by rotating it around a specific point, typically the image's </a:t>
            </a:r>
            <a:r>
              <a:rPr lang="en-IN" dirty="0" err="1"/>
              <a:t>center</a:t>
            </a:r>
            <a:r>
              <a:rPr lang="en-IN" dirty="0"/>
              <a:t>. </a:t>
            </a:r>
          </a:p>
          <a:p>
            <a:pPr>
              <a:lnSpc>
                <a:spcPct val="150000"/>
              </a:lnSpc>
            </a:pPr>
            <a:r>
              <a:rPr lang="en-IN" dirty="0"/>
              <a:t>This process involves shifting the position of the pixels in the image in such a way that it appears as if the image has been turned around a central axis. Rotation is commonly used in various applications like image editing, computer vision, and image analysis.</a:t>
            </a:r>
          </a:p>
          <a:p>
            <a:pPr>
              <a:lnSpc>
                <a:spcPct val="150000"/>
              </a:lnSpc>
            </a:pPr>
            <a:endParaRPr lang="en-US" dirty="0"/>
          </a:p>
        </p:txBody>
      </p:sp>
    </p:spTree>
    <p:extLst>
      <p:ext uri="{BB962C8B-B14F-4D97-AF65-F5344CB8AC3E}">
        <p14:creationId xmlns:p14="http://schemas.microsoft.com/office/powerpoint/2010/main" val="296685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E288-D324-46C8-3C9B-56E6E05E1202}"/>
              </a:ext>
            </a:extLst>
          </p:cNvPr>
          <p:cNvSpPr>
            <a:spLocks noGrp="1"/>
          </p:cNvSpPr>
          <p:nvPr>
            <p:ph type="title"/>
          </p:nvPr>
        </p:nvSpPr>
        <p:spPr/>
        <p:txBody>
          <a:bodyPr/>
          <a:lstStyle/>
          <a:p>
            <a:r>
              <a:rPr lang="en-IN" b="1" dirty="0"/>
              <a:t>Key Concepts of Image Rotation</a:t>
            </a:r>
            <a:endParaRPr lang="en-US" dirty="0"/>
          </a:p>
        </p:txBody>
      </p:sp>
      <p:sp>
        <p:nvSpPr>
          <p:cNvPr id="3" name="Content Placeholder 2">
            <a:extLst>
              <a:ext uri="{FF2B5EF4-FFF2-40B4-BE49-F238E27FC236}">
                <a16:creationId xmlns:a16="http://schemas.microsoft.com/office/drawing/2014/main" id="{B0447F06-6D44-8BEB-39CF-9E54CC750C3B}"/>
              </a:ext>
            </a:extLst>
          </p:cNvPr>
          <p:cNvSpPr>
            <a:spLocks noGrp="1"/>
          </p:cNvSpPr>
          <p:nvPr>
            <p:ph idx="1"/>
          </p:nvPr>
        </p:nvSpPr>
        <p:spPr>
          <a:xfrm>
            <a:off x="838200" y="1825624"/>
            <a:ext cx="10748554" cy="4849495"/>
          </a:xfrm>
        </p:spPr>
        <p:txBody>
          <a:bodyPr>
            <a:normAutofit/>
          </a:bodyPr>
          <a:lstStyle/>
          <a:p>
            <a:pPr>
              <a:lnSpc>
                <a:spcPct val="110000"/>
              </a:lnSpc>
              <a:buFont typeface="+mj-lt"/>
              <a:buAutoNum type="arabicPeriod"/>
            </a:pPr>
            <a:r>
              <a:rPr lang="en-IN" b="1" dirty="0"/>
              <a:t>Rotation Angle</a:t>
            </a:r>
            <a:r>
              <a:rPr lang="en-IN" dirty="0"/>
              <a:t>:</a:t>
            </a:r>
          </a:p>
          <a:p>
            <a:pPr marL="742950" lvl="1" indent="-285750">
              <a:lnSpc>
                <a:spcPct val="110000"/>
              </a:lnSpc>
              <a:buFont typeface="+mj-lt"/>
              <a:buAutoNum type="arabicPeriod"/>
            </a:pPr>
            <a:r>
              <a:rPr lang="en-IN" sz="2000" dirty="0"/>
              <a:t>The degree by which the image is rotated, measured in degrees.</a:t>
            </a:r>
          </a:p>
          <a:p>
            <a:pPr marL="742950" lvl="1" indent="-285750">
              <a:lnSpc>
                <a:spcPct val="110000"/>
              </a:lnSpc>
              <a:buFont typeface="+mj-lt"/>
              <a:buAutoNum type="arabicPeriod"/>
            </a:pPr>
            <a:r>
              <a:rPr lang="en-IN" sz="2000" dirty="0"/>
              <a:t>Positive values usually indicate a </a:t>
            </a:r>
            <a:r>
              <a:rPr lang="en-IN" sz="2000" dirty="0" err="1"/>
              <a:t>counterclockwise</a:t>
            </a:r>
            <a:r>
              <a:rPr lang="en-IN" sz="2000" dirty="0"/>
              <a:t> rotation, while negative values indicate a clockwise rotation.</a:t>
            </a:r>
          </a:p>
          <a:p>
            <a:pPr>
              <a:lnSpc>
                <a:spcPct val="110000"/>
              </a:lnSpc>
              <a:buFont typeface="+mj-lt"/>
              <a:buAutoNum type="arabicPeriod"/>
            </a:pPr>
            <a:r>
              <a:rPr lang="en-IN" b="1" dirty="0" err="1"/>
              <a:t>Center</a:t>
            </a:r>
            <a:r>
              <a:rPr lang="en-IN" b="1" dirty="0"/>
              <a:t> of Rotation</a:t>
            </a:r>
            <a:r>
              <a:rPr lang="en-IN" dirty="0"/>
              <a:t>:</a:t>
            </a:r>
          </a:p>
          <a:p>
            <a:pPr marL="742950" lvl="1" indent="-285750">
              <a:lnSpc>
                <a:spcPct val="110000"/>
              </a:lnSpc>
              <a:buFont typeface="+mj-lt"/>
              <a:buAutoNum type="arabicPeriod"/>
            </a:pPr>
            <a:r>
              <a:rPr lang="en-IN" sz="2000" dirty="0"/>
              <a:t>The point around which the image is rotated.</a:t>
            </a:r>
          </a:p>
          <a:p>
            <a:pPr marL="742950" lvl="1" indent="-285750">
              <a:lnSpc>
                <a:spcPct val="110000"/>
              </a:lnSpc>
              <a:buFont typeface="+mj-lt"/>
              <a:buAutoNum type="arabicPeriod"/>
            </a:pPr>
            <a:r>
              <a:rPr lang="en-IN" sz="2000" dirty="0"/>
              <a:t>By default, this is the </a:t>
            </a:r>
            <a:r>
              <a:rPr lang="en-IN" sz="2000" dirty="0" err="1"/>
              <a:t>center</a:t>
            </a:r>
            <a:r>
              <a:rPr lang="en-IN" sz="2000" dirty="0"/>
              <a:t> of the image, but it can be any point in the coordinate system.</a:t>
            </a:r>
          </a:p>
          <a:p>
            <a:pPr>
              <a:lnSpc>
                <a:spcPct val="110000"/>
              </a:lnSpc>
              <a:buFont typeface="+mj-lt"/>
              <a:buAutoNum type="arabicPeriod"/>
            </a:pPr>
            <a:r>
              <a:rPr lang="en-IN" b="1" dirty="0"/>
              <a:t>Interpolation</a:t>
            </a:r>
            <a:r>
              <a:rPr lang="en-IN" dirty="0"/>
              <a:t>:</a:t>
            </a:r>
          </a:p>
          <a:p>
            <a:pPr marL="742950" lvl="1" indent="-285750">
              <a:lnSpc>
                <a:spcPct val="110000"/>
              </a:lnSpc>
              <a:buFont typeface="+mj-lt"/>
              <a:buAutoNum type="arabicPeriod"/>
            </a:pPr>
            <a:r>
              <a:rPr lang="en-IN" sz="2000" dirty="0"/>
              <a:t>When rotating an image, the new pixel positions may not align perfectly with the original grid.</a:t>
            </a:r>
          </a:p>
          <a:p>
            <a:pPr marL="742950" lvl="1" indent="-285750">
              <a:lnSpc>
                <a:spcPct val="110000"/>
              </a:lnSpc>
              <a:buFont typeface="+mj-lt"/>
              <a:buAutoNum type="arabicPeriod"/>
            </a:pPr>
            <a:r>
              <a:rPr lang="en-IN" sz="2000" dirty="0"/>
              <a:t>Interpolation methods like nearest-</a:t>
            </a:r>
            <a:r>
              <a:rPr lang="en-IN" sz="2000" dirty="0" err="1"/>
              <a:t>neighbor</a:t>
            </a:r>
            <a:r>
              <a:rPr lang="en-IN" sz="2000" dirty="0"/>
              <a:t>, bilinear, or bicubic are used to calculate the new pixel values.</a:t>
            </a:r>
          </a:p>
        </p:txBody>
      </p:sp>
    </p:spTree>
    <p:extLst>
      <p:ext uri="{BB962C8B-B14F-4D97-AF65-F5344CB8AC3E}">
        <p14:creationId xmlns:p14="http://schemas.microsoft.com/office/powerpoint/2010/main" val="386795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AFCB-9900-A979-9DCC-5B12AAF589FF}"/>
              </a:ext>
            </a:extLst>
          </p:cNvPr>
          <p:cNvSpPr>
            <a:spLocks noGrp="1"/>
          </p:cNvSpPr>
          <p:nvPr>
            <p:ph type="title"/>
          </p:nvPr>
        </p:nvSpPr>
        <p:spPr/>
        <p:txBody>
          <a:bodyPr/>
          <a:lstStyle/>
          <a:p>
            <a:r>
              <a:rPr lang="en-IN" b="1" dirty="0"/>
              <a:t>Mathematical Representation</a:t>
            </a:r>
            <a:endParaRPr lang="en-US" dirty="0"/>
          </a:p>
        </p:txBody>
      </p:sp>
      <p:sp>
        <p:nvSpPr>
          <p:cNvPr id="3" name="Content Placeholder 2">
            <a:extLst>
              <a:ext uri="{FF2B5EF4-FFF2-40B4-BE49-F238E27FC236}">
                <a16:creationId xmlns:a16="http://schemas.microsoft.com/office/drawing/2014/main" id="{B17525FF-FEEB-AE51-4D71-08DF6E1BCA61}"/>
              </a:ext>
            </a:extLst>
          </p:cNvPr>
          <p:cNvSpPr>
            <a:spLocks noGrp="1"/>
          </p:cNvSpPr>
          <p:nvPr>
            <p:ph idx="1"/>
          </p:nvPr>
        </p:nvSpPr>
        <p:spPr/>
        <p:txBody>
          <a:bodyPr/>
          <a:lstStyle/>
          <a:p>
            <a:r>
              <a:rPr lang="en-IN" dirty="0"/>
              <a:t>The rotation of a point (</a:t>
            </a:r>
            <a:r>
              <a:rPr lang="en-IN" dirty="0" err="1"/>
              <a:t>x,y</a:t>
            </a:r>
            <a:endParaRPr lang="en-IN" dirty="0"/>
          </a:p>
          <a:p>
            <a:r>
              <a:rPr lang="en-IN" dirty="0"/>
              <a:t>around the origin by an angle </a:t>
            </a:r>
            <a:r>
              <a:rPr lang="el-GR" dirty="0"/>
              <a:t>θ</a:t>
            </a:r>
            <a:r>
              <a:rPr lang="en-US" dirty="0"/>
              <a:t> </a:t>
            </a:r>
            <a:r>
              <a:rPr lang="el-GR" dirty="0"/>
              <a:t> </a:t>
            </a:r>
            <a:r>
              <a:rPr lang="en-IN" dirty="0"/>
              <a:t>can be represented using the following transformation matrix:</a:t>
            </a:r>
          </a:p>
          <a:p>
            <a:endParaRPr lang="en-IN" dirty="0"/>
          </a:p>
          <a:p>
            <a:endParaRPr lang="en-IN" dirty="0"/>
          </a:p>
          <a:p>
            <a:pPr marL="0" indent="0">
              <a:buNone/>
            </a:pPr>
            <a:r>
              <a:rPr lang="en-IN" dirty="0"/>
              <a:t>Where:</a:t>
            </a:r>
          </a:p>
          <a:p>
            <a:r>
              <a:rPr lang="en-IN" dirty="0"/>
              <a:t>(</a:t>
            </a:r>
            <a:r>
              <a:rPr lang="en-IN" dirty="0" err="1"/>
              <a:t>x′,y</a:t>
            </a:r>
            <a:r>
              <a:rPr lang="en-IN" dirty="0"/>
              <a:t>′) are the coordinates of the rotated point.</a:t>
            </a:r>
          </a:p>
          <a:p>
            <a:r>
              <a:rPr lang="el-GR" dirty="0"/>
              <a:t>θ </a:t>
            </a:r>
            <a:r>
              <a:rPr lang="en-IN" dirty="0"/>
              <a:t>is the rotation angle.</a:t>
            </a:r>
          </a:p>
          <a:p>
            <a:endParaRPr lang="en-IN" dirty="0"/>
          </a:p>
          <a:p>
            <a:endParaRPr lang="en-US" dirty="0"/>
          </a:p>
        </p:txBody>
      </p:sp>
      <p:pic>
        <p:nvPicPr>
          <p:cNvPr id="7" name="Picture 6">
            <a:extLst>
              <a:ext uri="{FF2B5EF4-FFF2-40B4-BE49-F238E27FC236}">
                <a16:creationId xmlns:a16="http://schemas.microsoft.com/office/drawing/2014/main" id="{A4027E82-15B2-90D4-5661-2C00D363EDE1}"/>
              </a:ext>
            </a:extLst>
          </p:cNvPr>
          <p:cNvPicPr>
            <a:picLocks noChangeAspect="1"/>
          </p:cNvPicPr>
          <p:nvPr/>
        </p:nvPicPr>
        <p:blipFill>
          <a:blip r:embed="rId2"/>
          <a:stretch>
            <a:fillRect/>
          </a:stretch>
        </p:blipFill>
        <p:spPr>
          <a:xfrm>
            <a:off x="838200" y="3318510"/>
            <a:ext cx="3441700" cy="952500"/>
          </a:xfrm>
          <a:prstGeom prst="rect">
            <a:avLst/>
          </a:prstGeom>
        </p:spPr>
      </p:pic>
    </p:spTree>
    <p:extLst>
      <p:ext uri="{BB962C8B-B14F-4D97-AF65-F5344CB8AC3E}">
        <p14:creationId xmlns:p14="http://schemas.microsoft.com/office/powerpoint/2010/main" val="220936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5F2E-EC7D-0B09-F220-AD53DCA43624}"/>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BB8C7874-F029-67E1-56B3-59BCC008BF67}"/>
              </a:ext>
            </a:extLst>
          </p:cNvPr>
          <p:cNvSpPr>
            <a:spLocks noGrp="1"/>
          </p:cNvSpPr>
          <p:nvPr>
            <p:ph idx="1"/>
          </p:nvPr>
        </p:nvSpPr>
        <p:spPr/>
        <p:txBody>
          <a:bodyPr/>
          <a:lstStyle/>
          <a:p>
            <a:pPr>
              <a:lnSpc>
                <a:spcPct val="150000"/>
              </a:lnSpc>
            </a:pPr>
            <a:r>
              <a:rPr lang="en-IN" b="1" dirty="0"/>
              <a:t>Image scaling</a:t>
            </a:r>
            <a:r>
              <a:rPr lang="en-IN" dirty="0"/>
              <a:t> is the process of resizing an image by changing its dimensions. </a:t>
            </a:r>
          </a:p>
          <a:p>
            <a:pPr>
              <a:lnSpc>
                <a:spcPct val="150000"/>
              </a:lnSpc>
            </a:pPr>
            <a:r>
              <a:rPr lang="en-IN" dirty="0"/>
              <a:t>This operation can involve enlarging or reducing the image's width and height, and it is commonly used in various applications like image editing, computer vision, and graphic design.</a:t>
            </a:r>
            <a:endParaRPr lang="en-US" dirty="0"/>
          </a:p>
        </p:txBody>
      </p:sp>
    </p:spTree>
    <p:extLst>
      <p:ext uri="{BB962C8B-B14F-4D97-AF65-F5344CB8AC3E}">
        <p14:creationId xmlns:p14="http://schemas.microsoft.com/office/powerpoint/2010/main" val="49332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35E8-D5D1-21BA-E3DB-B88A7C0956D0}"/>
              </a:ext>
            </a:extLst>
          </p:cNvPr>
          <p:cNvSpPr>
            <a:spLocks noGrp="1"/>
          </p:cNvSpPr>
          <p:nvPr>
            <p:ph type="title"/>
          </p:nvPr>
        </p:nvSpPr>
        <p:spPr/>
        <p:txBody>
          <a:bodyPr/>
          <a:lstStyle/>
          <a:p>
            <a:r>
              <a:rPr lang="en-IN" b="1" dirty="0"/>
              <a:t>Key Aspects of Image Scaling</a:t>
            </a:r>
            <a:br>
              <a:rPr lang="en-IN" b="1" dirty="0"/>
            </a:br>
            <a:endParaRPr lang="en-US" dirty="0"/>
          </a:p>
        </p:txBody>
      </p:sp>
      <p:sp>
        <p:nvSpPr>
          <p:cNvPr id="3" name="Content Placeholder 2">
            <a:extLst>
              <a:ext uri="{FF2B5EF4-FFF2-40B4-BE49-F238E27FC236}">
                <a16:creationId xmlns:a16="http://schemas.microsoft.com/office/drawing/2014/main" id="{F816AC77-C4D9-4086-B677-AA053FFEF6AD}"/>
              </a:ext>
            </a:extLst>
          </p:cNvPr>
          <p:cNvSpPr>
            <a:spLocks noGrp="1"/>
          </p:cNvSpPr>
          <p:nvPr>
            <p:ph idx="1"/>
          </p:nvPr>
        </p:nvSpPr>
        <p:spPr>
          <a:xfrm>
            <a:off x="746760" y="1027906"/>
            <a:ext cx="10515600" cy="4351338"/>
          </a:xfrm>
        </p:spPr>
        <p:txBody>
          <a:bodyPr/>
          <a:lstStyle/>
          <a:p>
            <a:pPr marL="0" indent="0">
              <a:lnSpc>
                <a:spcPct val="150000"/>
              </a:lnSpc>
              <a:buNone/>
            </a:pPr>
            <a:r>
              <a:rPr lang="en-IN" b="1" dirty="0"/>
              <a:t>1. Scaling Factors</a:t>
            </a:r>
            <a:r>
              <a:rPr lang="en-IN" dirty="0"/>
              <a:t>:</a:t>
            </a:r>
          </a:p>
          <a:p>
            <a:pPr marL="742950" lvl="1" indent="-285750">
              <a:lnSpc>
                <a:spcPct val="150000"/>
              </a:lnSpc>
              <a:buFont typeface="+mj-lt"/>
              <a:buAutoNum type="arabicPeriod"/>
            </a:pPr>
            <a:r>
              <a:rPr lang="en-IN" b="1" dirty="0"/>
              <a:t>Uniform Scaling</a:t>
            </a:r>
            <a:r>
              <a:rPr lang="en-IN" dirty="0"/>
              <a:t>: The same factor is applied to both the width and height, preserving the image's aspect ratio. For example, doubling both dimensions will maintain the proportions of the image but make it twice as large.</a:t>
            </a:r>
          </a:p>
          <a:p>
            <a:pPr marL="742950" lvl="1" indent="-285750">
              <a:lnSpc>
                <a:spcPct val="150000"/>
              </a:lnSpc>
              <a:buFont typeface="+mj-lt"/>
              <a:buAutoNum type="arabicPeriod"/>
            </a:pPr>
            <a:r>
              <a:rPr lang="en-IN" b="1" dirty="0"/>
              <a:t>Non-Uniform Scaling</a:t>
            </a:r>
            <a:r>
              <a:rPr lang="en-IN" dirty="0"/>
              <a:t>: Different factors are applied to width and height, which alters the aspect ratio. For example, scaling the width by 2 and the height by 0.5 will stretch the image horizontally and compress it vertically.</a:t>
            </a:r>
          </a:p>
          <a:p>
            <a:endParaRPr lang="en-US" dirty="0"/>
          </a:p>
        </p:txBody>
      </p:sp>
    </p:spTree>
    <p:extLst>
      <p:ext uri="{BB962C8B-B14F-4D97-AF65-F5344CB8AC3E}">
        <p14:creationId xmlns:p14="http://schemas.microsoft.com/office/powerpoint/2010/main" val="363516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78963-1FC2-E97E-D131-F101722CE7F5}"/>
              </a:ext>
            </a:extLst>
          </p:cNvPr>
          <p:cNvSpPr>
            <a:spLocks noGrp="1"/>
          </p:cNvSpPr>
          <p:nvPr>
            <p:ph idx="1"/>
          </p:nvPr>
        </p:nvSpPr>
        <p:spPr>
          <a:xfrm>
            <a:off x="901336" y="352697"/>
            <a:ext cx="10452463" cy="5824266"/>
          </a:xfrm>
        </p:spPr>
        <p:txBody>
          <a:bodyPr>
            <a:normAutofit lnSpcReduction="10000"/>
          </a:bodyPr>
          <a:lstStyle/>
          <a:p>
            <a:pPr marL="0" indent="0">
              <a:buNone/>
            </a:pPr>
            <a:r>
              <a:rPr lang="en-IN" b="1" dirty="0"/>
              <a:t>2. Aspect Ratio</a:t>
            </a:r>
            <a:r>
              <a:rPr lang="en-IN" dirty="0"/>
              <a:t>:</a:t>
            </a:r>
          </a:p>
          <a:p>
            <a:pPr>
              <a:buFont typeface="Arial" panose="020B0604020202020204" pitchFamily="34" charset="0"/>
              <a:buChar char="•"/>
            </a:pPr>
            <a:r>
              <a:rPr lang="en-IN" dirty="0"/>
              <a:t>The ratio of the image's width to its height. Uniform scaling preserves this ratio, while non-uniform scaling changes it, potentially distorting the image.</a:t>
            </a:r>
          </a:p>
          <a:p>
            <a:pPr marL="0" indent="0">
              <a:buNone/>
            </a:pPr>
            <a:endParaRPr lang="en-IN" b="1" dirty="0"/>
          </a:p>
          <a:p>
            <a:pPr marL="0" indent="0">
              <a:buNone/>
            </a:pPr>
            <a:r>
              <a:rPr lang="en-IN" b="1" dirty="0"/>
              <a:t>3. Interpolation Methods</a:t>
            </a:r>
            <a:r>
              <a:rPr lang="en-IN" dirty="0"/>
              <a:t>:</a:t>
            </a:r>
          </a:p>
          <a:p>
            <a:pPr>
              <a:buFont typeface="Arial" panose="020B0604020202020204" pitchFamily="34" charset="0"/>
              <a:buChar char="•"/>
            </a:pPr>
            <a:r>
              <a:rPr lang="en-IN" dirty="0"/>
              <a:t>When scaling an image, especially when enlarging it, new pixel values are computed based on existing pixels. Different interpolation methods are used to estimate these values:</a:t>
            </a:r>
          </a:p>
          <a:p>
            <a:pPr marL="742950" lvl="1" indent="-285750">
              <a:buFont typeface="Arial" panose="020B0604020202020204" pitchFamily="34" charset="0"/>
              <a:buChar char="•"/>
            </a:pPr>
            <a:r>
              <a:rPr lang="en-IN" b="1" dirty="0"/>
              <a:t>Nearest-</a:t>
            </a:r>
            <a:r>
              <a:rPr lang="en-IN" b="1" dirty="0" err="1"/>
              <a:t>Neighbor</a:t>
            </a:r>
            <a:r>
              <a:rPr lang="en-IN" b="1" dirty="0"/>
              <a:t> Interpolation</a:t>
            </a:r>
            <a:r>
              <a:rPr lang="en-IN" dirty="0"/>
              <a:t>: Assigns the value of the nearest pixel. It is fast but can produce blocky artifacts.</a:t>
            </a:r>
          </a:p>
          <a:p>
            <a:pPr marL="742950" lvl="1" indent="-285750">
              <a:buFont typeface="Arial" panose="020B0604020202020204" pitchFamily="34" charset="0"/>
              <a:buChar char="•"/>
            </a:pPr>
            <a:r>
              <a:rPr lang="en-IN" b="1" dirty="0"/>
              <a:t>Bilinear Interpolation</a:t>
            </a:r>
            <a:r>
              <a:rPr lang="en-IN" dirty="0"/>
              <a:t>: Averages the values of the four nearest pixels to produce smoother results than nearest-</a:t>
            </a:r>
            <a:r>
              <a:rPr lang="en-IN" dirty="0" err="1"/>
              <a:t>neighbor</a:t>
            </a:r>
            <a:r>
              <a:rPr lang="en-IN" dirty="0"/>
              <a:t>.</a:t>
            </a:r>
          </a:p>
          <a:p>
            <a:pPr marL="742950" lvl="1" indent="-285750">
              <a:buFont typeface="Arial" panose="020B0604020202020204" pitchFamily="34" charset="0"/>
              <a:buChar char="•"/>
            </a:pPr>
            <a:r>
              <a:rPr lang="en-IN" b="1" dirty="0"/>
              <a:t>Bicubic Interpolation</a:t>
            </a:r>
            <a:r>
              <a:rPr lang="en-IN" dirty="0"/>
              <a:t>: Uses the closest sixteen pixels to produce very smooth results, often preferred for high-quality scaling.</a:t>
            </a:r>
          </a:p>
          <a:p>
            <a:pPr marL="0" indent="0">
              <a:buNone/>
            </a:pPr>
            <a:endParaRPr lang="en-US" dirty="0"/>
          </a:p>
        </p:txBody>
      </p:sp>
    </p:spTree>
    <p:extLst>
      <p:ext uri="{BB962C8B-B14F-4D97-AF65-F5344CB8AC3E}">
        <p14:creationId xmlns:p14="http://schemas.microsoft.com/office/powerpoint/2010/main" val="2754155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652</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Image transformation </vt:lpstr>
      <vt:lpstr>Translation</vt:lpstr>
      <vt:lpstr>Rotation</vt:lpstr>
      <vt:lpstr>Key Concepts of Image Rotation</vt:lpstr>
      <vt:lpstr>Mathematical Representation</vt:lpstr>
      <vt:lpstr>Scaling</vt:lpstr>
      <vt:lpstr>Key Aspects of Image Scaling </vt:lpstr>
      <vt:lpstr>PowerPoint Presentation</vt:lpstr>
      <vt:lpstr>Mathematical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2024-09-18T04:49:24Z</dcterms:created>
  <dcterms:modified xsi:type="dcterms:W3CDTF">2024-09-18T05:46:15Z</dcterms:modified>
</cp:coreProperties>
</file>