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0"/>
  </p:normalViewPr>
  <p:slideViewPr>
    <p:cSldViewPr snapToGrid="0">
      <p:cViewPr varScale="1">
        <p:scale>
          <a:sx n="98" d="100"/>
          <a:sy n="9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91B4-92C6-B225-DFAB-4403E4A55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BC47C-A583-7E7A-C7EA-F3B58E205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F6C3-18B0-FC60-0D9D-D176AA00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B0BA-608C-615A-5690-7B52879A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149F-A052-A95E-5E3E-C611554E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01EC-D2F2-ABC5-4503-778A870C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6D367-48DF-C467-2ECB-33D582ACB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EB6E-7BAB-D925-6057-204380A8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0A88-D69D-A813-FEFE-581F35E9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2FA3-25E2-DB72-E64C-743C839B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70682-9857-BE75-5644-CF1A8B844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553CF-8B3D-B43C-A1FB-597F84DF5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41D3-1C15-E058-271F-66C660E2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5C52-FE1C-9DFE-93B2-2D27CB1B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86BC-3328-3FFC-EC46-8695999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B8BF-A5DC-FFEC-4BEC-1887E58F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F3D5-EE76-A2E4-4D89-4C3BA1C4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ADA1-7B0B-41C0-015D-A1768FE8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C397-38A5-CC11-F0EA-E11CB2B3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9F2B-89A6-BA03-1323-9061712D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D04D-2DAF-495F-6052-7F4FF7D6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E7745-8A07-0F99-6179-3C601BF66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2529-AA64-E96E-C408-C17BA97C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BF97-A67E-0C42-6CEB-7D5D82A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44EE-C160-DAF6-C7AA-A5FC6D45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9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4E0C-BBE7-359E-DF84-387C7E2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4DC2-993D-8A73-589C-B92C77907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87C20-36D4-7563-C5B7-11262FAA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0E767-1C6D-C8CC-72D8-02300D80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37A28-203F-A890-CB87-B24B573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EDA70-81D2-7191-287B-6E3289C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78E7-A693-A98D-F77D-C03C3059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C61B-2612-08D8-CEFB-E06B3A9E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441F-B306-6D4A-CBCA-AE8F78982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E6D58-EFB4-22E6-B201-0A54CE565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FFF2E-7BEF-0EDA-F2D8-4E06D1C6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01A9C-513A-2B6A-019B-45DAC1CF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D80ED-4662-7DC6-6468-671A2151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489F6-39C2-AA46-AB8B-E3342EC4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616D-D237-6A3F-EF4B-0C97394F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5BBE0-2A40-6832-F530-9740B2A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81F08-22C2-F921-E5A8-204E544C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0C73F-0020-B109-0779-966112A1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83475-EED2-EA9B-64C1-06294ACF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29121-4B32-87CD-C0BC-AC14B5D6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3DBD6-5D02-FCD1-E900-C9CB151C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8E8C-EA51-B0D0-7868-9F367A98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578F-B5A9-640E-8855-DCF35FB9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7900C-A703-7726-3F83-D431971E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E3C17-23F3-9316-EF05-8FCE2AFE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12C48-97D3-46F9-9BAD-7ADBE161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D03CF-E15B-2ED9-74C5-95FA1A03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7FED-0290-E169-29A4-1F39182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AFCB0-6BF3-9BE0-0AA1-3BEC4756D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93F5D-B753-C4F7-2F20-AFC8B9ED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FD339-0491-A510-60BE-5C18099A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07F12-9499-EB30-A21A-8A867B35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E0033-1B5A-3EAF-3813-1BFBA6BD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1C4D2-04EF-B02B-8A0D-967F7A05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76641-BE01-A748-1B7E-7C41F9024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7F7D-FC48-B751-3481-61E92C349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43A5-3749-1640-B21A-865B7A706C2D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3F00-DDAB-473E-6102-BE76D0E2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8A4F-5285-F31D-5FEF-AAF8298D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8116-E74E-A345-8C00-B64F1072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2DA8-E6EE-6EFB-0162-E978E588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Walsh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527B-D67E-01DB-9321-AF668EDD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lain" startAt="2"/>
            </a:pPr>
            <a:r>
              <a:rPr lang="en-US" dirty="0"/>
              <a:t>1    2    1</a:t>
            </a:r>
          </a:p>
          <a:p>
            <a:pPr marL="514350" indent="-514350">
              <a:buAutoNum type="arabicPlain"/>
            </a:pPr>
            <a:r>
              <a:rPr lang="en-US" dirty="0"/>
              <a:t>2    3    2</a:t>
            </a:r>
          </a:p>
          <a:p>
            <a:pPr marL="514350" indent="-514350">
              <a:buAutoNum type="arabicPlain" startAt="2"/>
            </a:pPr>
            <a:r>
              <a:rPr lang="en-US" dirty="0"/>
              <a:t>3    4    3</a:t>
            </a:r>
          </a:p>
          <a:p>
            <a:pPr marL="0" indent="0">
              <a:buNone/>
            </a:pPr>
            <a:r>
              <a:rPr lang="en-US" dirty="0"/>
              <a:t>1    2    3    2</a:t>
            </a:r>
          </a:p>
        </p:txBody>
      </p:sp>
    </p:spTree>
    <p:extLst>
      <p:ext uri="{BB962C8B-B14F-4D97-AF65-F5344CB8AC3E}">
        <p14:creationId xmlns:p14="http://schemas.microsoft.com/office/powerpoint/2010/main" val="19250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DF8D-8D4C-CA09-F7E7-CC681184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Salt &amp; Pepper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E86E-4D86-EF55-A1C6-AF5FC30F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Description:</a:t>
            </a:r>
            <a:r>
              <a:rPr lang="en-IN" dirty="0" err="1"/>
              <a:t>Salt</a:t>
            </a:r>
            <a:r>
              <a:rPr lang="en-IN" dirty="0"/>
              <a:t> &amp; Pepper noise (impulse noise) consists of randomly occurring white and black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Appears as black (salt) and white (pepper) dots over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Characteristics:</a:t>
            </a:r>
            <a:r>
              <a:rPr lang="en-IN" dirty="0" err="1"/>
              <a:t>Typically</a:t>
            </a:r>
            <a:r>
              <a:rPr lang="en-IN" dirty="0"/>
              <a:t> caused by malfunctioning pixels in camera sensors or transmission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 </a:t>
            </a:r>
            <a:r>
              <a:rPr lang="en-IN" b="1" dirty="0" err="1"/>
              <a:t>Cases:</a:t>
            </a:r>
            <a:r>
              <a:rPr lang="en-IN" dirty="0" err="1"/>
              <a:t>Simulates</a:t>
            </a:r>
            <a:r>
              <a:rPr lang="en-IN" dirty="0"/>
              <a:t> sudden disturbances, such as dead pixels or corrupted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</a:t>
            </a:r>
            <a:r>
              <a:rPr lang="en-IN" b="1" dirty="0" err="1"/>
              <a:t>Use:</a:t>
            </a:r>
            <a:r>
              <a:rPr lang="en-IN" dirty="0" err="1"/>
              <a:t>Helps</a:t>
            </a:r>
            <a:r>
              <a:rPr lang="en-IN" dirty="0"/>
              <a:t> in designing filters (like median filters) that specifically target impulse noise.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6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2A05-BD7E-9122-7BC9-D90EDA5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Use Different Noise Models?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004B-F48B-9851-3C8B-8A3BA8C9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Different noise models are required because: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Each model simulates a different real-world phenomenon (thermal noise, transmission errors, atmospheric disturbances,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Testing algorithms across various noise models ensures robustness in practical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Some noise types (like Gaussian) are more prevalent in real-world systems, while others (Salt &amp; Pepper) simulate specific hardware errors.</a:t>
            </a:r>
          </a:p>
        </p:txBody>
      </p:sp>
    </p:spTree>
    <p:extLst>
      <p:ext uri="{BB962C8B-B14F-4D97-AF65-F5344CB8AC3E}">
        <p14:creationId xmlns:p14="http://schemas.microsoft.com/office/powerpoint/2010/main" val="87407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6A09-C5D5-E1A5-306C-B932C76B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Comparison of Noise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C3B8-373B-33EE-0422-624B8628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Gaussian: Used for general noise; affects all pixels.</a:t>
            </a:r>
          </a:p>
          <a:p>
            <a:r>
              <a:rPr lang="en-US" dirty="0"/>
              <a:t>Rayleigh: Phase-independent magnitude disturbances.</a:t>
            </a:r>
          </a:p>
          <a:p>
            <a:r>
              <a:rPr lang="en-US" dirty="0"/>
              <a:t>Erlang: Suitable for traffic or biological models.</a:t>
            </a:r>
          </a:p>
          <a:p>
            <a:r>
              <a:rPr lang="en-US" dirty="0"/>
              <a:t>Exponential: Models time between random events.</a:t>
            </a:r>
          </a:p>
          <a:p>
            <a:r>
              <a:rPr lang="en-US" dirty="0"/>
              <a:t>Uniform: Simulates equal probability noise.</a:t>
            </a:r>
          </a:p>
          <a:p>
            <a:r>
              <a:rPr lang="en-US" dirty="0"/>
              <a:t>Salt &amp; Pepper: Models impulse noise for hardware malfunctions.</a:t>
            </a:r>
          </a:p>
        </p:txBody>
      </p:sp>
    </p:spTree>
    <p:extLst>
      <p:ext uri="{BB962C8B-B14F-4D97-AF65-F5344CB8AC3E}">
        <p14:creationId xmlns:p14="http://schemas.microsoft.com/office/powerpoint/2010/main" val="1580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6FAB-CA1D-11BB-FA2E-B905BEA62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Noise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CD4A-71A7-01E7-E25B-AFC5D4D34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BBA3FF-8FD6-273C-8170-148004D867CA}"/>
              </a:ext>
            </a:extLst>
          </p:cNvPr>
          <p:cNvSpPr txBox="1"/>
          <p:nvPr/>
        </p:nvSpPr>
        <p:spPr>
          <a:xfrm>
            <a:off x="731520" y="509451"/>
            <a:ext cx="108160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Introduction to Noise in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Content:</a:t>
            </a:r>
            <a:endParaRPr lang="en-I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/>
              <a:t>Noise is random variation in pixel intensity and occurs due to various external factors.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/>
              <a:t>Noise is usually unwanted and distorts the original signal or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/>
              <a:t>Understanding noise models is critical in designing algorithms for filtering, detection, and image reconstruction.</a:t>
            </a:r>
          </a:p>
        </p:txBody>
      </p:sp>
    </p:spTree>
    <p:extLst>
      <p:ext uri="{BB962C8B-B14F-4D97-AF65-F5344CB8AC3E}">
        <p14:creationId xmlns:p14="http://schemas.microsoft.com/office/powerpoint/2010/main" val="287856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5F46-4F3C-4894-646C-E30FE424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Noise Models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DA56-14D1-2AEF-2C5B-8EDCFD99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IN" sz="3200" dirty="0"/>
              <a:t>A noise model characterizes the statistical properties of noise.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Different types of noise impact images and signals in various ways.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Common noise models: Gaussian, Rayleigh, Erlang, Exponential, Uniform, Salt &amp; Pepper.</a:t>
            </a:r>
          </a:p>
        </p:txBody>
      </p:sp>
    </p:spTree>
    <p:extLst>
      <p:ext uri="{BB962C8B-B14F-4D97-AF65-F5344CB8AC3E}">
        <p14:creationId xmlns:p14="http://schemas.microsoft.com/office/powerpoint/2010/main" val="36692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BAE8-A332-6E7B-CBD3-7BC8339F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63" y="208507"/>
            <a:ext cx="5549537" cy="758281"/>
          </a:xfrm>
        </p:spPr>
        <p:txBody>
          <a:bodyPr/>
          <a:lstStyle/>
          <a:p>
            <a:r>
              <a:rPr lang="en-IN" b="1" dirty="0"/>
              <a:t>Gaussian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6A2D-6D4B-6ED5-EBD1-522695E1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0509" cy="435133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Description:</a:t>
            </a:r>
            <a:r>
              <a:rPr lang="en-IN" dirty="0" err="1"/>
              <a:t>Gaussian</a:t>
            </a:r>
            <a:r>
              <a:rPr lang="en-IN" dirty="0"/>
              <a:t> noise (also called normal noise) follows a normal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Characterized by its mean (</a:t>
            </a:r>
            <a:r>
              <a:rPr lang="el-GR" dirty="0"/>
              <a:t>μ) </a:t>
            </a:r>
            <a:r>
              <a:rPr lang="en-IN" dirty="0"/>
              <a:t>and standard deviation (</a:t>
            </a:r>
            <a:r>
              <a:rPr lang="el-GR" dirty="0"/>
              <a:t>σ).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common type of noise in image processing, caused by thermal noise or sensor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Formula:</a:t>
            </a:r>
            <a:r>
              <a:rPr lang="en-IN" dirty="0" err="1"/>
              <a:t>Probability</a:t>
            </a:r>
            <a:r>
              <a:rPr lang="en-IN" dirty="0"/>
              <a:t> density function (PDF):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</a:t>
            </a:r>
            <a:r>
              <a:rPr lang="en-IN" b="1" dirty="0" err="1"/>
              <a:t>Use:</a:t>
            </a:r>
            <a:r>
              <a:rPr lang="en-IN" dirty="0" err="1"/>
              <a:t>Represents</a:t>
            </a:r>
            <a:r>
              <a:rPr lang="en-IN" dirty="0"/>
              <a:t> typical noise in natural imaging systems, such as cameras and sensors.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20F6B-E1E9-CB5E-ADD0-BBEB0DA4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08" y="4261213"/>
            <a:ext cx="3940629" cy="1395639"/>
          </a:xfrm>
          <a:prstGeom prst="rect">
            <a:avLst/>
          </a:prstGeom>
        </p:spPr>
      </p:pic>
      <p:pic>
        <p:nvPicPr>
          <p:cNvPr id="1026" name="Picture 2" descr="PDF of Gaussian Noise [6] | Download Scientific Diagram">
            <a:extLst>
              <a:ext uri="{FF2B5EF4-FFF2-40B4-BE49-F238E27FC236}">
                <a16:creationId xmlns:a16="http://schemas.microsoft.com/office/drawing/2014/main" id="{9EFF4CEE-B547-0D5D-8BA4-769FC559D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39" y="208507"/>
            <a:ext cx="3827309" cy="370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9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C80D-159C-42D9-86B9-6A593960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Rayleigh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94F3-E56F-03B1-3F8D-F2984BBC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Description:</a:t>
            </a:r>
            <a:r>
              <a:rPr lang="en-IN" dirty="0" err="1"/>
              <a:t>Rayleigh</a:t>
            </a:r>
            <a:r>
              <a:rPr lang="en-IN" dirty="0"/>
              <a:t> noise follows a Rayleigh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Applicable when the magnitude of a signal has two independent Gaussian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Formula:</a:t>
            </a:r>
            <a:r>
              <a:rPr lang="en-IN" dirty="0" err="1"/>
              <a:t>PDF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 </a:t>
            </a:r>
            <a:r>
              <a:rPr lang="en-IN" b="1" dirty="0" err="1"/>
              <a:t>Cases:</a:t>
            </a:r>
            <a:r>
              <a:rPr lang="en-IN" dirty="0" err="1"/>
              <a:t>Often</a:t>
            </a:r>
            <a:r>
              <a:rPr lang="en-IN" dirty="0"/>
              <a:t> found in radar, communication systems, or imaging involving coherent light (e.g., lasers).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</a:t>
            </a:r>
            <a:r>
              <a:rPr lang="en-IN" b="1" dirty="0" err="1"/>
              <a:t>Use:</a:t>
            </a:r>
            <a:r>
              <a:rPr lang="en-IN" dirty="0" err="1"/>
              <a:t>Models</a:t>
            </a:r>
            <a:r>
              <a:rPr lang="en-IN" dirty="0"/>
              <a:t> noise in applications where phase and magnitude are independent.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C3D71-11DF-E186-BE20-BD6567CA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833" y="2920456"/>
            <a:ext cx="5860004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47E6-C911-91F3-F2F2-86FFEA5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Erlang Noise (Gamma Noise)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EB9A-4E59-1BE2-ADC2-ECF35022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Description:</a:t>
            </a:r>
            <a:r>
              <a:rPr lang="en-IN" dirty="0" err="1"/>
              <a:t>Erlang</a:t>
            </a:r>
            <a:r>
              <a:rPr lang="en-IN" dirty="0"/>
              <a:t> (or Gamma) noise is based on the Erlang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Describes the waiting time between multiple Poisson-distributed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Formula:</a:t>
            </a:r>
            <a:r>
              <a:rPr lang="en-IN" dirty="0" err="1"/>
              <a:t>PDF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 </a:t>
            </a:r>
            <a:r>
              <a:rPr lang="en-IN" b="1" dirty="0" err="1"/>
              <a:t>Cases:</a:t>
            </a:r>
            <a:r>
              <a:rPr lang="en-IN" dirty="0" err="1"/>
              <a:t>Useful</a:t>
            </a:r>
            <a:r>
              <a:rPr lang="en-IN" dirty="0"/>
              <a:t> in </a:t>
            </a:r>
            <a:r>
              <a:rPr lang="en-IN" dirty="0" err="1"/>
              <a:t>modeling</a:t>
            </a:r>
            <a:r>
              <a:rPr lang="en-IN" dirty="0"/>
              <a:t> traffic in telecommunications or biological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</a:t>
            </a:r>
            <a:r>
              <a:rPr lang="en-IN" b="1" dirty="0" err="1"/>
              <a:t>Use:</a:t>
            </a:r>
            <a:r>
              <a:rPr lang="en-IN" dirty="0" err="1"/>
              <a:t>Suitable</a:t>
            </a:r>
            <a:r>
              <a:rPr lang="en-IN" dirty="0"/>
              <a:t> for scenarios where noise is derived from the sum of independent, exponentially distributed random variables.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797BF-88B7-36CF-3865-8D993639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02" y="3233964"/>
            <a:ext cx="4470037" cy="13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E884-77C0-A1BD-DBE4-50CD1D94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Exponential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4B31-F646-E236-114A-C3B61080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Description:</a:t>
            </a:r>
            <a:r>
              <a:rPr lang="en-IN" dirty="0" err="1"/>
              <a:t>Exponential</a:t>
            </a:r>
            <a:r>
              <a:rPr lang="en-IN" dirty="0"/>
              <a:t> noise follows an exponential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Often used to model time between events in a Poisson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Formula:</a:t>
            </a:r>
            <a:r>
              <a:rPr lang="en-IN" dirty="0" err="1"/>
              <a:t>PDF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 </a:t>
            </a:r>
            <a:r>
              <a:rPr lang="en-IN" b="1" dirty="0" err="1"/>
              <a:t>Cases:</a:t>
            </a:r>
            <a:r>
              <a:rPr lang="en-IN" dirty="0" err="1"/>
              <a:t>Common</a:t>
            </a:r>
            <a:r>
              <a:rPr lang="en-IN" dirty="0"/>
              <a:t> in queuing theory and some communication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</a:t>
            </a:r>
            <a:r>
              <a:rPr lang="en-IN" b="1" dirty="0" err="1"/>
              <a:t>Use:</a:t>
            </a:r>
            <a:r>
              <a:rPr lang="en-IN" dirty="0" err="1"/>
              <a:t>Represents</a:t>
            </a:r>
            <a:r>
              <a:rPr lang="en-IN" dirty="0"/>
              <a:t> noise in processes where the likelihood of an event decreases exponentially over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05F4F-2051-9A1F-78D5-2C306C7C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624" y="3318284"/>
            <a:ext cx="4102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B64A-1751-063B-D174-268C928A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677E-7196-0E40-82E5-61892199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Description: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Uniform noise is characterized by a constant probability density within a specific range.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All values within the range are equally likely.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Formula: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PDF: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Use Cases: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Used when there’s equal uncertainty over a defined range of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Why Use: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Simulates random noise where no particular value is more likely than another within the noise range.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F7362-4C0B-49D5-DFBE-1AA27DE5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65" y="3193211"/>
            <a:ext cx="39497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654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Perform Walsh Transform</vt:lpstr>
      <vt:lpstr>Noise Models</vt:lpstr>
      <vt:lpstr>PowerPoint Presentation</vt:lpstr>
      <vt:lpstr>Noise Models Overview</vt:lpstr>
      <vt:lpstr>Gaussian Noise</vt:lpstr>
      <vt:lpstr>Rayleigh Noise</vt:lpstr>
      <vt:lpstr>Erlang Noise (Gamma Noise)</vt:lpstr>
      <vt:lpstr>Exponential Noise</vt:lpstr>
      <vt:lpstr>Uniform Noise</vt:lpstr>
      <vt:lpstr>Salt &amp; Pepper Noise</vt:lpstr>
      <vt:lpstr>Why Use Different Noise Models?</vt:lpstr>
      <vt:lpstr>Comparison of Noise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2024-09-26T04:40:39Z</dcterms:created>
  <dcterms:modified xsi:type="dcterms:W3CDTF">2024-09-26T07:47:33Z</dcterms:modified>
</cp:coreProperties>
</file>