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25"/>
  </p:notesMasterIdLst>
  <p:sldIdLst>
    <p:sldId id="256" r:id="rId3"/>
    <p:sldId id="259" r:id="rId4"/>
    <p:sldId id="289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3" r:id="rId15"/>
    <p:sldId id="301" r:id="rId16"/>
    <p:sldId id="302" r:id="rId17"/>
    <p:sldId id="304" r:id="rId18"/>
    <p:sldId id="305" r:id="rId19"/>
    <p:sldId id="306" r:id="rId20"/>
    <p:sldId id="307" r:id="rId21"/>
    <p:sldId id="308" r:id="rId22"/>
    <p:sldId id="291" r:id="rId23"/>
    <p:sldId id="288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Edward" initials="YE" lastIdx="1" clrIdx="0">
    <p:extLst>
      <p:ext uri="{19B8F6BF-5375-455C-9EA6-DF929625EA0E}">
        <p15:presenceInfo xmlns:p15="http://schemas.microsoft.com/office/powerpoint/2012/main" userId="S::Edward.Yang@insight.com::805eaaba-7647-48f6-9e2e-ca77018991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259"/>
    <a:srgbClr val="71286F"/>
    <a:srgbClr val="66296F"/>
    <a:srgbClr val="C0167A"/>
    <a:srgbClr val="4B285F"/>
    <a:srgbClr val="8D0C64"/>
    <a:srgbClr val="EC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0565" autoAdjust="0"/>
  </p:normalViewPr>
  <p:slideViewPr>
    <p:cSldViewPr snapToGrid="0" snapToObjects="1">
      <p:cViewPr varScale="1">
        <p:scale>
          <a:sx n="121" d="100"/>
          <a:sy n="121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617D3-53C7-42B8-8962-0DE6E2F9BFE5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B0101-2A49-400E-A9D0-53DEC1555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plugins/current/discovery-multicast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这三个工具组合形成了一套实用、易用的监控架构，很多公司利用它来搭建可视化的海量日志分析平台。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err="1"/>
              <a:t>filebeat</a:t>
            </a:r>
            <a:r>
              <a:rPr lang="en-US" altLang="zh-CN" dirty="0"/>
              <a:t>: </a:t>
            </a:r>
            <a:r>
              <a:rPr lang="zh-CN" altLang="en-US" dirty="0"/>
              <a:t>进行文件和目录采集，主要用于收集日志数据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metricbeat</a:t>
            </a:r>
            <a:r>
              <a:rPr lang="en-US" altLang="zh-CN" dirty="0"/>
              <a:t>: </a:t>
            </a:r>
            <a:r>
              <a:rPr lang="zh-CN" altLang="en-US" dirty="0"/>
              <a:t>进行指标采集，指标可以是系统的，也可以是众多中间件产品的，主要用于监控系统和软件的性能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packetbeat</a:t>
            </a:r>
            <a:r>
              <a:rPr lang="en-US" altLang="zh-CN" dirty="0"/>
              <a:t>: </a:t>
            </a:r>
            <a:r>
              <a:rPr lang="zh-CN" altLang="en-US" dirty="0"/>
              <a:t>通过网络抓包、协议分析，对一些请求响应式的系统通信进行监控和数据收集，可以收集到很多常规方式无法收集到的信息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Winlogbeat</a:t>
            </a:r>
            <a:r>
              <a:rPr lang="en-US" altLang="zh-CN" dirty="0"/>
              <a:t>: </a:t>
            </a:r>
            <a:r>
              <a:rPr lang="zh-CN" altLang="en-US" dirty="0"/>
              <a:t>专门针对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event log</a:t>
            </a:r>
            <a:r>
              <a:rPr lang="zh-CN" altLang="en-US" dirty="0"/>
              <a:t>进行的数据采集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Heartbeat: </a:t>
            </a:r>
            <a:r>
              <a:rPr lang="zh-CN" altLang="en-US" dirty="0"/>
              <a:t>系统间连通性检测，比如</a:t>
            </a:r>
            <a:r>
              <a:rPr lang="en-US" altLang="zh-CN" dirty="0" err="1"/>
              <a:t>icmp</a:t>
            </a:r>
            <a:r>
              <a:rPr lang="en-US" altLang="zh-CN" dirty="0"/>
              <a:t>, </a:t>
            </a:r>
            <a:r>
              <a:rPr lang="en-US" altLang="zh-CN" dirty="0" err="1"/>
              <a:t>tcp</a:t>
            </a:r>
            <a:r>
              <a:rPr lang="en-US" altLang="zh-CN" dirty="0"/>
              <a:t>, http</a:t>
            </a:r>
            <a:r>
              <a:rPr lang="zh-CN" altLang="en-US" dirty="0"/>
              <a:t>等系统的连通性监控。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08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91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4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3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默认被配置为使用单播发现，以防止节点无意中加入集群。只有在同一台机器上运行的节点才会自动组成集群。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虽然组播仍然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作为插件提供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但它应该永远不被使用在生产环境了，否则你得到的结果就是一个节点意外的加入到了你的生产环境，仅仅是因为他们收到了一个错误的组播信号。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63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7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4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6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2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B0101-2A49-400E-A9D0-53DEC15553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2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 flipH="1">
            <a:off x="-1" y="-4666"/>
            <a:ext cx="4858247" cy="4699005"/>
          </a:xfrm>
          <a:prstGeom prst="rect">
            <a:avLst/>
          </a:prstGeom>
        </p:spPr>
      </p:pic>
      <p:sp>
        <p:nvSpPr>
          <p:cNvPr id="31" name="Freeform 30"/>
          <p:cNvSpPr/>
          <p:nvPr userDrawn="1"/>
        </p:nvSpPr>
        <p:spPr>
          <a:xfrm>
            <a:off x="3045350" y="-7951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 userDrawn="1"/>
        </p:nvSpPr>
        <p:spPr>
          <a:xfrm>
            <a:off x="2254580" y="0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4" name="Picture 33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4DCBFF8-64EB-6B4E-9C5C-F0C66BF7369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510AF82-7FF0-8144-A01C-E0392927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4DCBFF8-64EB-6B4E-9C5C-F0C66BF7369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510AF82-7FF0-8144-A01C-E0392927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4DCBFF8-64EB-6B4E-9C5C-F0C66BF7369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510AF82-7FF0-8144-A01C-E0392927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150205_1382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3439"/>
          <a:stretch/>
        </p:blipFill>
        <p:spPr>
          <a:xfrm>
            <a:off x="1" y="-9144"/>
            <a:ext cx="6848826" cy="4703283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>
            <a:off x="3037399" y="0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2246629" y="7951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55"/>
          <a:stretch/>
        </p:blipFill>
        <p:spPr>
          <a:xfrm>
            <a:off x="0" y="0"/>
            <a:ext cx="4469606" cy="4694339"/>
          </a:xfrm>
          <a:prstGeom prst="rect">
            <a:avLst/>
          </a:prstGeom>
        </p:spPr>
      </p:pic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>
            <a:off x="3037399" y="0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2246629" y="7951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50"/>
          <a:stretch/>
        </p:blipFill>
        <p:spPr>
          <a:xfrm>
            <a:off x="-257357" y="-7951"/>
            <a:ext cx="6840876" cy="4697823"/>
          </a:xfrm>
          <a:prstGeom prst="rect">
            <a:avLst/>
          </a:prstGeom>
        </p:spPr>
      </p:pic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>
            <a:off x="3037399" y="0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2246629" y="7951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19"/>
            <a:ext cx="5110480" cy="4696256"/>
          </a:xfrm>
          <a:prstGeom prst="rect">
            <a:avLst/>
          </a:prstGeom>
        </p:spPr>
      </p:pic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>
            <a:off x="3037399" y="0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2246629" y="7951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DA5AAF-E677-9B4B-ADE0-01367B7546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C7D33F9-A30B-E245-B411-35C2D7C8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38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DA5AAF-E677-9B4B-ADE0-01367B7546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C7D33F9-A30B-E245-B411-35C2D7C8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DA5AAF-E677-9B4B-ADE0-01367B754611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C7D33F9-A30B-E245-B411-35C2D7C8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7101016" y="-8238"/>
            <a:ext cx="2042984" cy="716692"/>
          </a:xfrm>
          <a:custGeom>
            <a:avLst/>
            <a:gdLst>
              <a:gd name="connsiteX0" fmla="*/ 0 w 2042984"/>
              <a:gd name="connsiteY0" fmla="*/ 716692 h 716692"/>
              <a:gd name="connsiteX1" fmla="*/ 2042984 w 2042984"/>
              <a:gd name="connsiteY1" fmla="*/ 716692 h 716692"/>
              <a:gd name="connsiteX2" fmla="*/ 2042984 w 2042984"/>
              <a:gd name="connsiteY2" fmla="*/ 0 h 716692"/>
              <a:gd name="connsiteX3" fmla="*/ 247135 w 2042984"/>
              <a:gd name="connsiteY3" fmla="*/ 0 h 716692"/>
              <a:gd name="connsiteX4" fmla="*/ 0 w 2042984"/>
              <a:gd name="connsiteY4" fmla="*/ 716692 h 71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2984" h="716692">
                <a:moveTo>
                  <a:pt x="0" y="716692"/>
                </a:moveTo>
                <a:lnTo>
                  <a:pt x="2042984" y="716692"/>
                </a:lnTo>
                <a:lnTo>
                  <a:pt x="2042984" y="0"/>
                </a:lnTo>
                <a:lnTo>
                  <a:pt x="247135" y="0"/>
                </a:lnTo>
                <a:lnTo>
                  <a:pt x="0" y="716692"/>
                </a:lnTo>
                <a:close/>
              </a:path>
            </a:pathLst>
          </a:custGeom>
          <a:gradFill>
            <a:gsLst>
              <a:gs pos="56000">
                <a:srgbClr val="C0167A">
                  <a:lumMod val="91000"/>
                  <a:lumOff val="9000"/>
                </a:srgbClr>
              </a:gs>
              <a:gs pos="100000">
                <a:srgbClr val="66296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226307" y="4846210"/>
            <a:ext cx="5282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b="0" i="1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Insight Proprietary &amp; Confidential.</a:t>
            </a:r>
            <a:r>
              <a:rPr lang="en-US" sz="600" b="0" i="1" baseline="0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 Do Not Copy or Distribute. </a:t>
            </a:r>
            <a:r>
              <a:rPr lang="en-US" sz="600" i="1" kern="1200" dirty="0">
                <a:solidFill>
                  <a:srgbClr val="706259"/>
                </a:solidFill>
                <a:latin typeface="Verdana"/>
                <a:ea typeface="+mn-ea"/>
                <a:cs typeface="Verdana"/>
              </a:rPr>
              <a:t>© 2017 Insight Direct USA, Inc</a:t>
            </a:r>
            <a:r>
              <a:rPr lang="en-US" sz="600" b="0" i="1" baseline="0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. All Rights Reserved.</a:t>
            </a:r>
            <a:endParaRPr lang="en-US" sz="600" b="0" i="1" dirty="0">
              <a:solidFill>
                <a:srgbClr val="706259"/>
              </a:solidFill>
              <a:effectLst/>
              <a:latin typeface="Verdana"/>
              <a:cs typeface="Verdan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78228" y="4767260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rgbClr val="706259"/>
              </a:solidFill>
              <a:latin typeface="Verdana"/>
              <a:cs typeface="Verdana"/>
            </a:endParaRPr>
          </a:p>
        </p:txBody>
      </p:sp>
      <p:pic>
        <p:nvPicPr>
          <p:cNvPr id="22" name="Picture 21" descr="Insight-logo-W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148009"/>
            <a:ext cx="1082482" cy="44438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6835576" y="-6444"/>
            <a:ext cx="653360" cy="538580"/>
          </a:xfrm>
          <a:custGeom>
            <a:avLst/>
            <a:gdLst>
              <a:gd name="connsiteX0" fmla="*/ 783167 w 783167"/>
              <a:gd name="connsiteY0" fmla="*/ 0 h 645583"/>
              <a:gd name="connsiteX1" fmla="*/ 592667 w 783167"/>
              <a:gd name="connsiteY1" fmla="*/ 645583 h 645583"/>
              <a:gd name="connsiteX2" fmla="*/ 0 w 783167"/>
              <a:gd name="connsiteY2" fmla="*/ 645583 h 645583"/>
              <a:gd name="connsiteX3" fmla="*/ 222250 w 783167"/>
              <a:gd name="connsiteY3" fmla="*/ 0 h 645583"/>
              <a:gd name="connsiteX4" fmla="*/ 783167 w 783167"/>
              <a:gd name="connsiteY4" fmla="*/ 0 h 64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167" h="645583">
                <a:moveTo>
                  <a:pt x="783167" y="0"/>
                </a:moveTo>
                <a:lnTo>
                  <a:pt x="592667" y="645583"/>
                </a:lnTo>
                <a:lnTo>
                  <a:pt x="0" y="645583"/>
                </a:lnTo>
                <a:lnTo>
                  <a:pt x="222250" y="0"/>
                </a:lnTo>
                <a:lnTo>
                  <a:pt x="783167" y="0"/>
                </a:lnTo>
                <a:close/>
              </a:path>
            </a:pathLst>
          </a:custGeom>
          <a:gradFill>
            <a:gsLst>
              <a:gs pos="30000">
                <a:srgbClr val="C0167A">
                  <a:lumMod val="94000"/>
                  <a:lumOff val="6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45050" y="4797630"/>
            <a:ext cx="644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57A718-7638-AA4D-9012-BBF5E9D5FCFE}" type="slidenum">
              <a:rPr lang="en-US" sz="1000" smtClean="0">
                <a:solidFill>
                  <a:srgbClr val="706259"/>
                </a:solidFill>
                <a:latin typeface="Verdana"/>
                <a:cs typeface="Verdana"/>
              </a:rPr>
              <a:t>‹#›</a:t>
            </a:fld>
            <a:endParaRPr lang="en-US" sz="1000" dirty="0" err="1">
              <a:solidFill>
                <a:srgbClr val="7062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816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63" r:id="rId6"/>
    <p:sldLayoutId id="2147483675" r:id="rId7"/>
    <p:sldLayoutId id="2147483666" r:id="rId8"/>
    <p:sldLayoutId id="214748366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7101016" y="4429124"/>
            <a:ext cx="2042984" cy="716692"/>
          </a:xfrm>
          <a:custGeom>
            <a:avLst/>
            <a:gdLst>
              <a:gd name="connsiteX0" fmla="*/ 0 w 2042984"/>
              <a:gd name="connsiteY0" fmla="*/ 716692 h 716692"/>
              <a:gd name="connsiteX1" fmla="*/ 2042984 w 2042984"/>
              <a:gd name="connsiteY1" fmla="*/ 716692 h 716692"/>
              <a:gd name="connsiteX2" fmla="*/ 2042984 w 2042984"/>
              <a:gd name="connsiteY2" fmla="*/ 0 h 716692"/>
              <a:gd name="connsiteX3" fmla="*/ 247135 w 2042984"/>
              <a:gd name="connsiteY3" fmla="*/ 0 h 716692"/>
              <a:gd name="connsiteX4" fmla="*/ 0 w 2042984"/>
              <a:gd name="connsiteY4" fmla="*/ 716692 h 71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2984" h="716692">
                <a:moveTo>
                  <a:pt x="0" y="716692"/>
                </a:moveTo>
                <a:lnTo>
                  <a:pt x="2042984" y="716692"/>
                </a:lnTo>
                <a:lnTo>
                  <a:pt x="2042984" y="0"/>
                </a:lnTo>
                <a:lnTo>
                  <a:pt x="247135" y="0"/>
                </a:lnTo>
                <a:lnTo>
                  <a:pt x="0" y="716692"/>
                </a:lnTo>
                <a:close/>
              </a:path>
            </a:pathLst>
          </a:custGeom>
          <a:gradFill>
            <a:gsLst>
              <a:gs pos="56000">
                <a:srgbClr val="C0167A">
                  <a:lumMod val="91000"/>
                  <a:lumOff val="9000"/>
                </a:srgbClr>
              </a:gs>
              <a:gs pos="100000">
                <a:srgbClr val="66296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4585371"/>
            <a:ext cx="1082482" cy="444387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6835576" y="4430918"/>
            <a:ext cx="653360" cy="538580"/>
          </a:xfrm>
          <a:custGeom>
            <a:avLst/>
            <a:gdLst>
              <a:gd name="connsiteX0" fmla="*/ 783167 w 783167"/>
              <a:gd name="connsiteY0" fmla="*/ 0 h 645583"/>
              <a:gd name="connsiteX1" fmla="*/ 592667 w 783167"/>
              <a:gd name="connsiteY1" fmla="*/ 645583 h 645583"/>
              <a:gd name="connsiteX2" fmla="*/ 0 w 783167"/>
              <a:gd name="connsiteY2" fmla="*/ 645583 h 645583"/>
              <a:gd name="connsiteX3" fmla="*/ 222250 w 783167"/>
              <a:gd name="connsiteY3" fmla="*/ 0 h 645583"/>
              <a:gd name="connsiteX4" fmla="*/ 783167 w 783167"/>
              <a:gd name="connsiteY4" fmla="*/ 0 h 64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167" h="645583">
                <a:moveTo>
                  <a:pt x="783167" y="0"/>
                </a:moveTo>
                <a:lnTo>
                  <a:pt x="592667" y="645583"/>
                </a:lnTo>
                <a:lnTo>
                  <a:pt x="0" y="645583"/>
                </a:lnTo>
                <a:lnTo>
                  <a:pt x="222250" y="0"/>
                </a:lnTo>
                <a:lnTo>
                  <a:pt x="783167" y="0"/>
                </a:lnTo>
                <a:close/>
              </a:path>
            </a:pathLst>
          </a:custGeom>
          <a:gradFill>
            <a:gsLst>
              <a:gs pos="30000">
                <a:srgbClr val="C0167A">
                  <a:lumMod val="94000"/>
                  <a:lumOff val="6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532893" y="4775090"/>
            <a:ext cx="5282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b="0" i="1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Insight Proprietary &amp; Confidential.</a:t>
            </a:r>
            <a:r>
              <a:rPr lang="en-US" sz="600" b="0" i="1" baseline="0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 Do Not Copy or Distribute. </a:t>
            </a:r>
            <a:r>
              <a:rPr lang="en-US" sz="600" i="1" kern="1200" dirty="0">
                <a:solidFill>
                  <a:srgbClr val="706259"/>
                </a:solidFill>
                <a:latin typeface="Verdana"/>
                <a:ea typeface="+mn-ea"/>
                <a:cs typeface="Verdana"/>
              </a:rPr>
              <a:t>© 2017 Insight Direct USA, Inc</a:t>
            </a:r>
            <a:r>
              <a:rPr lang="en-US" sz="600" b="0" i="1" baseline="0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. All Rights Reserved.</a:t>
            </a:r>
            <a:endParaRPr lang="en-US" sz="600" b="0" i="1" dirty="0">
              <a:solidFill>
                <a:srgbClr val="706259"/>
              </a:solidFill>
              <a:effectLst/>
              <a:latin typeface="Verdana"/>
              <a:cs typeface="Verdan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78228" y="4510471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rgbClr val="706259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267610" y="4736670"/>
            <a:ext cx="644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57A718-7638-AA4D-9012-BBF5E9D5FCFE}" type="slidenum">
              <a:rPr lang="en-US" sz="1000" smtClean="0">
                <a:solidFill>
                  <a:srgbClr val="706259"/>
                </a:solidFill>
                <a:latin typeface="Verdana"/>
                <a:cs typeface="Verdana"/>
              </a:rPr>
              <a:t>‹#›</a:t>
            </a:fld>
            <a:endParaRPr lang="en-US" sz="1000" dirty="0" err="1">
              <a:solidFill>
                <a:srgbClr val="7062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46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https://download.microsoft.com/download/F/0/F/F0FF3F95-D42A-46AF-B0F9-8887987A2C4B/sqljdbc_4.2.8112.200_enu.tar.gz" TargetMode="External"/><Relationship Id="rId4" Type="http://schemas.openxmlformats.org/officeDocument/2006/relationships/hyperlink" Target="https://artifacts.elastic.co/downloads/logstash/logstash-7.5.1.tar.gz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downloads/kibana/kibana-7.5.1-linux-x86_64.tar.g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cn/blog/how-to-keep-elasticsearch-synchronized-with-a-relational-database-using-logstash" TargetMode="External"/><Relationship Id="rId7" Type="http://schemas.openxmlformats.org/officeDocument/2006/relationships/hyperlink" Target="https://github.com/elastic/elasticsearch-net" TargetMode="External"/><Relationship Id="rId2" Type="http://schemas.openxmlformats.org/officeDocument/2006/relationships/hyperlink" Target="https://www.elastic.co/cn/what-is/elk-stack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medcl/elasticsearch-analysis-ik" TargetMode="External"/><Relationship Id="rId5" Type="http://schemas.openxmlformats.org/officeDocument/2006/relationships/hyperlink" Target="https://www.elastic.co/guide/cn/elasticsearch/guide/current/index.html" TargetMode="External"/><Relationship Id="rId4" Type="http://schemas.openxmlformats.org/officeDocument/2006/relationships/hyperlink" Target="https://www.elastic.co/guide/en/elasticsearch/reference/current/elasticsearch-intro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970243" y="313047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zh-CN" dirty="0"/>
              <a:t>ELK</a:t>
            </a:r>
            <a:r>
              <a:rPr lang="zh-CN" altLang="en-US" dirty="0"/>
              <a:t>技术栈分享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Edward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74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A8EA82-B5BD-40CF-BD7A-AF323C01D731}"/>
              </a:ext>
            </a:extLst>
          </p:cNvPr>
          <p:cNvSpPr/>
          <p:nvPr/>
        </p:nvSpPr>
        <p:spPr>
          <a:xfrm>
            <a:off x="2847329" y="2340917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Logstash</a:t>
            </a:r>
            <a:r>
              <a:rPr lang="zh-CN" altLang="en-US" sz="2400" dirty="0"/>
              <a:t>同步</a:t>
            </a:r>
            <a:r>
              <a:rPr lang="en-US" altLang="zh-CN" sz="2400" dirty="0"/>
              <a:t>DB</a:t>
            </a:r>
            <a:r>
              <a:rPr lang="zh-CN" altLang="en-US" sz="2400" dirty="0"/>
              <a:t>数据到</a:t>
            </a:r>
            <a:r>
              <a:rPr lang="en-US" altLang="zh-CN" sz="2400" dirty="0"/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178190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Logstash</a:t>
            </a:r>
            <a:r>
              <a:rPr lang="zh-CN" altLang="en-US" sz="2800" dirty="0"/>
              <a:t>同步</a:t>
            </a:r>
            <a:r>
              <a:rPr lang="en-US" altLang="zh-CN" sz="2800" dirty="0"/>
              <a:t>DB</a:t>
            </a:r>
            <a:r>
              <a:rPr lang="zh-CN" altLang="en-US" sz="2800" dirty="0"/>
              <a:t>数据到</a:t>
            </a:r>
            <a:r>
              <a:rPr lang="en-US" altLang="zh-CN" sz="2800" dirty="0"/>
              <a:t>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FB2756-29C5-4ECF-8DA7-9DC6F96C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24" y="1918917"/>
            <a:ext cx="5016745" cy="23131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5CF8AC-A3D3-4C72-8A3D-483426885D53}"/>
              </a:ext>
            </a:extLst>
          </p:cNvPr>
          <p:cNvSpPr/>
          <p:nvPr/>
        </p:nvSpPr>
        <p:spPr>
          <a:xfrm>
            <a:off x="315310" y="1001094"/>
            <a:ext cx="8042545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在开发过程中，我们经常会遇到对业务数据进行模糊搜索的需求。对于这些高级的搜索功能，显然数据库的 </a:t>
            </a:r>
            <a:r>
              <a:rPr lang="en-US" altLang="zh-CN" dirty="0"/>
              <a:t>Like </a:t>
            </a:r>
            <a:r>
              <a:rPr lang="zh-CN" altLang="en-US" dirty="0"/>
              <a:t>是不合适的，通常我们采用 </a:t>
            </a:r>
            <a:r>
              <a:rPr lang="en-US" altLang="zh-CN" dirty="0"/>
              <a:t>Elasticsearch </a:t>
            </a:r>
            <a:r>
              <a:rPr lang="zh-CN" altLang="en-US" dirty="0"/>
              <a:t>来完成数据的搜索和分析。</a:t>
            </a:r>
          </a:p>
          <a:p>
            <a:endParaRPr lang="zh-CN" altLang="en-US" dirty="0"/>
          </a:p>
          <a:p>
            <a:r>
              <a:rPr lang="zh-CN" altLang="en-US" dirty="0"/>
              <a:t>不过，由于增加了 </a:t>
            </a:r>
            <a:r>
              <a:rPr lang="en-US" altLang="zh-CN" dirty="0"/>
              <a:t>Elasticsearch </a:t>
            </a:r>
            <a:r>
              <a:rPr lang="zh-CN" altLang="en-US" dirty="0"/>
              <a:t>作为搜索引擎，随之而来的问题就是，如何将业务中的数据同步到 </a:t>
            </a:r>
            <a:r>
              <a:rPr lang="en-US" altLang="zh-CN" dirty="0"/>
              <a:t>Elasticsearch </a:t>
            </a:r>
            <a:r>
              <a:rPr lang="zh-CN" altLang="en-US" dirty="0"/>
              <a:t>中，主要有两种方式：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业务双写（具有侵入性）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数据库同步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由于业务双写需要更改业务代码，</a:t>
            </a:r>
            <a:endParaRPr lang="en-US" altLang="zh-CN" dirty="0"/>
          </a:p>
          <a:p>
            <a:r>
              <a:rPr lang="zh-CN" altLang="en-US" dirty="0"/>
              <a:t>一般不建议采用此种方式，</a:t>
            </a:r>
            <a:endParaRPr lang="en-US" altLang="zh-CN" dirty="0"/>
          </a:p>
          <a:p>
            <a:r>
              <a:rPr lang="zh-CN" altLang="en-US" dirty="0"/>
              <a:t>除非有</a:t>
            </a:r>
            <a:r>
              <a:rPr lang="zh-CN" altLang="en-US" dirty="0">
                <a:solidFill>
                  <a:srgbClr val="FF0000"/>
                </a:solidFill>
              </a:rPr>
              <a:t>强一致性</a:t>
            </a:r>
            <a:r>
              <a:rPr lang="zh-CN" altLang="en-US" dirty="0"/>
              <a:t>要求，或者对业务</a:t>
            </a:r>
            <a:endParaRPr lang="en-US" altLang="zh-CN" dirty="0"/>
          </a:p>
          <a:p>
            <a:r>
              <a:rPr lang="zh-CN" altLang="en-US" dirty="0"/>
              <a:t>侵入不敏感的系统（</a:t>
            </a:r>
            <a:r>
              <a:rPr lang="zh-CN" altLang="en-US" dirty="0">
                <a:solidFill>
                  <a:srgbClr val="FF0000"/>
                </a:solidFill>
              </a:rPr>
              <a:t>最终一致性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可以通过 </a:t>
            </a:r>
            <a:r>
              <a:rPr lang="en-US" altLang="zh-CN" dirty="0"/>
              <a:t>Logstash </a:t>
            </a:r>
            <a:r>
              <a:rPr lang="zh-CN" altLang="en-US" dirty="0"/>
              <a:t>定时扫描数据库</a:t>
            </a:r>
            <a:endParaRPr lang="en-US" altLang="zh-CN" dirty="0"/>
          </a:p>
          <a:p>
            <a:r>
              <a:rPr lang="zh-CN" altLang="en-US" dirty="0"/>
              <a:t>来增量同步数据的方案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47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Logstash</a:t>
            </a:r>
            <a:r>
              <a:rPr lang="zh-CN" altLang="en-US" sz="2800" dirty="0"/>
              <a:t>同步</a:t>
            </a:r>
            <a:r>
              <a:rPr lang="en-US" altLang="zh-CN" sz="2800" dirty="0"/>
              <a:t>DB</a:t>
            </a:r>
            <a:r>
              <a:rPr lang="zh-CN" altLang="en-US" sz="2800" dirty="0"/>
              <a:t>数据到</a:t>
            </a:r>
            <a:r>
              <a:rPr lang="en-US" altLang="zh-CN" sz="2800" dirty="0"/>
              <a:t>ES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4DEEC5-54BE-4B1E-9AEF-DC2DFBEFB065}"/>
              </a:ext>
            </a:extLst>
          </p:cNvPr>
          <p:cNvSpPr/>
          <p:nvPr/>
        </p:nvSpPr>
        <p:spPr>
          <a:xfrm>
            <a:off x="242236" y="1302359"/>
            <a:ext cx="708694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Logstash</a:t>
            </a:r>
            <a:r>
              <a:rPr lang="zh-CN" altLang="zh-CN" i="1" dirty="0"/>
              <a:t>管道包含两个必须项：</a:t>
            </a:r>
            <a:r>
              <a:rPr lang="en-US" altLang="zh-CN" b="1" dirty="0"/>
              <a:t>Input</a:t>
            </a:r>
            <a:r>
              <a:rPr lang="zh-CN" altLang="en-US" b="1" dirty="0"/>
              <a:t>、</a:t>
            </a:r>
            <a:r>
              <a:rPr lang="en-US" altLang="zh-CN" b="1" dirty="0"/>
              <a:t>Output</a:t>
            </a:r>
            <a:r>
              <a:rPr lang="en-US" altLang="zh-CN" i="1" dirty="0"/>
              <a:t>   </a:t>
            </a:r>
            <a:r>
              <a:rPr lang="zh-CN" altLang="zh-CN" i="1" dirty="0"/>
              <a:t>还有一个可选项：</a:t>
            </a:r>
            <a:r>
              <a:rPr lang="en-US" altLang="zh-CN" b="1" dirty="0"/>
              <a:t>Filter</a:t>
            </a:r>
            <a:endParaRPr lang="zh-CN" altLang="zh-CN" b="1" dirty="0"/>
          </a:p>
          <a:p>
            <a:r>
              <a:rPr lang="en-US" altLang="zh-CN" dirty="0"/>
              <a:t>Input</a:t>
            </a:r>
            <a:r>
              <a:rPr lang="zh-CN" altLang="zh-CN" dirty="0"/>
              <a:t>插件消费数据源的数据，</a:t>
            </a:r>
            <a:r>
              <a:rPr lang="en-US" altLang="zh-CN" dirty="0"/>
              <a:t>Filter</a:t>
            </a:r>
            <a:r>
              <a:rPr lang="zh-CN" altLang="zh-CN" dirty="0"/>
              <a:t>插件修改数据已满足要求，</a:t>
            </a:r>
            <a:r>
              <a:rPr lang="en-US" altLang="zh-CN" dirty="0"/>
              <a:t>Output</a:t>
            </a:r>
            <a:r>
              <a:rPr lang="zh-CN" altLang="zh-CN" dirty="0"/>
              <a:t>插件将数据写入目的地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77202E-E7C1-4FF4-8EA6-1ED73AA5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79" y="2149247"/>
            <a:ext cx="6061841" cy="13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178569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Logstash</a:t>
            </a:r>
            <a:r>
              <a:rPr lang="zh-CN" altLang="en-US" sz="2800" dirty="0"/>
              <a:t>的安装</a:t>
            </a:r>
            <a:endParaRPr lang="en-US" altLang="zh-CN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1545ED-C4FB-4D14-B749-E4BAEFDE48EC}"/>
              </a:ext>
            </a:extLst>
          </p:cNvPr>
          <p:cNvSpPr/>
          <p:nvPr/>
        </p:nvSpPr>
        <p:spPr>
          <a:xfrm>
            <a:off x="242236" y="762838"/>
            <a:ext cx="7273145" cy="41626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下载安装</a:t>
            </a:r>
            <a:r>
              <a:rPr lang="en-US" altLang="zh-CN" dirty="0"/>
              <a:t>JDK(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配置环境变量</a:t>
            </a:r>
            <a:endParaRPr lang="en-US" altLang="zh-CN" dirty="0"/>
          </a:p>
          <a:p>
            <a:r>
              <a:rPr lang="en-US" altLang="zh-CN" sz="1100" dirty="0"/>
              <a:t>	$ </a:t>
            </a:r>
            <a:r>
              <a:rPr lang="zh-CN" altLang="zh-CN" sz="1100" dirty="0"/>
              <a:t>vi /etc/profile</a:t>
            </a:r>
            <a:r>
              <a:rPr lang="en-US" altLang="zh-CN" sz="1100" dirty="0"/>
              <a:t>		</a:t>
            </a:r>
            <a:r>
              <a:rPr lang="en-US" altLang="zh-CN" sz="1100" dirty="0">
                <a:solidFill>
                  <a:srgbClr val="00B050"/>
                </a:solidFill>
              </a:rPr>
              <a:t>//</a:t>
            </a:r>
            <a:r>
              <a:rPr lang="zh-CN" altLang="en-US" sz="1100" dirty="0">
                <a:solidFill>
                  <a:srgbClr val="00B050"/>
                </a:solidFill>
              </a:rPr>
              <a:t>修改环境变量，</a:t>
            </a:r>
            <a:r>
              <a:rPr lang="en-US" altLang="zh-CN" sz="1100" dirty="0">
                <a:solidFill>
                  <a:srgbClr val="00B050"/>
                </a:solidFill>
              </a:rPr>
              <a:t>JAVA_HOME</a:t>
            </a:r>
            <a:r>
              <a:rPr lang="zh-CN" altLang="en-US" sz="1100" dirty="0">
                <a:solidFill>
                  <a:srgbClr val="00B050"/>
                </a:solidFill>
              </a:rPr>
              <a:t>要找到自己机器安装的</a:t>
            </a:r>
            <a:r>
              <a:rPr lang="en-US" altLang="zh-CN" sz="1100" dirty="0">
                <a:solidFill>
                  <a:srgbClr val="00B050"/>
                </a:solidFill>
              </a:rPr>
              <a:t>Java</a:t>
            </a:r>
            <a:r>
              <a:rPr lang="zh-CN" altLang="en-US" sz="1100" dirty="0">
                <a:solidFill>
                  <a:srgbClr val="00B050"/>
                </a:solidFill>
              </a:rPr>
              <a:t>目录</a:t>
            </a:r>
            <a:endParaRPr lang="en-US" altLang="zh-CN" sz="1100" dirty="0">
              <a:solidFill>
                <a:srgbClr val="00B050"/>
              </a:solidFill>
            </a:endParaRPr>
          </a:p>
          <a:p>
            <a:pPr lvl="3"/>
            <a:r>
              <a:rPr lang="zh-CN" altLang="zh-CN" sz="1100" dirty="0"/>
              <a:t>export JAVA_HOME=/usr/lib/jvm/java-1.8.0-openjdk-1.8.0.222.b10-0.el7_6.x86_64/ </a:t>
            </a:r>
            <a:br>
              <a:rPr lang="zh-CN" altLang="zh-CN" sz="1100" dirty="0"/>
            </a:br>
            <a:r>
              <a:rPr lang="zh-CN" altLang="zh-CN" sz="1100" dirty="0"/>
              <a:t>export CLASSPATH=.:$JAVA_HOME/jre/lib/rt.jar:$JAVA_HOME/lib/dt.jar:$JAVA_HOME/lib/tools.jar</a:t>
            </a:r>
            <a:br>
              <a:rPr lang="zh-CN" altLang="zh-CN" sz="1100" dirty="0"/>
            </a:br>
            <a:r>
              <a:rPr lang="zh-CN" altLang="zh-CN" sz="1100" dirty="0"/>
              <a:t>export PATH=$PATH:$JAVA_HOME/bin</a:t>
            </a:r>
            <a:endParaRPr lang="en-US" altLang="zh-CN" sz="1100" dirty="0"/>
          </a:p>
          <a:p>
            <a:pPr lvl="2"/>
            <a:r>
              <a:rPr lang="en-US" altLang="zh-CN" sz="1100" dirty="0"/>
              <a:t>$</a:t>
            </a:r>
            <a:r>
              <a:rPr lang="zh-CN" altLang="en-US" sz="1100" dirty="0"/>
              <a:t> </a:t>
            </a:r>
            <a:r>
              <a:rPr lang="zh-CN" altLang="zh-CN" sz="1100" dirty="0"/>
              <a:t>source /etc/profile</a:t>
            </a:r>
            <a:r>
              <a:rPr lang="en-US" altLang="zh-CN" sz="1100" dirty="0"/>
              <a:t>	                      </a:t>
            </a:r>
            <a:r>
              <a:rPr lang="en-US" altLang="zh-CN" sz="1100" dirty="0">
                <a:solidFill>
                  <a:srgbClr val="00B050"/>
                </a:solidFill>
              </a:rPr>
              <a:t>//</a:t>
            </a:r>
            <a:r>
              <a:rPr lang="zh-CN" altLang="en-US" sz="1100" dirty="0">
                <a:solidFill>
                  <a:srgbClr val="00B050"/>
                </a:solidFill>
              </a:rPr>
              <a:t>配置生效</a:t>
            </a:r>
            <a:endParaRPr lang="en-US" altLang="zh-CN" sz="1100" dirty="0">
              <a:solidFill>
                <a:srgbClr val="00B050"/>
              </a:solidFill>
            </a:endParaRPr>
          </a:p>
          <a:p>
            <a:pPr lvl="2"/>
            <a:endParaRPr lang="en-US" altLang="zh-CN" sz="1100" dirty="0"/>
          </a:p>
          <a:p>
            <a:r>
              <a:rPr lang="en-US" altLang="zh-CN" dirty="0"/>
              <a:t>3.</a:t>
            </a:r>
            <a:r>
              <a:rPr lang="zh-CN" altLang="zh-CN" dirty="0"/>
              <a:t>安装</a:t>
            </a:r>
            <a:r>
              <a:rPr lang="en-US" altLang="zh-CN" dirty="0"/>
              <a:t>Logstash</a:t>
            </a:r>
          </a:p>
          <a:p>
            <a:pPr lvl="2"/>
            <a:r>
              <a:rPr lang="en-US" altLang="zh-CN" sz="1100" dirty="0"/>
              <a:t>$ wget </a:t>
            </a:r>
            <a:r>
              <a:rPr lang="zh-CN" altLang="zh-CN" sz="1100" dirty="0">
                <a:hlinkClick r:id="rId4"/>
              </a:rPr>
              <a:t>https://artifacts.elastic.co/downloads/logstash/logstash-7.5.1.tar.gz</a:t>
            </a:r>
            <a:endParaRPr lang="zh-CN" altLang="zh-CN" sz="1100" dirty="0"/>
          </a:p>
          <a:p>
            <a:pPr lvl="2"/>
            <a:r>
              <a:rPr lang="en-US" altLang="zh-CN" sz="1100" dirty="0"/>
              <a:t>$ </a:t>
            </a:r>
            <a:r>
              <a:rPr lang="zh-CN" altLang="zh-CN" sz="1100" dirty="0"/>
              <a:t>tar xzvf</a:t>
            </a:r>
            <a:r>
              <a:rPr lang="en-US" altLang="zh-CN" sz="1100" dirty="0"/>
              <a:t> </a:t>
            </a:r>
            <a:r>
              <a:rPr lang="zh-CN" altLang="zh-CN" sz="1100" dirty="0"/>
              <a:t>logstash-7.5.1.tar.gz</a:t>
            </a:r>
            <a:endParaRPr lang="en-US" altLang="zh-CN" sz="1100" dirty="0"/>
          </a:p>
          <a:p>
            <a:pPr lvl="2"/>
            <a:endParaRPr lang="en-US" altLang="zh-CN" sz="1100" dirty="0"/>
          </a:p>
          <a:p>
            <a:pPr marL="0" lvl="2"/>
            <a:r>
              <a:rPr lang="en-US" altLang="zh-CN" dirty="0"/>
              <a:t>4.</a:t>
            </a:r>
            <a:r>
              <a:rPr lang="zh-CN" altLang="zh-CN" dirty="0"/>
              <a:t>安装</a:t>
            </a:r>
            <a:r>
              <a:rPr lang="en-US" altLang="zh-CN" dirty="0"/>
              <a:t>Microsoft JDBC Driver 4.2 for SQL Server</a:t>
            </a:r>
          </a:p>
          <a:p>
            <a:pPr marL="0" lvl="2"/>
            <a:r>
              <a:rPr lang="en-US" altLang="zh-CN" sz="1100" dirty="0"/>
              <a:t>	$ bin/logstash-plugin install logstash-input-</a:t>
            </a:r>
            <a:r>
              <a:rPr lang="en-US" altLang="zh-CN" sz="1100" dirty="0" err="1"/>
              <a:t>jdbc</a:t>
            </a:r>
            <a:endParaRPr lang="en-US" altLang="zh-CN" sz="1100" dirty="0"/>
          </a:p>
          <a:p>
            <a:pPr marL="0" lvl="2"/>
            <a:r>
              <a:rPr lang="en-US" altLang="zh-CN" sz="1100" dirty="0"/>
              <a:t>	$ cd ./lib</a:t>
            </a:r>
          </a:p>
          <a:p>
            <a:r>
              <a:rPr lang="en-US" altLang="zh-CN" sz="1100" dirty="0"/>
              <a:t>	$ wget </a:t>
            </a:r>
            <a:r>
              <a:rPr lang="zh-CN" altLang="zh-CN" sz="900" dirty="0">
                <a:hlinkClick r:id="rId5"/>
              </a:rPr>
              <a:t>https://download.microsoft.com/download/F/0/F/F0FF3F95-D42A-46AF-B0F9-8887987A2C4B/sqljdbc_4.2.8112.200_enu.tar.gz</a:t>
            </a:r>
            <a:endParaRPr lang="zh-CN" altLang="zh-CN" sz="1100" dirty="0"/>
          </a:p>
          <a:p>
            <a:r>
              <a:rPr lang="en-US" altLang="zh-CN" sz="1100" dirty="0"/>
              <a:t>	$ tar xzvf </a:t>
            </a:r>
            <a:r>
              <a:rPr lang="zh-CN" altLang="zh-CN" sz="1100" dirty="0"/>
              <a:t>sqljdbc_4.2.8112.200_enu.tar.gz</a:t>
            </a:r>
          </a:p>
          <a:p>
            <a:pPr marL="0" lvl="2"/>
            <a:endParaRPr lang="en-US" altLang="zh-CN" dirty="0"/>
          </a:p>
          <a:p>
            <a:pPr marL="0" lvl="2"/>
            <a:r>
              <a:rPr lang="en-US" altLang="zh-CN" dirty="0"/>
              <a:t>5.</a:t>
            </a:r>
            <a:r>
              <a:rPr lang="zh-CN" altLang="en-US" dirty="0"/>
              <a:t>配置</a:t>
            </a:r>
            <a:r>
              <a:rPr lang="en-US" altLang="zh-CN" dirty="0"/>
              <a:t>Config:</a:t>
            </a:r>
          </a:p>
          <a:p>
            <a:pPr marL="0" lvl="2"/>
            <a:r>
              <a:rPr lang="en-US" altLang="zh-CN" dirty="0"/>
              <a:t>	$ cd config</a:t>
            </a:r>
          </a:p>
          <a:p>
            <a:pPr marL="0" lvl="2"/>
            <a:r>
              <a:rPr lang="en-US" altLang="zh-CN" dirty="0"/>
              <a:t>	$ vim </a:t>
            </a:r>
            <a:r>
              <a:rPr lang="en-US" altLang="zh-CN" dirty="0">
                <a:solidFill>
                  <a:srgbClr val="FF0000"/>
                </a:solidFill>
              </a:rPr>
              <a:t>sql.conf</a:t>
            </a:r>
          </a:p>
          <a:p>
            <a:pPr marL="0" lvl="2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FCD521-0F63-46A8-AE7C-52483F0BFC45}"/>
              </a:ext>
            </a:extLst>
          </p:cNvPr>
          <p:cNvSpPr/>
          <p:nvPr/>
        </p:nvSpPr>
        <p:spPr>
          <a:xfrm>
            <a:off x="4062137" y="4015356"/>
            <a:ext cx="2272160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启动</a:t>
            </a:r>
            <a:r>
              <a:rPr lang="en-US" altLang="zh-CN" dirty="0"/>
              <a:t>logstash</a:t>
            </a:r>
          </a:p>
          <a:p>
            <a:r>
              <a:rPr lang="en-US" altLang="zh-CN" dirty="0"/>
              <a:t>    $ cd ..</a:t>
            </a:r>
          </a:p>
          <a:p>
            <a:r>
              <a:rPr lang="en-US" altLang="zh-CN" dirty="0"/>
              <a:t>    $ l</a:t>
            </a:r>
            <a:r>
              <a:rPr lang="zh-CN" altLang="zh-CN" dirty="0"/>
              <a:t>ogstash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-f </a:t>
            </a:r>
            <a:r>
              <a:rPr lang="en-US" altLang="zh-CN" dirty="0"/>
              <a:t>config/</a:t>
            </a:r>
            <a:r>
              <a:rPr lang="en-US" altLang="zh-CN" dirty="0">
                <a:solidFill>
                  <a:srgbClr val="FF0000"/>
                </a:solidFill>
              </a:rPr>
              <a:t>sql.conf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0C0F26-9CC1-408D-AF45-DEE0B9AB5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52828"/>
              </p:ext>
            </p:extLst>
          </p:nvPr>
        </p:nvGraphicFramePr>
        <p:xfrm>
          <a:off x="2238375" y="4252913"/>
          <a:ext cx="3302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包装程序外壳对象" showAsIcon="1" r:id="rId6" imgW="330120" imgH="324720" progId="Package">
                  <p:embed/>
                </p:oleObj>
              </mc:Choice>
              <mc:Fallback>
                <p:oleObj name="包装程序外壳对象" showAsIcon="1" r:id="rId6" imgW="330120" imgH="324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38375" y="4252913"/>
                        <a:ext cx="3302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39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A8EA82-B5BD-40CF-BD7A-AF323C01D731}"/>
              </a:ext>
            </a:extLst>
          </p:cNvPr>
          <p:cNvSpPr/>
          <p:nvPr/>
        </p:nvSpPr>
        <p:spPr>
          <a:xfrm>
            <a:off x="3131541" y="2340917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Kibana</a:t>
            </a:r>
            <a:r>
              <a:rPr lang="zh-CN" altLang="en-US" sz="2400" dirty="0"/>
              <a:t>的安装与使用</a:t>
            </a:r>
          </a:p>
        </p:txBody>
      </p:sp>
    </p:spTree>
    <p:extLst>
      <p:ext uri="{BB962C8B-B14F-4D97-AF65-F5344CB8AC3E}">
        <p14:creationId xmlns:p14="http://schemas.microsoft.com/office/powerpoint/2010/main" val="326947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Kibana</a:t>
            </a:r>
            <a:r>
              <a:rPr lang="zh-CN" altLang="en-US" sz="2800" dirty="0"/>
              <a:t>的安装与使用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B7AB07-F03A-480F-92C4-E8345DA4EDC2}"/>
              </a:ext>
            </a:extLst>
          </p:cNvPr>
          <p:cNvSpPr/>
          <p:nvPr/>
        </p:nvSpPr>
        <p:spPr>
          <a:xfrm>
            <a:off x="242236" y="1333888"/>
            <a:ext cx="6971780" cy="3008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	$ cd /home/yrz</a:t>
            </a:r>
          </a:p>
          <a:p>
            <a:r>
              <a:rPr lang="en-US" altLang="zh-CN" dirty="0"/>
              <a:t>	$ mkdir kibana</a:t>
            </a:r>
          </a:p>
          <a:p>
            <a:r>
              <a:rPr lang="en-US" altLang="zh-CN" dirty="0"/>
              <a:t>	$ </a:t>
            </a:r>
            <a:r>
              <a:rPr lang="zh-CN" altLang="zh-CN" dirty="0"/>
              <a:t>wget </a:t>
            </a:r>
            <a:r>
              <a:rPr lang="zh-CN" altLang="zh-CN" dirty="0">
                <a:hlinkClick r:id="rId3"/>
              </a:rPr>
              <a:t>https://artifacts.elastic.co/downloads/kibana/kibana-7.5.1-linux-x86_64.tar.gz</a:t>
            </a:r>
            <a:endParaRPr lang="en-US" altLang="zh-CN" dirty="0"/>
          </a:p>
          <a:p>
            <a:r>
              <a:rPr lang="en-US" altLang="zh-CN" dirty="0"/>
              <a:t>	$ </a:t>
            </a:r>
            <a:r>
              <a:rPr lang="zh-CN" altLang="zh-CN" dirty="0"/>
              <a:t>tar </a:t>
            </a:r>
            <a:r>
              <a:rPr lang="zh-CN" altLang="zh-CN" sz="1400" dirty="0"/>
              <a:t>xzvf</a:t>
            </a:r>
            <a:r>
              <a:rPr lang="zh-CN" altLang="zh-CN" dirty="0"/>
              <a:t> kibana-7.5.1-linux-x86_64.tar.gz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en-US" altLang="zh-CN" dirty="0"/>
              <a:t>	$</a:t>
            </a:r>
            <a:r>
              <a:rPr lang="en-US" altLang="zh-CN" i="1" dirty="0"/>
              <a:t> </a:t>
            </a:r>
            <a:r>
              <a:rPr lang="zh-CN" altLang="zh-CN" i="1" dirty="0"/>
              <a:t>vim </a:t>
            </a:r>
            <a:r>
              <a:rPr lang="zh-CN" altLang="zh-CN" dirty="0"/>
              <a:t>/home/</a:t>
            </a:r>
            <a:r>
              <a:rPr lang="en-US" altLang="zh-CN" dirty="0"/>
              <a:t>yrz</a:t>
            </a:r>
            <a:r>
              <a:rPr lang="zh-CN" altLang="zh-CN" dirty="0"/>
              <a:t>/kibana/kibana-7.5.1-linux-x86_64</a:t>
            </a:r>
            <a:r>
              <a:rPr lang="en-US" altLang="zh-CN" dirty="0"/>
              <a:t>/</a:t>
            </a:r>
            <a:r>
              <a:rPr lang="zh-CN" altLang="zh-CN" i="1" dirty="0"/>
              <a:t>config/kibana.yml</a:t>
            </a:r>
            <a:endParaRPr lang="en-US" altLang="zh-CN" i="1" dirty="0"/>
          </a:p>
          <a:p>
            <a:pPr lvl="1"/>
            <a:r>
              <a:rPr lang="en-US" altLang="zh-CN" i="1" dirty="0"/>
              <a:t>	</a:t>
            </a:r>
            <a:r>
              <a:rPr lang="zh-CN" altLang="zh-CN" dirty="0"/>
              <a:t> </a:t>
            </a:r>
            <a:r>
              <a:rPr lang="en-US" altLang="zh-CN" dirty="0"/>
              <a:t>         </a:t>
            </a:r>
            <a:r>
              <a:rPr lang="zh-CN" altLang="zh-CN" dirty="0"/>
              <a:t>server.port: </a:t>
            </a:r>
            <a:r>
              <a:rPr lang="zh-CN" altLang="zh-CN" dirty="0">
                <a:solidFill>
                  <a:srgbClr val="FF0000"/>
                </a:solidFill>
              </a:rPr>
              <a:t>5601</a:t>
            </a:r>
            <a:r>
              <a:rPr lang="zh-CN" altLang="zh-CN" dirty="0"/>
              <a:t> 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zh-CN" altLang="en-US" dirty="0">
                <a:solidFill>
                  <a:srgbClr val="00B050"/>
                </a:solidFill>
              </a:rPr>
              <a:t>默认</a:t>
            </a:r>
            <a:r>
              <a:rPr lang="en-US" altLang="zh-CN" dirty="0">
                <a:solidFill>
                  <a:srgbClr val="00B050"/>
                </a:solidFill>
              </a:rPr>
              <a:t>kibana</a:t>
            </a:r>
            <a:r>
              <a:rPr lang="zh-CN" altLang="en-US" dirty="0">
                <a:solidFill>
                  <a:srgbClr val="00B050"/>
                </a:solidFill>
              </a:rPr>
              <a:t>端口</a:t>
            </a:r>
            <a:endParaRPr lang="zh-CN" altLang="zh-CN" dirty="0">
              <a:solidFill>
                <a:srgbClr val="00B050"/>
              </a:solidFill>
            </a:endParaRPr>
          </a:p>
          <a:p>
            <a:pPr lvl="3"/>
            <a:r>
              <a:rPr lang="en-US" altLang="zh-CN" dirty="0"/>
              <a:t> </a:t>
            </a:r>
            <a:r>
              <a:rPr lang="zh-CN" altLang="zh-CN" dirty="0"/>
              <a:t>server.host: "</a:t>
            </a:r>
            <a:r>
              <a:rPr lang="en-US" altLang="zh-CN" dirty="0"/>
              <a:t>172.30.7.6</a:t>
            </a:r>
            <a:r>
              <a:rPr lang="zh-CN" altLang="zh-CN" dirty="0"/>
              <a:t>"</a:t>
            </a:r>
            <a:br>
              <a:rPr lang="zh-CN" altLang="zh-CN" dirty="0"/>
            </a:br>
            <a:r>
              <a:rPr lang="en-US" altLang="zh-CN" dirty="0"/>
              <a:t> </a:t>
            </a:r>
            <a:r>
              <a:rPr lang="zh-CN" altLang="zh-CN" dirty="0"/>
              <a:t>elasticsearch.hosts: ["</a:t>
            </a:r>
            <a:r>
              <a:rPr lang="en-US" altLang="zh-CN" dirty="0"/>
              <a:t>http://172.30.7.6:9200</a:t>
            </a:r>
            <a:r>
              <a:rPr lang="zh-CN" altLang="zh-CN" dirty="0"/>
              <a:t>"]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0" lvl="2"/>
            <a:r>
              <a:rPr lang="en-US" altLang="zh-CN" dirty="0"/>
              <a:t>3.</a:t>
            </a:r>
            <a:r>
              <a:rPr lang="zh-CN" altLang="en-US" dirty="0"/>
              <a:t>启动</a:t>
            </a:r>
            <a:endParaRPr lang="en-US" altLang="zh-CN" dirty="0"/>
          </a:p>
          <a:p>
            <a:pPr marL="0" lvl="2"/>
            <a:r>
              <a:rPr lang="en-US" altLang="zh-CN" dirty="0"/>
              <a:t>	</a:t>
            </a:r>
            <a:r>
              <a:rPr lang="zh-CN" altLang="zh-CN" dirty="0"/>
              <a:t> </a:t>
            </a:r>
            <a:r>
              <a:rPr lang="en-US" altLang="zh-CN" dirty="0"/>
              <a:t>$</a:t>
            </a:r>
            <a:r>
              <a:rPr lang="zh-CN" altLang="en-US" dirty="0"/>
              <a:t> </a:t>
            </a:r>
            <a:r>
              <a:rPr lang="zh-CN" altLang="zh-CN" dirty="0"/>
              <a:t>/home/</a:t>
            </a:r>
            <a:r>
              <a:rPr lang="en-US" altLang="zh-CN" dirty="0"/>
              <a:t>yrz</a:t>
            </a:r>
            <a:r>
              <a:rPr lang="zh-CN" altLang="zh-CN" dirty="0"/>
              <a:t>/kibana/kibana-7.5.1-linux-x86_64/bin/kibana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097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Kibana</a:t>
            </a:r>
            <a:r>
              <a:rPr lang="zh-CN" altLang="en-US" sz="2800" dirty="0"/>
              <a:t>的安装与使用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AFF313-1710-4167-998C-DD23455F4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93" y="1052043"/>
            <a:ext cx="3641835" cy="17772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67FD28-9FE6-4254-9BEA-E2A26272E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89" y="1021639"/>
            <a:ext cx="3641835" cy="1777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ED27D9-D6DD-4D31-A769-E1C1E1A7A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94" y="2938405"/>
            <a:ext cx="3641836" cy="17772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EBCE2CC-2A84-4F4E-A42D-DA0392323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789" y="2972620"/>
            <a:ext cx="3195277" cy="17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A8EA82-B5BD-40CF-BD7A-AF323C01D731}"/>
              </a:ext>
            </a:extLst>
          </p:cNvPr>
          <p:cNvSpPr/>
          <p:nvPr/>
        </p:nvSpPr>
        <p:spPr>
          <a:xfrm>
            <a:off x="3718080" y="2340917"/>
            <a:ext cx="1707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IK</a:t>
            </a:r>
            <a:r>
              <a:rPr lang="zh-CN" altLang="en-US" sz="2400" dirty="0"/>
              <a:t>中文分词</a:t>
            </a:r>
          </a:p>
        </p:txBody>
      </p:sp>
    </p:spTree>
    <p:extLst>
      <p:ext uri="{BB962C8B-B14F-4D97-AF65-F5344CB8AC3E}">
        <p14:creationId xmlns:p14="http://schemas.microsoft.com/office/powerpoint/2010/main" val="287803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IK</a:t>
            </a:r>
            <a:r>
              <a:rPr lang="zh-CN" altLang="en-US" sz="2800" dirty="0"/>
              <a:t>中文分词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267B74-0586-4AB1-AA6D-1D23D43C3899}"/>
              </a:ext>
            </a:extLst>
          </p:cNvPr>
          <p:cNvSpPr/>
          <p:nvPr/>
        </p:nvSpPr>
        <p:spPr>
          <a:xfrm>
            <a:off x="360477" y="1053745"/>
            <a:ext cx="2995051" cy="1962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Elasticsearch</a:t>
            </a:r>
            <a:r>
              <a:rPr lang="zh-CN" altLang="en-US" dirty="0"/>
              <a:t>默认也能对中文进行分词</a:t>
            </a:r>
            <a:endParaRPr lang="en-US" altLang="zh-CN" dirty="0"/>
          </a:p>
          <a:p>
            <a:r>
              <a:rPr lang="en-US" altLang="zh-CN" dirty="0"/>
              <a:t>GET /_analyze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"analyzer": "standard",</a:t>
            </a:r>
          </a:p>
          <a:p>
            <a:r>
              <a:rPr lang="en-US" altLang="zh-CN" dirty="0"/>
              <a:t>  “text”: “</a:t>
            </a:r>
            <a:r>
              <a:rPr lang="zh-CN" altLang="en-US" dirty="0"/>
              <a:t>中华人民共和国国歌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会将每个中文字拆成一个词，</a:t>
            </a:r>
            <a:endParaRPr lang="en-US" altLang="zh-CN" dirty="0"/>
          </a:p>
          <a:p>
            <a:r>
              <a:rPr lang="zh-CN" altLang="en-US" dirty="0"/>
              <a:t>对于中文搜素效果很差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F8E3B2-CB0B-43FD-AE4D-17FD4826976E}"/>
              </a:ext>
            </a:extLst>
          </p:cNvPr>
          <p:cNvSpPr/>
          <p:nvPr/>
        </p:nvSpPr>
        <p:spPr>
          <a:xfrm>
            <a:off x="360477" y="4299011"/>
            <a:ext cx="44169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注：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IK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插件必须和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Elasticsearch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的版本一致，否则不兼容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4858CF-D2AD-4C4E-B560-779751FB1F46}"/>
              </a:ext>
            </a:extLst>
          </p:cNvPr>
          <p:cNvSpPr/>
          <p:nvPr/>
        </p:nvSpPr>
        <p:spPr>
          <a:xfrm>
            <a:off x="3822615" y="1052043"/>
            <a:ext cx="393171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ea typeface="微软雅黑" panose="020B0503020204020204" pitchFamily="34" charset="-122"/>
              </a:rPr>
              <a:t>         I</a:t>
            </a:r>
            <a:r>
              <a:rPr lang="zh-CN" altLang="zh-CN" sz="1400" dirty="0"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ea typeface="微软雅黑" panose="020B0503020204020204" pitchFamily="34" charset="-122"/>
              </a:rPr>
              <a:t>分词器</a:t>
            </a:r>
            <a:r>
              <a:rPr lang="zh-CN" altLang="zh-CN" sz="1400" dirty="0">
                <a:ea typeface="微软雅黑" panose="020B0503020204020204" pitchFamily="34" charset="-122"/>
              </a:rPr>
              <a:t>有两种分词模式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ik_max_word: </a:t>
            </a:r>
            <a:r>
              <a:rPr lang="zh-CN" altLang="en-US" dirty="0"/>
              <a:t>会将文本做最细粒度的拆分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ik_smart:          </a:t>
            </a:r>
            <a:r>
              <a:rPr lang="zh-CN" altLang="en-US" dirty="0"/>
              <a:t>会做最粗粒度的拆分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5D4259-22B0-4DFA-A468-4657AA397801}"/>
              </a:ext>
            </a:extLst>
          </p:cNvPr>
          <p:cNvSpPr/>
          <p:nvPr/>
        </p:nvSpPr>
        <p:spPr>
          <a:xfrm>
            <a:off x="4108370" y="2895219"/>
            <a:ext cx="277117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ea typeface="微软雅黑" panose="020B0503020204020204" pitchFamily="34" charset="-122"/>
              </a:rPr>
              <a:t>试试看：</a:t>
            </a:r>
            <a:endParaRPr lang="en-US" altLang="zh-CN" sz="1200" dirty="0">
              <a:ea typeface="微软雅黑" panose="020B0503020204020204" pitchFamily="34" charset="-122"/>
            </a:endParaRPr>
          </a:p>
          <a:p>
            <a:r>
              <a:rPr lang="en-US" altLang="zh-CN" sz="1200" dirty="0">
                <a:ea typeface="微软雅黑" panose="020B0503020204020204" pitchFamily="34" charset="-122"/>
              </a:rPr>
              <a:t>GET /_analyze</a:t>
            </a:r>
          </a:p>
          <a:p>
            <a:r>
              <a:rPr lang="en-US" altLang="zh-CN" sz="1200" dirty="0"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200" dirty="0">
                <a:ea typeface="微软雅黑" panose="020B0503020204020204" pitchFamily="34" charset="-122"/>
              </a:rPr>
              <a:t>  "analyzer": "ik_max_word",</a:t>
            </a:r>
          </a:p>
          <a:p>
            <a:r>
              <a:rPr lang="en-US" altLang="zh-CN" sz="1200" dirty="0">
                <a:ea typeface="微软雅黑" panose="020B0503020204020204" pitchFamily="34" charset="-122"/>
              </a:rPr>
              <a:t>  "text": "</a:t>
            </a:r>
            <a:r>
              <a:rPr lang="zh-CN" altLang="en-US" sz="1200" dirty="0">
                <a:ea typeface="微软雅黑" panose="020B0503020204020204" pitchFamily="34" charset="-122"/>
              </a:rPr>
              <a:t>中华人民共和国国歌</a:t>
            </a:r>
            <a:r>
              <a:rPr lang="en-US" altLang="zh-CN" sz="1200" dirty="0"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sz="1200" dirty="0">
                <a:ea typeface="微软雅黑" panose="020B0503020204020204" pitchFamily="34" charset="-122"/>
              </a:rPr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FEFBA2-7CDF-4E52-8340-31C74BDBFE2D}"/>
              </a:ext>
            </a:extLst>
          </p:cNvPr>
          <p:cNvSpPr/>
          <p:nvPr/>
        </p:nvSpPr>
        <p:spPr>
          <a:xfrm>
            <a:off x="4108370" y="19359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搜索时为了提供索引的</a:t>
            </a:r>
            <a:r>
              <a:rPr lang="zh-CN" altLang="en-US" dirty="0">
                <a:solidFill>
                  <a:srgbClr val="FF0000"/>
                </a:solidFill>
              </a:rPr>
              <a:t>覆盖范围</a:t>
            </a:r>
            <a:r>
              <a:rPr lang="zh-CN" altLang="en-US" dirty="0"/>
              <a:t>，通常会采用</a:t>
            </a:r>
            <a:r>
              <a:rPr lang="en-US" altLang="zh-CN" dirty="0"/>
              <a:t>ik_max_word</a:t>
            </a:r>
            <a:r>
              <a:rPr lang="zh-CN" altLang="en-US" dirty="0"/>
              <a:t>分析器，会以最细粒度分词索引，</a:t>
            </a:r>
          </a:p>
          <a:p>
            <a:r>
              <a:rPr lang="zh-CN" altLang="en-US" dirty="0"/>
              <a:t>搜索时为了提高</a:t>
            </a:r>
            <a:r>
              <a:rPr lang="zh-CN" altLang="en-US" dirty="0">
                <a:solidFill>
                  <a:srgbClr val="FF0000"/>
                </a:solidFill>
              </a:rPr>
              <a:t>搜索准确度</a:t>
            </a:r>
            <a:r>
              <a:rPr lang="zh-CN" altLang="en-US" dirty="0"/>
              <a:t>，会采用</a:t>
            </a:r>
            <a:r>
              <a:rPr lang="en-US" altLang="zh-CN" dirty="0"/>
              <a:t>ik_smart</a:t>
            </a:r>
            <a:r>
              <a:rPr lang="zh-CN" altLang="en-US" dirty="0"/>
              <a:t>分析器，会以粗粒度分词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9630A1-D2E7-43B7-88BB-AAE82E0B79A5}"/>
              </a:ext>
            </a:extLst>
          </p:cNvPr>
          <p:cNvSpPr/>
          <p:nvPr/>
        </p:nvSpPr>
        <p:spPr>
          <a:xfrm>
            <a:off x="6315542" y="3075794"/>
            <a:ext cx="2497351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GET /_analyze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"analyzer": "ik_smart",</a:t>
            </a:r>
          </a:p>
          <a:p>
            <a:r>
              <a:rPr lang="en-US" altLang="zh-CN" sz="1200" dirty="0"/>
              <a:t>  "text": "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中华人民共和国国歌</a:t>
            </a:r>
            <a:r>
              <a:rPr lang="en-US" altLang="zh-CN" sz="1200" dirty="0"/>
              <a:t>"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A8EA82-B5BD-40CF-BD7A-AF323C01D731}"/>
              </a:ext>
            </a:extLst>
          </p:cNvPr>
          <p:cNvSpPr/>
          <p:nvPr/>
        </p:nvSpPr>
        <p:spPr>
          <a:xfrm>
            <a:off x="2755220" y="2340917"/>
            <a:ext cx="3633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.NET Core</a:t>
            </a:r>
            <a:r>
              <a:rPr lang="zh-CN" altLang="en-US" sz="2400" dirty="0"/>
              <a:t>查询</a:t>
            </a:r>
            <a:r>
              <a:rPr lang="en-US" altLang="zh-CN" sz="2400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293116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663424" y="1516922"/>
            <a:ext cx="3872565" cy="2109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Elastic Stack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Elasticsearch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集群的介绍与部署</a:t>
            </a:r>
            <a:endParaRPr lang="en-US" sz="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Logstash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数据到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Kibana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的安装与使用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中文分词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.NET Core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181693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.NET Core</a:t>
            </a:r>
            <a:r>
              <a:rPr lang="zh-CN" altLang="en-US" sz="2800" dirty="0"/>
              <a:t>查询</a:t>
            </a:r>
            <a:r>
              <a:rPr lang="en-US" altLang="zh-CN" sz="2800" dirty="0"/>
              <a:t>Elasticsearch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284D9F-51B7-4676-AA58-350853FC665F}"/>
              </a:ext>
            </a:extLst>
          </p:cNvPr>
          <p:cNvSpPr/>
          <p:nvPr/>
        </p:nvSpPr>
        <p:spPr>
          <a:xfrm>
            <a:off x="242235" y="1010694"/>
            <a:ext cx="6782754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Elasticsearch的两个官方.NET客户端：</a:t>
            </a:r>
            <a:endParaRPr lang="en-US" altLang="zh-CN" dirty="0"/>
          </a:p>
          <a:p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Elasticsearch.Net </a:t>
            </a:r>
            <a:r>
              <a:rPr lang="zh-CN" altLang="en-US" dirty="0"/>
              <a:t>低级的，无依赖的客户端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NEST </a:t>
            </a:r>
            <a:r>
              <a:rPr lang="zh-CN" altLang="en-US" dirty="0"/>
              <a:t>高级客户端，将所有请求和响应都映射为类型，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并带有强类型查询</a:t>
            </a:r>
            <a:r>
              <a:rPr lang="en-US" altLang="zh-CN" dirty="0"/>
              <a:t>DSL</a:t>
            </a:r>
            <a:r>
              <a:rPr lang="zh-CN" altLang="en-US" dirty="0"/>
              <a:t>（</a:t>
            </a:r>
            <a:r>
              <a:rPr lang="en-US" altLang="zh-CN" dirty="0"/>
              <a:t>Domain Specific Language </a:t>
            </a:r>
            <a:r>
              <a:rPr lang="zh-CN" altLang="en-US" dirty="0"/>
              <a:t>特定领域语言），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该查询</a:t>
            </a:r>
            <a:r>
              <a:rPr lang="en-US" altLang="zh-CN" dirty="0"/>
              <a:t>DSL</a:t>
            </a:r>
            <a:r>
              <a:rPr lang="zh-CN" altLang="en-US" dirty="0"/>
              <a:t>与</a:t>
            </a:r>
            <a:r>
              <a:rPr lang="en-US" altLang="zh-CN" dirty="0"/>
              <a:t>Elasticsearch</a:t>
            </a:r>
            <a:r>
              <a:rPr lang="zh-CN" altLang="en-US" dirty="0"/>
              <a:t>查询</a:t>
            </a:r>
            <a:r>
              <a:rPr lang="en-US" altLang="zh-CN" dirty="0"/>
              <a:t>DSL</a:t>
            </a:r>
            <a:r>
              <a:rPr lang="zh-CN" altLang="en-US" dirty="0"/>
              <a:t>一 一映射。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在NEST底层使用并仍然公开低级Elasticsearch.Net客户端，从而提供对NEST功能的访问，</a:t>
            </a:r>
            <a:endParaRPr lang="en-US" altLang="zh-CN" dirty="0"/>
          </a:p>
          <a:p>
            <a:r>
              <a:rPr lang="zh-CN" altLang="zh-CN" dirty="0"/>
              <a:t>并允许用户在需要时使用低级客户端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695276-BB86-4D3D-A4C0-FD2B5841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06" y="3327322"/>
            <a:ext cx="5510049" cy="11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3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287B-B9CD-4044-94DF-F81FE353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78579-F785-462E-80E8-BC255E22F8EF}"/>
              </a:ext>
            </a:extLst>
          </p:cNvPr>
          <p:cNvSpPr/>
          <p:nvPr/>
        </p:nvSpPr>
        <p:spPr>
          <a:xfrm>
            <a:off x="706230" y="1867711"/>
            <a:ext cx="7731540" cy="1408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【1】</a:t>
            </a:r>
            <a:r>
              <a:rPr lang="en-US" altLang="zh-CN" sz="1200" dirty="0">
                <a:hlinkClick r:id="rId2"/>
              </a:rPr>
              <a:t>https://www.elastic.co/cn/what-is/elk-stack</a:t>
            </a:r>
            <a:endParaRPr lang="en-US" altLang="zh-CN" sz="1200" dirty="0"/>
          </a:p>
          <a:p>
            <a:r>
              <a:rPr lang="en-US" altLang="zh-CN" sz="1200" dirty="0"/>
              <a:t>【2】</a:t>
            </a:r>
            <a:r>
              <a:rPr lang="en-US" altLang="zh-CN" sz="1200" dirty="0">
                <a:hlinkClick r:id="rId3"/>
              </a:rPr>
              <a:t>https://www.elastic.co/cn/blog/how-to-keep-elasticsearch-synchronized-with-a-relational-database-using-logstash</a:t>
            </a:r>
            <a:endParaRPr lang="en-US" altLang="zh-CN" sz="1200" dirty="0"/>
          </a:p>
          <a:p>
            <a:r>
              <a:rPr lang="en-US" altLang="zh-CN" sz="1200" dirty="0"/>
              <a:t>【3】</a:t>
            </a:r>
            <a:r>
              <a:rPr lang="en-US" altLang="zh-CN" sz="1200" dirty="0">
                <a:hlinkClick r:id="rId4"/>
              </a:rPr>
              <a:t>https://www.elastic.co/guide/en/elasticsearch/reference/current/elasticsearch-intro.html</a:t>
            </a:r>
            <a:endParaRPr lang="en-US" altLang="zh-CN" sz="1200" dirty="0"/>
          </a:p>
          <a:p>
            <a:r>
              <a:rPr lang="en-US" altLang="zh-CN" sz="1200" dirty="0"/>
              <a:t>【4】</a:t>
            </a:r>
            <a:r>
              <a:rPr lang="en-US" altLang="zh-CN" sz="1200" dirty="0">
                <a:hlinkClick r:id="rId5"/>
              </a:rPr>
              <a:t>https://www.elastic.co/guide/cn/elasticsearch/guide/current/index.html</a:t>
            </a:r>
            <a:endParaRPr lang="en-US" altLang="zh-CN" sz="1200" dirty="0"/>
          </a:p>
          <a:p>
            <a:r>
              <a:rPr lang="en-US" altLang="zh-CN" sz="1200" dirty="0"/>
              <a:t>【5】</a:t>
            </a:r>
            <a:r>
              <a:rPr lang="en-US" altLang="zh-CN" sz="1200" dirty="0">
                <a:hlinkClick r:id="rId6"/>
              </a:rPr>
              <a:t>https://github.com/medcl/elasticsearch-analysis-</a:t>
            </a:r>
            <a:r>
              <a:rPr lang="en-US" altLang="zh-CN" sz="1200" dirty="0" err="1">
                <a:hlinkClick r:id="rId6"/>
              </a:rPr>
              <a:t>ik</a:t>
            </a:r>
            <a:endParaRPr lang="en-US" altLang="zh-CN" sz="1200" dirty="0"/>
          </a:p>
          <a:p>
            <a:r>
              <a:rPr lang="en-US" altLang="zh-CN" sz="1200" dirty="0"/>
              <a:t>【6】</a:t>
            </a:r>
            <a:r>
              <a:rPr lang="zh-CN" altLang="zh-CN" sz="1200" dirty="0">
                <a:hlinkClick r:id="rId7"/>
              </a:rPr>
              <a:t>https://github.com/elastic/elasticsearch-net</a:t>
            </a:r>
            <a:endParaRPr lang="en-US" altLang="zh-CN" sz="1200" dirty="0"/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60091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465" y="2149294"/>
            <a:ext cx="3769069" cy="844912"/>
          </a:xfrm>
        </p:spPr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6643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Elastic Stack</a:t>
            </a:r>
            <a:r>
              <a:rPr lang="zh-CN" altLang="en-US" sz="2800" dirty="0"/>
              <a:t>介绍</a:t>
            </a:r>
            <a:endParaRPr lang="en-US" altLang="zh-CN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067F5A-70EA-4D63-8206-58CDD69EAAD1}"/>
              </a:ext>
            </a:extLst>
          </p:cNvPr>
          <p:cNvSpPr/>
          <p:nvPr/>
        </p:nvSpPr>
        <p:spPr>
          <a:xfrm>
            <a:off x="4173164" y="1044103"/>
            <a:ext cx="4572000" cy="32085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343741"/>
                </a:solidFill>
                <a:latin typeface="Inter"/>
              </a:rPr>
              <a:t>ELK</a:t>
            </a:r>
            <a:r>
              <a:rPr lang="zh-CN" altLang="en-US" b="1" dirty="0">
                <a:solidFill>
                  <a:srgbClr val="343741"/>
                </a:solidFill>
                <a:latin typeface="Inter"/>
              </a:rPr>
              <a:t>是什么呢？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 </a:t>
            </a:r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r>
              <a:rPr lang="en-US" altLang="zh-CN" dirty="0">
                <a:solidFill>
                  <a:srgbClr val="343741"/>
                </a:solidFill>
                <a:latin typeface="Inter"/>
              </a:rPr>
              <a:t>“ELK”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是三个开源项目的首字母缩写，这三个项目分别是：</a:t>
            </a:r>
            <a:r>
              <a:rPr lang="en-US" altLang="zh-CN" dirty="0">
                <a:solidFill>
                  <a:srgbClr val="343741"/>
                </a:solidFill>
                <a:latin typeface="Inter"/>
              </a:rPr>
              <a:t>Elasticsearch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、</a:t>
            </a:r>
            <a:r>
              <a:rPr lang="en-US" altLang="zh-CN" dirty="0">
                <a:solidFill>
                  <a:srgbClr val="343741"/>
                </a:solidFill>
                <a:latin typeface="Inter"/>
              </a:rPr>
              <a:t>Logstash 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和 </a:t>
            </a:r>
            <a:r>
              <a:rPr lang="en-US" altLang="zh-CN" dirty="0">
                <a:solidFill>
                  <a:srgbClr val="343741"/>
                </a:solidFill>
                <a:latin typeface="Inter"/>
              </a:rPr>
              <a:t>Kibana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。</a:t>
            </a:r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r>
              <a:rPr lang="en-US" altLang="zh-CN" b="1" dirty="0">
                <a:solidFill>
                  <a:srgbClr val="343741"/>
                </a:solidFill>
                <a:latin typeface="Inter"/>
              </a:rPr>
              <a:t>Elasticsearch</a:t>
            </a:r>
            <a:r>
              <a:rPr lang="en-US" altLang="zh-CN" dirty="0">
                <a:solidFill>
                  <a:srgbClr val="343741"/>
                </a:solidFill>
                <a:latin typeface="Inter"/>
              </a:rPr>
              <a:t> 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是一个</a:t>
            </a:r>
            <a:r>
              <a:rPr lang="zh-CN" altLang="en-US" dirty="0"/>
              <a:t>基于</a:t>
            </a:r>
            <a:r>
              <a:rPr lang="en-US" altLang="zh-CN" dirty="0"/>
              <a:t>Lucene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搜索和分析引擎</a:t>
            </a:r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r>
              <a:rPr lang="en-US" altLang="zh-CN" b="1" dirty="0">
                <a:solidFill>
                  <a:srgbClr val="343741"/>
                </a:solidFill>
                <a:latin typeface="Inter"/>
              </a:rPr>
              <a:t>Logstash</a:t>
            </a:r>
            <a:r>
              <a:rPr lang="en-US" altLang="zh-CN" dirty="0">
                <a:solidFill>
                  <a:srgbClr val="343741"/>
                </a:solidFill>
                <a:latin typeface="Inter"/>
              </a:rPr>
              <a:t> 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是服务器端数据处理管道，能够同时从多个来源采集数据，转换数据，然后将数据发送到诸如 </a:t>
            </a:r>
            <a:r>
              <a:rPr lang="en-US" altLang="zh-CN" dirty="0">
                <a:solidFill>
                  <a:srgbClr val="343741"/>
                </a:solidFill>
                <a:latin typeface="Inter"/>
              </a:rPr>
              <a:t>Elasticsearch 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等“存储库”中</a:t>
            </a:r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r>
              <a:rPr lang="en-US" altLang="zh-CN" b="1" dirty="0">
                <a:solidFill>
                  <a:srgbClr val="343741"/>
                </a:solidFill>
                <a:latin typeface="Inter"/>
              </a:rPr>
              <a:t>Kibana</a:t>
            </a:r>
            <a:r>
              <a:rPr lang="en-US" altLang="zh-CN" dirty="0">
                <a:solidFill>
                  <a:srgbClr val="343741"/>
                </a:solidFill>
                <a:latin typeface="Inter"/>
              </a:rPr>
              <a:t> 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则可以让用户在 </a:t>
            </a:r>
            <a:r>
              <a:rPr lang="en-US" altLang="zh-CN" dirty="0">
                <a:solidFill>
                  <a:srgbClr val="343741"/>
                </a:solidFill>
                <a:latin typeface="Inter"/>
              </a:rPr>
              <a:t>Elasticsearch </a:t>
            </a:r>
            <a:r>
              <a:rPr lang="zh-CN" altLang="en-US" dirty="0">
                <a:solidFill>
                  <a:srgbClr val="343741"/>
                </a:solidFill>
                <a:latin typeface="Inter"/>
              </a:rPr>
              <a:t>中使用图形和图表对数据进行可视化</a:t>
            </a:r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endParaRPr lang="en-US" altLang="zh-CN" dirty="0">
              <a:solidFill>
                <a:srgbClr val="343741"/>
              </a:solidFill>
              <a:latin typeface="Inter"/>
            </a:endParaRPr>
          </a:p>
          <a:p>
            <a:r>
              <a:rPr lang="en-US" altLang="zh-CN" b="1" dirty="0">
                <a:solidFill>
                  <a:srgbClr val="343741"/>
                </a:solidFill>
                <a:latin typeface="Inter"/>
              </a:rPr>
              <a:t>Beats</a:t>
            </a:r>
            <a:r>
              <a:rPr lang="zh-CN" altLang="en-US" dirty="0">
                <a:solidFill>
                  <a:srgbClr val="343741"/>
                </a:solidFill>
                <a:latin typeface="Inter"/>
                <a:sym typeface="+mn-ea"/>
              </a:rPr>
              <a:t>：数据收集器系统（</a:t>
            </a:r>
            <a:r>
              <a:rPr lang="zh-CN" altLang="en-US" dirty="0"/>
              <a:t>一系列轻量型的单一功能数据采集器</a:t>
            </a:r>
            <a:r>
              <a:rPr lang="zh-CN" altLang="en-US" dirty="0">
                <a:solidFill>
                  <a:srgbClr val="343741"/>
                </a:solidFill>
                <a:latin typeface="Inter"/>
                <a:sym typeface="+mn-ea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757229-BA81-4A51-AED0-B44AFFAE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8" y="1121922"/>
            <a:ext cx="3764582" cy="306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A8EA82-B5BD-40CF-BD7A-AF323C01D731}"/>
              </a:ext>
            </a:extLst>
          </p:cNvPr>
          <p:cNvSpPr/>
          <p:nvPr/>
        </p:nvSpPr>
        <p:spPr>
          <a:xfrm>
            <a:off x="2405349" y="2340917"/>
            <a:ext cx="4333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Elasticsearch</a:t>
            </a:r>
            <a:r>
              <a:rPr lang="zh-CN" altLang="en-US" sz="2400" dirty="0"/>
              <a:t>集群的介绍与部署</a:t>
            </a:r>
          </a:p>
        </p:txBody>
      </p:sp>
    </p:spTree>
    <p:extLst>
      <p:ext uri="{BB962C8B-B14F-4D97-AF65-F5344CB8AC3E}">
        <p14:creationId xmlns:p14="http://schemas.microsoft.com/office/powerpoint/2010/main" val="320601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Elasticsearch</a:t>
            </a:r>
            <a:r>
              <a:rPr lang="zh-CN" altLang="en-US" sz="2800" dirty="0"/>
              <a:t>的介绍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880A72-85E5-4699-B034-E4A1CB0C2980}"/>
              </a:ext>
            </a:extLst>
          </p:cNvPr>
          <p:cNvSpPr/>
          <p:nvPr/>
        </p:nvSpPr>
        <p:spPr>
          <a:xfrm>
            <a:off x="755679" y="1244366"/>
            <a:ext cx="7632641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B0F0"/>
                </a:solidFill>
              </a:rPr>
              <a:t>Elasticsearch</a:t>
            </a:r>
            <a:r>
              <a:rPr lang="zh-CN" altLang="en-US" dirty="0"/>
              <a:t>是一个基于</a:t>
            </a:r>
            <a:r>
              <a:rPr lang="en-US" altLang="zh-CN" dirty="0"/>
              <a:t>Apache </a:t>
            </a:r>
            <a:r>
              <a:rPr lang="en-US" altLang="zh-CN" dirty="0">
                <a:solidFill>
                  <a:srgbClr val="00B050"/>
                </a:solidFill>
              </a:rPr>
              <a:t>Lucene</a:t>
            </a:r>
            <a:r>
              <a:rPr lang="en-US" altLang="zh-CN" dirty="0"/>
              <a:t>(TM)</a:t>
            </a:r>
            <a:r>
              <a:rPr lang="zh-CN" altLang="en-US" dirty="0"/>
              <a:t>的</a:t>
            </a:r>
            <a:r>
              <a:rPr lang="zh-CN" altLang="en-US" b="1" dirty="0"/>
              <a:t>开源实时分布式搜索和分析引擎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>
                <a:solidFill>
                  <a:srgbClr val="00B0F0"/>
                </a:solidFill>
              </a:rPr>
              <a:t>Elasticsearch</a:t>
            </a:r>
            <a:r>
              <a:rPr lang="en-US" altLang="zh-CN" dirty="0"/>
              <a:t> </a:t>
            </a:r>
            <a:r>
              <a:rPr lang="zh-CN" altLang="zh-CN" dirty="0"/>
              <a:t>与</a:t>
            </a:r>
            <a:r>
              <a:rPr lang="en-US" altLang="zh-CN" dirty="0">
                <a:solidFill>
                  <a:srgbClr val="00B050"/>
                </a:solidFill>
              </a:rPr>
              <a:t>Lucene</a:t>
            </a:r>
            <a:r>
              <a:rPr lang="zh-CN" altLang="zh-CN" dirty="0"/>
              <a:t>一样也使用Java开发并使用</a:t>
            </a:r>
            <a:r>
              <a:rPr lang="zh-CN" altLang="zh-CN" dirty="0">
                <a:solidFill>
                  <a:srgbClr val="00B050"/>
                </a:solidFill>
              </a:rPr>
              <a:t>Lucene</a:t>
            </a:r>
            <a:r>
              <a:rPr lang="zh-CN" altLang="zh-CN" dirty="0"/>
              <a:t>作为其核心来实现所有索引和搜索的功能，但是它的目的是通过简单的</a:t>
            </a:r>
            <a:r>
              <a:rPr lang="zh-CN" altLang="zh-CN" b="1" dirty="0"/>
              <a:t>RESTful API</a:t>
            </a:r>
            <a:r>
              <a:rPr lang="zh-CN" altLang="zh-CN" dirty="0"/>
              <a:t>来隐藏</a:t>
            </a:r>
            <a:r>
              <a:rPr lang="zh-CN" altLang="zh-CN" dirty="0">
                <a:solidFill>
                  <a:srgbClr val="00B050"/>
                </a:solidFill>
              </a:rPr>
              <a:t>Lucene</a:t>
            </a:r>
            <a:r>
              <a:rPr lang="zh-CN" altLang="zh-CN" dirty="0"/>
              <a:t>的复杂性，从而让全文搜索变得简单。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不过，</a:t>
            </a:r>
            <a:r>
              <a:rPr lang="zh-CN" altLang="zh-CN" dirty="0">
                <a:solidFill>
                  <a:srgbClr val="00B0F0"/>
                </a:solidFill>
              </a:rPr>
              <a:t>Elasticsearch</a:t>
            </a:r>
            <a:r>
              <a:rPr lang="zh-CN" altLang="zh-CN" dirty="0"/>
              <a:t>不仅仅是</a:t>
            </a:r>
            <a:r>
              <a:rPr lang="zh-CN" altLang="zh-CN" dirty="0">
                <a:solidFill>
                  <a:srgbClr val="00B050"/>
                </a:solidFill>
              </a:rPr>
              <a:t>Lucene</a:t>
            </a:r>
            <a:r>
              <a:rPr lang="zh-CN" altLang="zh-CN" dirty="0"/>
              <a:t>和全文搜索，我们还能这样去描述它：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分布式的实时文件存储，每个字段都被索引并可被搜索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分布式的实时分析搜索引擎</a:t>
            </a:r>
          </a:p>
          <a:p>
            <a:pPr marL="628650" lvl="1" indent="-285750" fontAlgn="ctr">
              <a:buFont typeface="Arial" panose="020B0604020202020204" pitchFamily="34" charset="0"/>
              <a:buChar char="•"/>
            </a:pPr>
            <a:r>
              <a:rPr lang="zh-CN" altLang="zh-CN" dirty="0"/>
              <a:t>可以</a:t>
            </a:r>
            <a:r>
              <a:rPr lang="zh-CN" altLang="en-US" b="1" dirty="0"/>
              <a:t>横向</a:t>
            </a:r>
            <a:r>
              <a:rPr lang="zh-CN" altLang="zh-CN" b="1" dirty="0"/>
              <a:t>扩展</a:t>
            </a:r>
            <a:r>
              <a:rPr lang="zh-CN" altLang="zh-CN" dirty="0"/>
              <a:t>到上百台服务器，处理PB级结构化或非结构化数据</a:t>
            </a:r>
          </a:p>
          <a:p>
            <a:r>
              <a:rPr lang="zh-CN" altLang="zh-CN" dirty="0"/>
              <a:t> </a:t>
            </a:r>
          </a:p>
          <a:p>
            <a:pPr lvl="1"/>
            <a:r>
              <a:rPr lang="zh-CN" altLang="zh-CN" dirty="0"/>
              <a:t>类比传统关系型数据库：</a:t>
            </a:r>
          </a:p>
          <a:p>
            <a:pPr lvl="1"/>
            <a:r>
              <a:rPr lang="zh-CN" altLang="zh-CN" dirty="0"/>
              <a:t>Relational DB</a:t>
            </a:r>
            <a:r>
              <a:rPr lang="en-US" altLang="zh-CN" dirty="0"/>
              <a:t>    </a:t>
            </a:r>
            <a:r>
              <a:rPr lang="zh-CN" altLang="zh-CN" dirty="0"/>
              <a:t>-&gt;</a:t>
            </a:r>
            <a:r>
              <a:rPr lang="en-US" altLang="zh-CN" dirty="0"/>
              <a:t>    </a:t>
            </a:r>
            <a:r>
              <a:rPr lang="zh-CN" altLang="zh-CN" dirty="0"/>
              <a:t>Databases</a:t>
            </a:r>
            <a:r>
              <a:rPr lang="en-US" altLang="zh-CN" dirty="0"/>
              <a:t>   </a:t>
            </a:r>
            <a:r>
              <a:rPr lang="zh-CN" altLang="zh-CN" dirty="0"/>
              <a:t>-&gt;</a:t>
            </a:r>
            <a:r>
              <a:rPr lang="en-US" altLang="zh-CN" dirty="0"/>
              <a:t>    </a:t>
            </a:r>
            <a:r>
              <a:rPr lang="zh-CN" altLang="zh-CN" dirty="0"/>
              <a:t>Tables</a:t>
            </a:r>
            <a:r>
              <a:rPr lang="en-US" altLang="zh-CN" dirty="0"/>
              <a:t>    </a:t>
            </a:r>
            <a:r>
              <a:rPr lang="zh-CN" altLang="zh-CN" dirty="0"/>
              <a:t>-&gt;</a:t>
            </a:r>
            <a:r>
              <a:rPr lang="en-US" altLang="zh-CN" dirty="0"/>
              <a:t>         </a:t>
            </a:r>
            <a:r>
              <a:rPr lang="zh-CN" altLang="zh-CN" dirty="0"/>
              <a:t>Rows</a:t>
            </a:r>
            <a:r>
              <a:rPr lang="en-US" altLang="zh-CN" dirty="0"/>
              <a:t>         </a:t>
            </a:r>
            <a:r>
              <a:rPr lang="zh-CN" altLang="zh-CN" dirty="0"/>
              <a:t>-&gt;</a:t>
            </a:r>
            <a:r>
              <a:rPr lang="en-US" altLang="zh-CN" dirty="0"/>
              <a:t>    </a:t>
            </a:r>
            <a:r>
              <a:rPr lang="zh-CN" altLang="zh-CN" dirty="0"/>
              <a:t>Columns</a:t>
            </a:r>
            <a:br>
              <a:rPr lang="zh-CN" altLang="zh-CN" dirty="0"/>
            </a:br>
            <a:r>
              <a:rPr lang="zh-CN" altLang="zh-CN" dirty="0"/>
              <a:t>Elasticsearch</a:t>
            </a:r>
            <a:r>
              <a:rPr lang="en-US" altLang="zh-CN" dirty="0"/>
              <a:t>     </a:t>
            </a:r>
            <a:r>
              <a:rPr lang="zh-CN" altLang="zh-CN" dirty="0"/>
              <a:t>-&gt; </a:t>
            </a:r>
            <a:r>
              <a:rPr lang="en-US" altLang="zh-CN" dirty="0"/>
              <a:t>    </a:t>
            </a:r>
            <a:r>
              <a:rPr lang="zh-CN" altLang="zh-CN" dirty="0"/>
              <a:t>Indices   </a:t>
            </a:r>
            <a:r>
              <a:rPr lang="en-US" altLang="zh-CN" dirty="0"/>
              <a:t>     </a:t>
            </a:r>
            <a:r>
              <a:rPr lang="zh-CN" altLang="zh-CN" dirty="0"/>
              <a:t>-&gt; </a:t>
            </a:r>
            <a:r>
              <a:rPr lang="en-US" altLang="zh-CN" dirty="0"/>
              <a:t>   </a:t>
            </a:r>
            <a:r>
              <a:rPr lang="zh-CN" altLang="zh-CN" dirty="0"/>
              <a:t>Types  </a:t>
            </a:r>
            <a:r>
              <a:rPr lang="en-US" altLang="zh-CN" dirty="0"/>
              <a:t>   </a:t>
            </a:r>
            <a:r>
              <a:rPr lang="zh-CN" altLang="zh-CN" dirty="0"/>
              <a:t>-&gt;</a:t>
            </a:r>
            <a:r>
              <a:rPr lang="en-US" altLang="zh-CN" dirty="0"/>
              <a:t>    </a:t>
            </a:r>
            <a:r>
              <a:rPr lang="zh-CN" altLang="zh-CN" dirty="0"/>
              <a:t>Documents </a:t>
            </a:r>
            <a:r>
              <a:rPr lang="en-US" altLang="zh-CN" dirty="0"/>
              <a:t>  </a:t>
            </a:r>
            <a:r>
              <a:rPr lang="zh-CN" altLang="zh-CN" dirty="0"/>
              <a:t>-&gt; </a:t>
            </a:r>
            <a:r>
              <a:rPr lang="en-US" altLang="zh-CN" dirty="0"/>
              <a:t>   </a:t>
            </a:r>
            <a:r>
              <a:rPr lang="zh-CN" altLang="zh-CN" dirty="0"/>
              <a:t>Fields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sz="105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zh-CN" altLang="en-US" sz="1050" dirty="0">
                <a:solidFill>
                  <a:schemeClr val="bg2">
                    <a:lumMod val="75000"/>
                  </a:schemeClr>
                </a:solidFill>
              </a:rPr>
              <a:t>注：</a:t>
            </a:r>
            <a:r>
              <a:rPr lang="en-US" altLang="zh-CN" sz="1050" dirty="0">
                <a:solidFill>
                  <a:schemeClr val="bg2">
                    <a:lumMod val="75000"/>
                  </a:schemeClr>
                </a:solidFill>
              </a:rPr>
              <a:t>Elasticsearch 6.X</a:t>
            </a:r>
            <a:r>
              <a:rPr lang="zh-CN" altLang="en-US" sz="1050" dirty="0">
                <a:solidFill>
                  <a:schemeClr val="bg2">
                    <a:lumMod val="75000"/>
                  </a:schemeClr>
                </a:solidFill>
              </a:rPr>
              <a:t>后，已取消一个</a:t>
            </a:r>
            <a:r>
              <a:rPr lang="en-US" altLang="zh-CN" sz="1050" dirty="0">
                <a:solidFill>
                  <a:schemeClr val="bg2">
                    <a:lumMod val="75000"/>
                  </a:schemeClr>
                </a:solidFill>
              </a:rPr>
              <a:t>Index</a:t>
            </a:r>
            <a:r>
              <a:rPr lang="zh-CN" altLang="en-US" sz="1050" dirty="0">
                <a:solidFill>
                  <a:schemeClr val="bg2">
                    <a:lumMod val="75000"/>
                  </a:schemeClr>
                </a:solidFill>
              </a:rPr>
              <a:t>下有多个</a:t>
            </a:r>
            <a:r>
              <a:rPr lang="en-US" altLang="zh-CN" sz="1050" dirty="0">
                <a:solidFill>
                  <a:schemeClr val="bg2">
                    <a:lumMod val="75000"/>
                  </a:schemeClr>
                </a:solidFill>
              </a:rPr>
              <a:t>Types;</a:t>
            </a:r>
            <a:endParaRPr lang="zh-CN" altLang="zh-CN" sz="1050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64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Elasticsearch</a:t>
            </a:r>
            <a:r>
              <a:rPr lang="zh-CN" altLang="en-US" sz="2800" dirty="0"/>
              <a:t>的介绍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36317E-E211-4FCE-841A-5322BC47ED3D}"/>
              </a:ext>
            </a:extLst>
          </p:cNvPr>
          <p:cNvSpPr/>
          <p:nvPr/>
        </p:nvSpPr>
        <p:spPr>
          <a:xfrm>
            <a:off x="286131" y="1205855"/>
            <a:ext cx="83951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节点</a:t>
            </a:r>
            <a:r>
              <a:rPr lang="en-US" altLang="zh-CN" dirty="0"/>
              <a:t>(node)</a:t>
            </a:r>
            <a:r>
              <a:rPr lang="zh-CN" altLang="en-US" dirty="0"/>
              <a:t>：是你运行的</a:t>
            </a:r>
            <a:r>
              <a:rPr lang="en-US" altLang="zh-CN" dirty="0"/>
              <a:t>Elasticsearch</a:t>
            </a:r>
            <a:r>
              <a:rPr lang="zh-CN" altLang="en-US" dirty="0"/>
              <a:t>实例。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集群</a:t>
            </a:r>
            <a:r>
              <a:rPr lang="en-US" altLang="zh-CN" dirty="0"/>
              <a:t>(cluster)</a:t>
            </a:r>
            <a:r>
              <a:rPr lang="zh-CN" altLang="en-US" dirty="0"/>
              <a:t>：是一组具有相同</a:t>
            </a:r>
            <a:r>
              <a:rPr lang="en-US" altLang="zh-CN" dirty="0"/>
              <a:t>cluster.name</a:t>
            </a:r>
            <a:r>
              <a:rPr lang="zh-CN" altLang="en-US" dirty="0"/>
              <a:t>的</a:t>
            </a:r>
            <a:r>
              <a:rPr lang="zh-CN" altLang="en-US" b="1" dirty="0"/>
              <a:t>节点集合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他们协同工作，共享数据并提供故障转移和扩展功能，</a:t>
            </a:r>
            <a:endParaRPr lang="en-US" altLang="zh-CN" dirty="0"/>
          </a:p>
          <a:p>
            <a:r>
              <a:rPr lang="zh-CN" altLang="en-US" dirty="0"/>
              <a:t>当有新的节点加入或者删除节点，集群就会感知到并平衡数据。</a:t>
            </a:r>
            <a:endParaRPr lang="en-US" altLang="zh-CN" dirty="0"/>
          </a:p>
          <a:p>
            <a:r>
              <a:rPr lang="zh-CN" altLang="en-US" dirty="0"/>
              <a:t>集群中一个节点会被选举为主节点</a:t>
            </a:r>
            <a:r>
              <a:rPr lang="en-US" altLang="zh-CN" dirty="0"/>
              <a:t>(master),</a:t>
            </a:r>
            <a:r>
              <a:rPr lang="zh-CN" altLang="en-US" dirty="0"/>
              <a:t>它用来管理集群中的</a:t>
            </a:r>
            <a:endParaRPr lang="en-US" altLang="zh-CN" dirty="0"/>
          </a:p>
          <a:p>
            <a:r>
              <a:rPr lang="zh-CN" altLang="en-US" dirty="0"/>
              <a:t>变更，例如新建或删除索引、增加或移除节点等</a:t>
            </a:r>
            <a:r>
              <a:rPr lang="en-US" altLang="zh-CN" dirty="0"/>
              <a:t>;</a:t>
            </a:r>
            <a:r>
              <a:rPr lang="zh-CN" altLang="en-US" dirty="0"/>
              <a:t>当然一个节点</a:t>
            </a:r>
            <a:endParaRPr lang="en-US" altLang="zh-CN" dirty="0"/>
          </a:p>
          <a:p>
            <a:r>
              <a:rPr lang="zh-CN" altLang="en-US" dirty="0"/>
              <a:t>也可以组成一个集群。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b="1" dirty="0"/>
              <a:t>节点通信: </a:t>
            </a:r>
            <a:endParaRPr lang="zh-CN" altLang="zh-CN" dirty="0"/>
          </a:p>
          <a:p>
            <a:r>
              <a:rPr lang="zh-CN" altLang="zh-CN" dirty="0"/>
              <a:t>我们能够与集群中的任何节点通信，包括主节点。任何一个节点互相知道文档存在于哪个节点上，它们可以转发请求到我们需要数据所在的节点上。我们通信的节点负责收集各节点返回的数据，最后一起返回给客户端。这一切都由Elasticsearch</a:t>
            </a:r>
            <a:r>
              <a:rPr lang="zh-CN" altLang="zh-CN" b="1" dirty="0"/>
              <a:t>透明</a:t>
            </a:r>
            <a:r>
              <a:rPr lang="zh-CN" altLang="zh-CN" dirty="0"/>
              <a:t>的管理。</a:t>
            </a:r>
          </a:p>
          <a:p>
            <a:endParaRPr lang="zh-CN" altLang="en-US" dirty="0"/>
          </a:p>
        </p:txBody>
      </p:sp>
      <p:pic>
        <p:nvPicPr>
          <p:cNvPr id="2050" name="Picture 2" descr="图 2. 集群">
            <a:extLst>
              <a:ext uri="{FF2B5EF4-FFF2-40B4-BE49-F238E27FC236}">
                <a16:creationId xmlns:a16="http://schemas.microsoft.com/office/drawing/2014/main" id="{DA6C3221-7C57-4AD9-B7AC-6879D71F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08" y="1205855"/>
            <a:ext cx="3113245" cy="227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0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Elasticsearch</a:t>
            </a:r>
            <a:r>
              <a:rPr lang="zh-CN" altLang="en-US" sz="2800" dirty="0"/>
              <a:t>的介绍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36317E-E211-4FCE-841A-5322BC47ED3D}"/>
              </a:ext>
            </a:extLst>
          </p:cNvPr>
          <p:cNvSpPr/>
          <p:nvPr/>
        </p:nvSpPr>
        <p:spPr>
          <a:xfrm>
            <a:off x="374430" y="1360605"/>
            <a:ext cx="8395139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分片</a:t>
            </a:r>
            <a:r>
              <a:rPr lang="zh-CN" altLang="zh-CN" dirty="0"/>
              <a:t>与</a:t>
            </a:r>
            <a:r>
              <a:rPr lang="zh-CN" altLang="zh-CN" b="1" dirty="0"/>
              <a:t>副本分片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zh-CN" b="1" dirty="0"/>
              <a:t>分片</a:t>
            </a:r>
            <a:r>
              <a:rPr lang="zh-CN" altLang="zh-CN" dirty="0"/>
              <a:t>(</a:t>
            </a:r>
            <a:r>
              <a:rPr lang="zh-CN" altLang="zh-CN" b="1" dirty="0"/>
              <a:t>shard</a:t>
            </a:r>
            <a:r>
              <a:rPr lang="zh-CN" altLang="zh-CN" dirty="0"/>
              <a:t>)用于Elasticsearch在你的集群中分配数据。</a:t>
            </a:r>
            <a:endParaRPr lang="en-US" altLang="zh-CN" dirty="0"/>
          </a:p>
          <a:p>
            <a:r>
              <a:rPr lang="zh-CN" altLang="zh-CN" dirty="0"/>
              <a:t>想象把分片当作数据的容器。文档存储在分片中，</a:t>
            </a:r>
            <a:endParaRPr lang="en-US" altLang="zh-CN" dirty="0"/>
          </a:p>
          <a:p>
            <a:r>
              <a:rPr lang="zh-CN" altLang="zh-CN" dirty="0"/>
              <a:t>然后分片分配给你集群中的节点上。当你的集群扩容或缩小，</a:t>
            </a:r>
            <a:endParaRPr lang="en-US" altLang="zh-CN" dirty="0"/>
          </a:p>
          <a:p>
            <a:r>
              <a:rPr lang="zh-CN" altLang="zh-CN" dirty="0"/>
              <a:t>Elasticsearch将会自动在你的节点间迁移分片，以使集群保持平衡。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Elasticsearch中的分片分为</a:t>
            </a:r>
            <a:r>
              <a:rPr lang="zh-CN" altLang="zh-CN" b="1" dirty="0"/>
              <a:t>主分片</a:t>
            </a:r>
            <a:r>
              <a:rPr lang="zh-CN" altLang="zh-CN" dirty="0"/>
              <a:t>和</a:t>
            </a:r>
            <a:r>
              <a:rPr lang="zh-CN" altLang="zh-CN" b="1" dirty="0"/>
              <a:t>副本分片</a:t>
            </a:r>
            <a:r>
              <a:rPr lang="en-US" altLang="zh-CN" b="1" dirty="0"/>
              <a:t>(</a:t>
            </a:r>
            <a:r>
              <a:rPr lang="zh-CN" altLang="zh-CN" b="1" dirty="0"/>
              <a:t>replication</a:t>
            </a:r>
            <a:r>
              <a:rPr lang="en-US" altLang="zh-CN" b="1" dirty="0"/>
              <a:t>)</a:t>
            </a:r>
            <a:r>
              <a:rPr lang="zh-CN" altLang="en-US" dirty="0"/>
              <a:t>，</a:t>
            </a:r>
            <a:r>
              <a:rPr lang="zh-CN" altLang="zh-CN" dirty="0"/>
              <a:t>副本分片只是主分片的一个副本，它用于提供数据的冗余副本，在硬件故障之后提供数据保护，同时服务于像搜索和检索等只读请求。相同的分片不会放在同一个节点上</a:t>
            </a:r>
            <a:r>
              <a:rPr lang="en-US" altLang="zh-CN" dirty="0"/>
              <a:t>(</a:t>
            </a:r>
            <a:r>
              <a:rPr lang="zh-CN" altLang="en-US" dirty="0"/>
              <a:t>只有一个节点的情况除外</a:t>
            </a:r>
            <a:r>
              <a:rPr lang="en-US" altLang="zh-CN" dirty="0"/>
              <a:t>)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6" name="Picture 2" descr="elasticsearch shards index">
            <a:extLst>
              <a:ext uri="{FF2B5EF4-FFF2-40B4-BE49-F238E27FC236}">
                <a16:creationId xmlns:a16="http://schemas.microsoft.com/office/drawing/2014/main" id="{A469AC3E-8711-446B-93DA-2B1D7559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46" y="1052043"/>
            <a:ext cx="2708285" cy="213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3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Elasticsearch</a:t>
            </a:r>
            <a:r>
              <a:rPr lang="zh-CN" altLang="en-US" sz="2800" dirty="0"/>
              <a:t>集群的部署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F599AC-7DA1-499C-8FB1-D75C8B4F7FBE}"/>
              </a:ext>
            </a:extLst>
          </p:cNvPr>
          <p:cNvSpPr/>
          <p:nvPr/>
        </p:nvSpPr>
        <p:spPr>
          <a:xfrm>
            <a:off x="307427" y="878624"/>
            <a:ext cx="859433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安装</a:t>
            </a:r>
            <a:r>
              <a:rPr lang="en-US" altLang="zh-CN" dirty="0"/>
              <a:t>Java JDK</a:t>
            </a:r>
          </a:p>
          <a:p>
            <a:r>
              <a:rPr lang="en-US" altLang="zh-CN" dirty="0"/>
              <a:t>    $ sudo yum install java-1.8.0-openjdk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安装 </a:t>
            </a:r>
            <a:r>
              <a:rPr lang="en-US" altLang="zh-CN" dirty="0"/>
              <a:t>Elasticsearch	</a:t>
            </a:r>
          </a:p>
          <a:p>
            <a:r>
              <a:rPr lang="en-US" altLang="zh-CN" dirty="0"/>
              <a:t>    $ wget https://artifacts.elastic.co/downloads/elasticsearch/elasticsearch-7.5.1-linux-x86_64.tar.gz</a:t>
            </a:r>
          </a:p>
          <a:p>
            <a:r>
              <a:rPr lang="en-US" altLang="zh-CN" dirty="0"/>
              <a:t>    $ tar xzvf elasticsearch-7.5.1-linux-x86_64.tar.gz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修改配置文件</a:t>
            </a:r>
            <a:endParaRPr lang="en-US" altLang="zh-CN" dirty="0"/>
          </a:p>
          <a:p>
            <a:r>
              <a:rPr lang="en-US" altLang="zh-CN" dirty="0"/>
              <a:t>    $ cd</a:t>
            </a:r>
            <a:r>
              <a:rPr lang="zh-CN" altLang="en-US" dirty="0"/>
              <a:t> </a:t>
            </a:r>
            <a:r>
              <a:rPr lang="en-US" altLang="zh-CN" dirty="0"/>
              <a:t>elasticsearch-7.5.1/config</a:t>
            </a:r>
          </a:p>
          <a:p>
            <a:r>
              <a:rPr lang="en-US" altLang="zh-CN" dirty="0"/>
              <a:t>    $ </a:t>
            </a:r>
            <a:r>
              <a:rPr lang="zh-CN" altLang="zh-CN" dirty="0"/>
              <a:t>vi</a:t>
            </a:r>
            <a:r>
              <a:rPr lang="en-US" altLang="zh-CN" dirty="0"/>
              <a:t>m</a:t>
            </a:r>
            <a:r>
              <a:rPr lang="zh-CN" altLang="zh-CN" dirty="0"/>
              <a:t> </a:t>
            </a:r>
            <a:r>
              <a:rPr lang="zh-CN" altLang="zh-CN" dirty="0">
                <a:solidFill>
                  <a:srgbClr val="FF0000"/>
                </a:solidFill>
              </a:rPr>
              <a:t>elasticsearch.yml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sz="1050" dirty="0"/>
              <a:t>cluster.name: aurora_es 		</a:t>
            </a:r>
            <a:r>
              <a:rPr lang="zh-CN" altLang="zh-CN" sz="1050" dirty="0">
                <a:solidFill>
                  <a:srgbClr val="00B050"/>
                </a:solidFill>
              </a:rPr>
              <a:t> </a:t>
            </a:r>
            <a:r>
              <a:rPr lang="en-US" altLang="zh-CN" sz="1050" dirty="0">
                <a:solidFill>
                  <a:srgbClr val="00B050"/>
                </a:solidFill>
              </a:rPr>
              <a:t>     </a:t>
            </a:r>
            <a:r>
              <a:rPr lang="zh-CN" altLang="zh-CN" sz="900" dirty="0">
                <a:solidFill>
                  <a:srgbClr val="00B050"/>
                </a:solidFill>
              </a:rPr>
              <a:t>#</a:t>
            </a:r>
            <a:r>
              <a:rPr lang="zh-CN" altLang="en-US" sz="900" dirty="0">
                <a:solidFill>
                  <a:srgbClr val="00B050"/>
                </a:solidFill>
              </a:rPr>
              <a:t>集群的名字。只有配置了相同集群名的节点才会被认为属于一个集群</a:t>
            </a:r>
          </a:p>
          <a:p>
            <a:pPr lvl="1"/>
            <a:r>
              <a:rPr lang="en-US" altLang="zh-CN" sz="1050" dirty="0"/>
              <a:t>node.name: AUPF1ES01		     </a:t>
            </a:r>
            <a:r>
              <a:rPr lang="zh-CN" altLang="zh-CN" sz="1050" dirty="0">
                <a:solidFill>
                  <a:srgbClr val="00B050"/>
                </a:solidFill>
              </a:rPr>
              <a:t> </a:t>
            </a:r>
            <a:r>
              <a:rPr lang="zh-CN" altLang="zh-CN" sz="900" dirty="0">
                <a:solidFill>
                  <a:srgbClr val="00B050"/>
                </a:solidFill>
              </a:rPr>
              <a:t>#</a:t>
            </a:r>
            <a:r>
              <a:rPr lang="zh-CN" altLang="en-US" sz="900" dirty="0">
                <a:solidFill>
                  <a:srgbClr val="00B050"/>
                </a:solidFill>
              </a:rPr>
              <a:t>当前节点的名称。建议与</a:t>
            </a:r>
            <a:r>
              <a:rPr lang="en-US" altLang="zh-CN" sz="900" dirty="0">
                <a:solidFill>
                  <a:srgbClr val="00B050"/>
                </a:solidFill>
              </a:rPr>
              <a:t>hostname</a:t>
            </a:r>
            <a:r>
              <a:rPr lang="zh-CN" altLang="en-US" sz="900" dirty="0">
                <a:solidFill>
                  <a:srgbClr val="00B050"/>
                </a:solidFill>
              </a:rPr>
              <a:t>主机名称保持一致</a:t>
            </a:r>
            <a:endParaRPr lang="en-US" altLang="zh-CN" sz="900" dirty="0">
              <a:solidFill>
                <a:srgbClr val="00B050"/>
              </a:solidFill>
            </a:endParaRPr>
          </a:p>
          <a:p>
            <a:pPr lvl="1"/>
            <a:r>
              <a:rPr lang="en-US" altLang="zh-CN" sz="1050" dirty="0"/>
              <a:t>node.master: true		  	      </a:t>
            </a:r>
            <a:r>
              <a:rPr lang="en-US" altLang="zh-CN" sz="900" dirty="0">
                <a:solidFill>
                  <a:srgbClr val="00B050"/>
                </a:solidFill>
              </a:rPr>
              <a:t>#</a:t>
            </a:r>
            <a:r>
              <a:rPr lang="zh-CN" altLang="en-US" sz="900" dirty="0">
                <a:solidFill>
                  <a:srgbClr val="00B050"/>
                </a:solidFill>
              </a:rPr>
              <a:t>是否可作为主节点</a:t>
            </a:r>
            <a:endParaRPr lang="en-US" altLang="zh-CN" sz="900" dirty="0">
              <a:solidFill>
                <a:srgbClr val="00B050"/>
              </a:solidFill>
            </a:endParaRPr>
          </a:p>
          <a:p>
            <a:pPr lvl="1"/>
            <a:r>
              <a:rPr lang="en-US" altLang="zh-CN" sz="1050" dirty="0"/>
              <a:t>node.data: true			</a:t>
            </a:r>
            <a:r>
              <a:rPr lang="en-US" altLang="zh-CN" sz="900" dirty="0">
                <a:solidFill>
                  <a:srgbClr val="00B050"/>
                </a:solidFill>
              </a:rPr>
              <a:t>       #</a:t>
            </a:r>
            <a:r>
              <a:rPr lang="zh-CN" altLang="en-US" sz="900" dirty="0">
                <a:solidFill>
                  <a:srgbClr val="00B050"/>
                </a:solidFill>
              </a:rPr>
              <a:t>是否可作为数据节点</a:t>
            </a:r>
          </a:p>
          <a:p>
            <a:pPr lvl="1"/>
            <a:r>
              <a:rPr lang="en-US" altLang="zh-CN" sz="1050" dirty="0"/>
              <a:t>network.host: 172.30.7.6                                        </a:t>
            </a:r>
            <a:r>
              <a:rPr lang="zh-CN" altLang="zh-CN" sz="900" dirty="0">
                <a:solidFill>
                  <a:srgbClr val="00B050"/>
                </a:solidFill>
              </a:rPr>
              <a:t>#</a:t>
            </a:r>
            <a:r>
              <a:rPr lang="zh-CN" altLang="en-US" sz="900" dirty="0">
                <a:solidFill>
                  <a:srgbClr val="00B050"/>
                </a:solidFill>
              </a:rPr>
              <a:t>自己的内网地址</a:t>
            </a:r>
            <a:endParaRPr lang="en-US" altLang="zh-CN" sz="900" dirty="0">
              <a:solidFill>
                <a:srgbClr val="00B050"/>
              </a:solidFill>
            </a:endParaRPr>
          </a:p>
          <a:p>
            <a:pPr lvl="1"/>
            <a:r>
              <a:rPr lang="en-US" altLang="zh-CN" sz="1050" dirty="0"/>
              <a:t>http.port: 9200	</a:t>
            </a:r>
            <a:r>
              <a:rPr lang="en-US" altLang="zh-CN" sz="1050" dirty="0">
                <a:solidFill>
                  <a:srgbClr val="00B050"/>
                </a:solidFill>
              </a:rPr>
              <a:t>		      </a:t>
            </a:r>
            <a:r>
              <a:rPr lang="en-US" altLang="zh-CN" sz="900" dirty="0">
                <a:solidFill>
                  <a:srgbClr val="00B050"/>
                </a:solidFill>
              </a:rPr>
              <a:t>#</a:t>
            </a:r>
            <a:r>
              <a:rPr lang="zh-CN" altLang="zh-CN" sz="900" dirty="0">
                <a:solidFill>
                  <a:srgbClr val="00B050"/>
                </a:solidFill>
              </a:rPr>
              <a:t>监听HTTP传输的自定义端口</a:t>
            </a:r>
            <a:r>
              <a:rPr lang="zh-CN" altLang="en-US" sz="900" dirty="0">
                <a:solidFill>
                  <a:srgbClr val="00B050"/>
                </a:solidFill>
              </a:rPr>
              <a:t>，默认</a:t>
            </a:r>
            <a:r>
              <a:rPr lang="en-US" altLang="zh-CN" sz="900" dirty="0">
                <a:solidFill>
                  <a:srgbClr val="00B050"/>
                </a:solidFill>
              </a:rPr>
              <a:t>9200-9300</a:t>
            </a:r>
          </a:p>
          <a:p>
            <a:pPr lvl="1"/>
            <a:r>
              <a:rPr lang="zh-CN" altLang="zh-CN" sz="1050" dirty="0"/>
              <a:t>transport.tcp.port: 9300</a:t>
            </a:r>
            <a:r>
              <a:rPr lang="en-US" altLang="zh-CN" sz="1200" dirty="0"/>
              <a:t>		     </a:t>
            </a:r>
            <a:r>
              <a:rPr lang="en-US" altLang="zh-CN" sz="900" dirty="0">
                <a:solidFill>
                  <a:srgbClr val="00B050"/>
                </a:solidFill>
              </a:rPr>
              <a:t>#</a:t>
            </a:r>
            <a:r>
              <a:rPr lang="zh-CN" altLang="zh-CN" sz="900" dirty="0">
                <a:solidFill>
                  <a:srgbClr val="00B050"/>
                </a:solidFill>
              </a:rPr>
              <a:t>节点之间的通信</a:t>
            </a:r>
            <a:r>
              <a:rPr lang="zh-CN" altLang="en-US" sz="900" dirty="0">
                <a:solidFill>
                  <a:srgbClr val="00B050"/>
                </a:solidFill>
              </a:rPr>
              <a:t>端口，默认</a:t>
            </a:r>
            <a:r>
              <a:rPr lang="en-US" altLang="zh-CN" sz="900" dirty="0">
                <a:solidFill>
                  <a:srgbClr val="00B050"/>
                </a:solidFill>
              </a:rPr>
              <a:t>9300-9400</a:t>
            </a:r>
          </a:p>
          <a:p>
            <a:pPr lvl="1"/>
            <a:r>
              <a:rPr lang="zh-CN" altLang="zh-CN" sz="1050" dirty="0"/>
              <a:t>bootstrap.mlockall: true</a:t>
            </a:r>
            <a:r>
              <a:rPr lang="en-US" altLang="zh-CN" sz="1050" dirty="0"/>
              <a:t>		      </a:t>
            </a:r>
            <a:r>
              <a:rPr lang="en-US" altLang="zh-CN" sz="900" dirty="0">
                <a:solidFill>
                  <a:srgbClr val="00B050"/>
                </a:solidFill>
              </a:rPr>
              <a:t>#</a:t>
            </a:r>
            <a:r>
              <a:rPr lang="zh-CN" altLang="zh-CN" sz="900" dirty="0">
                <a:solidFill>
                  <a:srgbClr val="00B050"/>
                </a:solidFill>
              </a:rPr>
              <a:t>当JVM开始swapping(换页)时ElasticSearch性能会低下</a:t>
            </a:r>
            <a:r>
              <a:rPr lang="en-US" altLang="zh-CN" sz="900" dirty="0">
                <a:solidFill>
                  <a:srgbClr val="00B050"/>
                </a:solidFill>
              </a:rPr>
              <a:t>,true</a:t>
            </a:r>
            <a:r>
              <a:rPr lang="zh-CN" altLang="zh-CN" sz="900" dirty="0">
                <a:solidFill>
                  <a:srgbClr val="00B050"/>
                </a:solidFill>
              </a:rPr>
              <a:t>锁定内存</a:t>
            </a:r>
            <a:r>
              <a:rPr lang="zh-CN" altLang="en-US" sz="900" dirty="0">
                <a:solidFill>
                  <a:srgbClr val="00B050"/>
                </a:solidFill>
              </a:rPr>
              <a:t>不会换页</a:t>
            </a:r>
            <a:endParaRPr lang="en-US" altLang="zh-CN" sz="900" dirty="0">
              <a:solidFill>
                <a:srgbClr val="00B050"/>
              </a:solidFill>
            </a:endParaRPr>
          </a:p>
          <a:p>
            <a:pPr lvl="1"/>
            <a:r>
              <a:rPr lang="de-DE" altLang="zh-CN" sz="1050" dirty="0"/>
              <a:t>cluster.initial_master_nodes: </a:t>
            </a:r>
            <a:r>
              <a:rPr lang="de-DE" altLang="zh-CN" sz="900" dirty="0"/>
              <a:t>[“AUPF1ES01”,“AUPF1ES02”,“AUPF1ES03”]              </a:t>
            </a:r>
            <a:r>
              <a:rPr lang="en-US" altLang="zh-CN" sz="900" dirty="0">
                <a:solidFill>
                  <a:srgbClr val="00B050"/>
                </a:solidFill>
              </a:rPr>
              <a:t>#</a:t>
            </a:r>
            <a:r>
              <a:rPr lang="zh-CN" altLang="en-US" sz="900" dirty="0">
                <a:solidFill>
                  <a:srgbClr val="00B050"/>
                </a:solidFill>
              </a:rPr>
              <a:t>集群引导，第一次选举时的符合条件的主节点</a:t>
            </a:r>
            <a:endParaRPr lang="en-US" altLang="zh-CN" sz="900" dirty="0">
              <a:solidFill>
                <a:srgbClr val="00B050"/>
              </a:solidFill>
            </a:endParaRPr>
          </a:p>
          <a:p>
            <a:pPr lvl="1"/>
            <a:r>
              <a:rPr lang="en-US" altLang="zh-CN" sz="1050" dirty="0"/>
              <a:t>discovery.zen.ping.unicast.hosts: </a:t>
            </a:r>
            <a:r>
              <a:rPr lang="en-US" altLang="zh-CN" sz="900" dirty="0"/>
              <a:t>[“172.30.7.6”, “172.30.7.7”, “172.30.7.8”]          </a:t>
            </a:r>
            <a:r>
              <a:rPr lang="en-US" altLang="zh-CN" sz="900" dirty="0">
                <a:solidFill>
                  <a:srgbClr val="00B050"/>
                </a:solidFill>
              </a:rPr>
              <a:t>#</a:t>
            </a:r>
            <a:r>
              <a:rPr lang="zh-CN" altLang="en-US" sz="900" dirty="0">
                <a:solidFill>
                  <a:srgbClr val="00B050"/>
                </a:solidFill>
              </a:rPr>
              <a:t>单播节点列表</a:t>
            </a:r>
            <a:endParaRPr lang="en-US" altLang="zh-CN" sz="900" dirty="0">
              <a:solidFill>
                <a:srgbClr val="00B050"/>
              </a:solidFill>
            </a:endParaRPr>
          </a:p>
          <a:p>
            <a:pPr lvl="1"/>
            <a:r>
              <a:rPr lang="zh-CN" altLang="zh-CN" sz="1050" dirty="0"/>
              <a:t>discovery.zen.minimum_master_nodes: 2</a:t>
            </a:r>
            <a:r>
              <a:rPr lang="en-US" altLang="zh-CN" sz="1050" dirty="0"/>
              <a:t>          </a:t>
            </a:r>
            <a:r>
              <a:rPr lang="zh-CN" altLang="zh-CN" sz="1050" dirty="0">
                <a:solidFill>
                  <a:srgbClr val="00B050"/>
                </a:solidFill>
              </a:rPr>
              <a:t># </a:t>
            </a:r>
            <a:r>
              <a:rPr lang="zh-CN" altLang="zh-CN" sz="900" dirty="0">
                <a:solidFill>
                  <a:srgbClr val="00B050"/>
                </a:solidFill>
              </a:rPr>
              <a:t>防止脑裂</a:t>
            </a:r>
            <a:r>
              <a:rPr lang="zh-CN" altLang="en-US" sz="900" dirty="0">
                <a:solidFill>
                  <a:srgbClr val="00B050"/>
                </a:solidFill>
              </a:rPr>
              <a:t>：两个主节点同时存在于一个集群</a:t>
            </a:r>
            <a:r>
              <a:rPr lang="en-US" altLang="zh-CN" sz="900" dirty="0">
                <a:solidFill>
                  <a:srgbClr val="00B050"/>
                </a:solidFill>
              </a:rPr>
              <a:t>   </a:t>
            </a:r>
            <a:r>
              <a:rPr lang="zh-CN" altLang="zh-CN" sz="900" dirty="0">
                <a:solidFill>
                  <a:srgbClr val="00B050"/>
                </a:solidFill>
              </a:rPr>
              <a:t>(master_eligible_nodes / 2) + 1</a:t>
            </a:r>
            <a:endParaRPr lang="en-US" altLang="zh-CN" sz="1050" dirty="0">
              <a:solidFill>
                <a:srgbClr val="FF0000"/>
              </a:solidFill>
            </a:endParaRPr>
          </a:p>
          <a:p>
            <a:r>
              <a:rPr lang="en-US" altLang="zh-CN" sz="1200" dirty="0"/>
              <a:t>    </a:t>
            </a:r>
          </a:p>
          <a:p>
            <a:r>
              <a:rPr lang="en-US" altLang="zh-C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4473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altLang="zh-CN" sz="2800" dirty="0"/>
              <a:t>Elasticsearch</a:t>
            </a:r>
            <a:r>
              <a:rPr lang="zh-CN" altLang="en-US" sz="2800" dirty="0"/>
              <a:t>集群的部署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F690AF-B444-435F-8090-0BF14551230B}"/>
              </a:ext>
            </a:extLst>
          </p:cNvPr>
          <p:cNvSpPr/>
          <p:nvPr/>
        </p:nvSpPr>
        <p:spPr>
          <a:xfrm>
            <a:off x="465391" y="4381712"/>
            <a:ext cx="41976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注：安全考虑 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Elasticsearch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不支持使用</a:t>
            </a:r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root</a:t>
            </a:r>
            <a:r>
              <a:rPr lang="zh-CN" altLang="en-US" sz="1200" dirty="0">
                <a:solidFill>
                  <a:schemeClr val="bg2">
                    <a:lumMod val="75000"/>
                  </a:schemeClr>
                </a:solidFill>
              </a:rPr>
              <a:t>用户来运行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08DF60-AF47-4710-8485-0F347355822C}"/>
              </a:ext>
            </a:extLst>
          </p:cNvPr>
          <p:cNvSpPr/>
          <p:nvPr/>
        </p:nvSpPr>
        <p:spPr>
          <a:xfrm>
            <a:off x="465391" y="1515192"/>
            <a:ext cx="6802512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启动</a:t>
            </a:r>
            <a:r>
              <a:rPr lang="en-US" altLang="zh-CN" dirty="0"/>
              <a:t>Elasticsearch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$ cd ../bin</a:t>
            </a:r>
          </a:p>
          <a:p>
            <a:r>
              <a:rPr lang="en-US" altLang="zh-CN" dirty="0"/>
              <a:t>    $ </a:t>
            </a:r>
            <a:r>
              <a:rPr lang="zh-CN" altLang="zh-CN" dirty="0"/>
              <a:t>./elasticsearch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–d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5.</a:t>
            </a:r>
            <a:r>
              <a:rPr lang="zh-CN" altLang="en-US" dirty="0"/>
              <a:t>测试：</a:t>
            </a:r>
            <a:endParaRPr lang="en-US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    </a:t>
            </a:r>
            <a:r>
              <a:rPr lang="en-US" altLang="zh-CN" dirty="0"/>
              <a:t>$ curl 'http://172.16.83.88:9200/?pretty’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 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50F0E6-B05F-4A62-8B62-4CEA7C25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647" y="1499676"/>
            <a:ext cx="4257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5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7F4B86-C44D-1C4E-86B8-BC5F011065A2}" vid="{A907E963-A896-8744-9875-CAAEA245853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Insight_PPT_Template_LogoTop_Widescreen</Template>
  <TotalTime>1585</TotalTime>
  <Words>2327</Words>
  <Application>Microsoft Office PowerPoint</Application>
  <PresentationFormat>全屏显示(16:9)</PresentationFormat>
  <Paragraphs>222</Paragraphs>
  <Slides>22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Inter</vt:lpstr>
      <vt:lpstr>等线</vt:lpstr>
      <vt:lpstr>黑体</vt:lpstr>
      <vt:lpstr>微软雅黑</vt:lpstr>
      <vt:lpstr>Arial</vt:lpstr>
      <vt:lpstr>Calibri</vt:lpstr>
      <vt:lpstr>Verdana</vt:lpstr>
      <vt:lpstr>Office Theme</vt:lpstr>
      <vt:lpstr>Custom Design</vt:lpstr>
      <vt:lpstr>程序包</vt:lpstr>
      <vt:lpstr>ELK技术栈分享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Microsoft Office User</dc:creator>
  <cp:lastModifiedBy>Yang, Edward</cp:lastModifiedBy>
  <cp:revision>208</cp:revision>
  <dcterms:created xsi:type="dcterms:W3CDTF">2017-04-12T19:34:37Z</dcterms:created>
  <dcterms:modified xsi:type="dcterms:W3CDTF">2020-01-17T03:01:46Z</dcterms:modified>
</cp:coreProperties>
</file>