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6" r:id="rId2"/>
  </p:sldMasterIdLst>
  <p:sldIdLst>
    <p:sldId id="256" r:id="rId3"/>
    <p:sldId id="259" r:id="rId4"/>
    <p:sldId id="289" r:id="rId5"/>
    <p:sldId id="290" r:id="rId6"/>
    <p:sldId id="292" r:id="rId7"/>
    <p:sldId id="296" r:id="rId8"/>
    <p:sldId id="297" r:id="rId9"/>
    <p:sldId id="293" r:id="rId10"/>
    <p:sldId id="294" r:id="rId11"/>
    <p:sldId id="298" r:id="rId12"/>
    <p:sldId id="295" r:id="rId13"/>
    <p:sldId id="291" r:id="rId14"/>
    <p:sldId id="288" r:id="rId1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6259"/>
    <a:srgbClr val="71286F"/>
    <a:srgbClr val="66296F"/>
    <a:srgbClr val="C0167A"/>
    <a:srgbClr val="4B285F"/>
    <a:srgbClr val="8D0C64"/>
    <a:srgbClr val="EC0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69"/>
    <p:restoredTop sz="94634"/>
  </p:normalViewPr>
  <p:slideViewPr>
    <p:cSldViewPr snapToGrid="0" snapToObjects="1">
      <p:cViewPr varScale="1">
        <p:scale>
          <a:sx n="113" d="100"/>
          <a:sy n="113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 flipH="1">
            <a:off x="-1" y="-4666"/>
            <a:ext cx="4858247" cy="4699005"/>
          </a:xfrm>
          <a:prstGeom prst="rect">
            <a:avLst/>
          </a:prstGeom>
        </p:spPr>
      </p:pic>
      <p:sp>
        <p:nvSpPr>
          <p:cNvPr id="31" name="Freeform 30"/>
          <p:cNvSpPr/>
          <p:nvPr userDrawn="1"/>
        </p:nvSpPr>
        <p:spPr>
          <a:xfrm>
            <a:off x="3045350" y="-7951"/>
            <a:ext cx="6106601" cy="5152445"/>
          </a:xfrm>
          <a:custGeom>
            <a:avLst/>
            <a:gdLst>
              <a:gd name="connsiteX0" fmla="*/ 1399429 w 6106601"/>
              <a:gd name="connsiteY0" fmla="*/ 0 h 5152445"/>
              <a:gd name="connsiteX1" fmla="*/ 6106601 w 6106601"/>
              <a:gd name="connsiteY1" fmla="*/ 0 h 5152445"/>
              <a:gd name="connsiteX2" fmla="*/ 6106601 w 6106601"/>
              <a:gd name="connsiteY2" fmla="*/ 5152445 h 5152445"/>
              <a:gd name="connsiteX3" fmla="*/ 0 w 6106601"/>
              <a:gd name="connsiteY3" fmla="*/ 5152445 h 5152445"/>
              <a:gd name="connsiteX4" fmla="*/ 1399429 w 6106601"/>
              <a:gd name="connsiteY4" fmla="*/ 0 h 515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601" h="5152445">
                <a:moveTo>
                  <a:pt x="1399429" y="0"/>
                </a:moveTo>
                <a:lnTo>
                  <a:pt x="6106601" y="0"/>
                </a:lnTo>
                <a:lnTo>
                  <a:pt x="6106601" y="5152445"/>
                </a:lnTo>
                <a:lnTo>
                  <a:pt x="0" y="5152445"/>
                </a:lnTo>
                <a:lnTo>
                  <a:pt x="1399429" y="0"/>
                </a:lnTo>
                <a:close/>
              </a:path>
            </a:pathLst>
          </a:custGeom>
          <a:gradFill>
            <a:gsLst>
              <a:gs pos="37000">
                <a:srgbClr val="C0167A">
                  <a:lumMod val="91000"/>
                  <a:lumOff val="9000"/>
                </a:srgbClr>
              </a:gs>
              <a:gs pos="0">
                <a:srgbClr val="66296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 userDrawn="1"/>
        </p:nvSpPr>
        <p:spPr>
          <a:xfrm>
            <a:off x="2254580" y="0"/>
            <a:ext cx="2449818" cy="4699005"/>
          </a:xfrm>
          <a:custGeom>
            <a:avLst/>
            <a:gdLst>
              <a:gd name="connsiteX0" fmla="*/ 3273777 w 3273777"/>
              <a:gd name="connsiteY0" fmla="*/ 0 h 6279444"/>
              <a:gd name="connsiteX1" fmla="*/ 1580444 w 3273777"/>
              <a:gd name="connsiteY1" fmla="*/ 6279444 h 6279444"/>
              <a:gd name="connsiteX2" fmla="*/ 0 w 3273777"/>
              <a:gd name="connsiteY2" fmla="*/ 6279444 h 6279444"/>
              <a:gd name="connsiteX3" fmla="*/ 1763889 w 3273777"/>
              <a:gd name="connsiteY3" fmla="*/ 0 h 6279444"/>
              <a:gd name="connsiteX4" fmla="*/ 3273777 w 3273777"/>
              <a:gd name="connsiteY4" fmla="*/ 0 h 627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3777" h="6279444">
                <a:moveTo>
                  <a:pt x="3273777" y="0"/>
                </a:moveTo>
                <a:lnTo>
                  <a:pt x="1580444" y="6279444"/>
                </a:lnTo>
                <a:lnTo>
                  <a:pt x="0" y="6279444"/>
                </a:lnTo>
                <a:lnTo>
                  <a:pt x="1763889" y="0"/>
                </a:lnTo>
                <a:lnTo>
                  <a:pt x="3273777" y="0"/>
                </a:lnTo>
                <a:close/>
              </a:path>
            </a:pathLst>
          </a:custGeom>
          <a:gradFill>
            <a:gsLst>
              <a:gs pos="35000">
                <a:srgbClr val="C0167A">
                  <a:alpha val="92000"/>
                </a:srgbClr>
              </a:gs>
              <a:gs pos="100000">
                <a:srgbClr val="71286F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ctrTitle"/>
          </p:nvPr>
        </p:nvSpPr>
        <p:spPr>
          <a:xfrm>
            <a:off x="3000723" y="3140636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4" name="Picture 33" descr="Insight-logo-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2904" y="387473"/>
            <a:ext cx="1534970" cy="630146"/>
          </a:xfrm>
          <a:prstGeom prst="rect">
            <a:avLst/>
          </a:prstGeom>
        </p:spPr>
      </p:pic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2998528" y="3845514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4DCBFF8-64EB-6B4E-9C5C-F0C66BF7369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510AF82-7FF0-8144-A01C-E0392927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9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4DCBFF8-64EB-6B4E-9C5C-F0C66BF7369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510AF82-7FF0-8144-A01C-E0392927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4DCBFF8-64EB-6B4E-9C5C-F0C66BF7369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510AF82-7FF0-8144-A01C-E0392927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5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150205_13824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3439"/>
          <a:stretch/>
        </p:blipFill>
        <p:spPr>
          <a:xfrm>
            <a:off x="1" y="-9144"/>
            <a:ext cx="6848826" cy="4703283"/>
          </a:xfrm>
          <a:prstGeom prst="rect">
            <a:avLst/>
          </a:prstGeom>
        </p:spPr>
      </p:pic>
      <p:sp>
        <p:nvSpPr>
          <p:cNvPr id="6" name="Freeform 5"/>
          <p:cNvSpPr/>
          <p:nvPr userDrawn="1"/>
        </p:nvSpPr>
        <p:spPr>
          <a:xfrm>
            <a:off x="3037399" y="0"/>
            <a:ext cx="6106601" cy="5152445"/>
          </a:xfrm>
          <a:custGeom>
            <a:avLst/>
            <a:gdLst>
              <a:gd name="connsiteX0" fmla="*/ 1399429 w 6106601"/>
              <a:gd name="connsiteY0" fmla="*/ 0 h 5152445"/>
              <a:gd name="connsiteX1" fmla="*/ 6106601 w 6106601"/>
              <a:gd name="connsiteY1" fmla="*/ 0 h 5152445"/>
              <a:gd name="connsiteX2" fmla="*/ 6106601 w 6106601"/>
              <a:gd name="connsiteY2" fmla="*/ 5152445 h 5152445"/>
              <a:gd name="connsiteX3" fmla="*/ 0 w 6106601"/>
              <a:gd name="connsiteY3" fmla="*/ 5152445 h 5152445"/>
              <a:gd name="connsiteX4" fmla="*/ 1399429 w 6106601"/>
              <a:gd name="connsiteY4" fmla="*/ 0 h 515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601" h="5152445">
                <a:moveTo>
                  <a:pt x="1399429" y="0"/>
                </a:moveTo>
                <a:lnTo>
                  <a:pt x="6106601" y="0"/>
                </a:lnTo>
                <a:lnTo>
                  <a:pt x="6106601" y="5152445"/>
                </a:lnTo>
                <a:lnTo>
                  <a:pt x="0" y="5152445"/>
                </a:lnTo>
                <a:lnTo>
                  <a:pt x="1399429" y="0"/>
                </a:lnTo>
                <a:close/>
              </a:path>
            </a:pathLst>
          </a:custGeom>
          <a:gradFill>
            <a:gsLst>
              <a:gs pos="37000">
                <a:srgbClr val="C0167A">
                  <a:lumMod val="91000"/>
                  <a:lumOff val="9000"/>
                </a:srgbClr>
              </a:gs>
              <a:gs pos="0">
                <a:srgbClr val="66296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2246629" y="7951"/>
            <a:ext cx="2449818" cy="4699005"/>
          </a:xfrm>
          <a:custGeom>
            <a:avLst/>
            <a:gdLst>
              <a:gd name="connsiteX0" fmla="*/ 3273777 w 3273777"/>
              <a:gd name="connsiteY0" fmla="*/ 0 h 6279444"/>
              <a:gd name="connsiteX1" fmla="*/ 1580444 w 3273777"/>
              <a:gd name="connsiteY1" fmla="*/ 6279444 h 6279444"/>
              <a:gd name="connsiteX2" fmla="*/ 0 w 3273777"/>
              <a:gd name="connsiteY2" fmla="*/ 6279444 h 6279444"/>
              <a:gd name="connsiteX3" fmla="*/ 1763889 w 3273777"/>
              <a:gd name="connsiteY3" fmla="*/ 0 h 6279444"/>
              <a:gd name="connsiteX4" fmla="*/ 3273777 w 3273777"/>
              <a:gd name="connsiteY4" fmla="*/ 0 h 627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3777" h="6279444">
                <a:moveTo>
                  <a:pt x="3273777" y="0"/>
                </a:moveTo>
                <a:lnTo>
                  <a:pt x="1580444" y="6279444"/>
                </a:lnTo>
                <a:lnTo>
                  <a:pt x="0" y="6279444"/>
                </a:lnTo>
                <a:lnTo>
                  <a:pt x="1763889" y="0"/>
                </a:lnTo>
                <a:lnTo>
                  <a:pt x="3273777" y="0"/>
                </a:lnTo>
                <a:close/>
              </a:path>
            </a:pathLst>
          </a:custGeom>
          <a:gradFill>
            <a:gsLst>
              <a:gs pos="35000">
                <a:srgbClr val="C0167A">
                  <a:alpha val="92000"/>
                </a:srgbClr>
              </a:gs>
              <a:gs pos="100000">
                <a:srgbClr val="71286F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nsight-logo-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2904" y="387473"/>
            <a:ext cx="1534970" cy="630146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000723" y="3140636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998528" y="3845514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755"/>
          <a:stretch/>
        </p:blipFill>
        <p:spPr>
          <a:xfrm>
            <a:off x="0" y="0"/>
            <a:ext cx="4469606" cy="4694339"/>
          </a:xfrm>
          <a:prstGeom prst="rect">
            <a:avLst/>
          </a:prstGeom>
        </p:spPr>
      </p:pic>
      <p:pic>
        <p:nvPicPr>
          <p:cNvPr id="12" name="Picture 11" descr="Insight-logo-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2904" y="387473"/>
            <a:ext cx="1534970" cy="630146"/>
          </a:xfrm>
          <a:prstGeom prst="rect">
            <a:avLst/>
          </a:prstGeom>
        </p:spPr>
      </p:pic>
      <p:sp>
        <p:nvSpPr>
          <p:cNvPr id="6" name="Freeform 5"/>
          <p:cNvSpPr/>
          <p:nvPr userDrawn="1"/>
        </p:nvSpPr>
        <p:spPr>
          <a:xfrm>
            <a:off x="3037399" y="0"/>
            <a:ext cx="6106601" cy="5152445"/>
          </a:xfrm>
          <a:custGeom>
            <a:avLst/>
            <a:gdLst>
              <a:gd name="connsiteX0" fmla="*/ 1399429 w 6106601"/>
              <a:gd name="connsiteY0" fmla="*/ 0 h 5152445"/>
              <a:gd name="connsiteX1" fmla="*/ 6106601 w 6106601"/>
              <a:gd name="connsiteY1" fmla="*/ 0 h 5152445"/>
              <a:gd name="connsiteX2" fmla="*/ 6106601 w 6106601"/>
              <a:gd name="connsiteY2" fmla="*/ 5152445 h 5152445"/>
              <a:gd name="connsiteX3" fmla="*/ 0 w 6106601"/>
              <a:gd name="connsiteY3" fmla="*/ 5152445 h 5152445"/>
              <a:gd name="connsiteX4" fmla="*/ 1399429 w 6106601"/>
              <a:gd name="connsiteY4" fmla="*/ 0 h 515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601" h="5152445">
                <a:moveTo>
                  <a:pt x="1399429" y="0"/>
                </a:moveTo>
                <a:lnTo>
                  <a:pt x="6106601" y="0"/>
                </a:lnTo>
                <a:lnTo>
                  <a:pt x="6106601" y="5152445"/>
                </a:lnTo>
                <a:lnTo>
                  <a:pt x="0" y="5152445"/>
                </a:lnTo>
                <a:lnTo>
                  <a:pt x="1399429" y="0"/>
                </a:lnTo>
                <a:close/>
              </a:path>
            </a:pathLst>
          </a:custGeom>
          <a:gradFill>
            <a:gsLst>
              <a:gs pos="37000">
                <a:srgbClr val="C0167A">
                  <a:lumMod val="91000"/>
                  <a:lumOff val="9000"/>
                </a:srgbClr>
              </a:gs>
              <a:gs pos="0">
                <a:srgbClr val="66296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2246629" y="7951"/>
            <a:ext cx="2449818" cy="4699005"/>
          </a:xfrm>
          <a:custGeom>
            <a:avLst/>
            <a:gdLst>
              <a:gd name="connsiteX0" fmla="*/ 3273777 w 3273777"/>
              <a:gd name="connsiteY0" fmla="*/ 0 h 6279444"/>
              <a:gd name="connsiteX1" fmla="*/ 1580444 w 3273777"/>
              <a:gd name="connsiteY1" fmla="*/ 6279444 h 6279444"/>
              <a:gd name="connsiteX2" fmla="*/ 0 w 3273777"/>
              <a:gd name="connsiteY2" fmla="*/ 6279444 h 6279444"/>
              <a:gd name="connsiteX3" fmla="*/ 1763889 w 3273777"/>
              <a:gd name="connsiteY3" fmla="*/ 0 h 6279444"/>
              <a:gd name="connsiteX4" fmla="*/ 3273777 w 3273777"/>
              <a:gd name="connsiteY4" fmla="*/ 0 h 627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3777" h="6279444">
                <a:moveTo>
                  <a:pt x="3273777" y="0"/>
                </a:moveTo>
                <a:lnTo>
                  <a:pt x="1580444" y="6279444"/>
                </a:lnTo>
                <a:lnTo>
                  <a:pt x="0" y="6279444"/>
                </a:lnTo>
                <a:lnTo>
                  <a:pt x="1763889" y="0"/>
                </a:lnTo>
                <a:lnTo>
                  <a:pt x="3273777" y="0"/>
                </a:lnTo>
                <a:close/>
              </a:path>
            </a:pathLst>
          </a:custGeom>
          <a:gradFill>
            <a:gsLst>
              <a:gs pos="35000">
                <a:srgbClr val="C0167A">
                  <a:alpha val="92000"/>
                </a:srgbClr>
              </a:gs>
              <a:gs pos="100000">
                <a:srgbClr val="71286F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000723" y="3140636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998528" y="3845514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350"/>
          <a:stretch/>
        </p:blipFill>
        <p:spPr>
          <a:xfrm>
            <a:off x="-257357" y="-7951"/>
            <a:ext cx="6840876" cy="4697823"/>
          </a:xfrm>
          <a:prstGeom prst="rect">
            <a:avLst/>
          </a:prstGeom>
        </p:spPr>
      </p:pic>
      <p:pic>
        <p:nvPicPr>
          <p:cNvPr id="12" name="Picture 11" descr="Insight-logo-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2904" y="387473"/>
            <a:ext cx="1534970" cy="630146"/>
          </a:xfrm>
          <a:prstGeom prst="rect">
            <a:avLst/>
          </a:prstGeom>
        </p:spPr>
      </p:pic>
      <p:sp>
        <p:nvSpPr>
          <p:cNvPr id="6" name="Freeform 5"/>
          <p:cNvSpPr/>
          <p:nvPr userDrawn="1"/>
        </p:nvSpPr>
        <p:spPr>
          <a:xfrm>
            <a:off x="3037399" y="0"/>
            <a:ext cx="6106601" cy="5152445"/>
          </a:xfrm>
          <a:custGeom>
            <a:avLst/>
            <a:gdLst>
              <a:gd name="connsiteX0" fmla="*/ 1399429 w 6106601"/>
              <a:gd name="connsiteY0" fmla="*/ 0 h 5152445"/>
              <a:gd name="connsiteX1" fmla="*/ 6106601 w 6106601"/>
              <a:gd name="connsiteY1" fmla="*/ 0 h 5152445"/>
              <a:gd name="connsiteX2" fmla="*/ 6106601 w 6106601"/>
              <a:gd name="connsiteY2" fmla="*/ 5152445 h 5152445"/>
              <a:gd name="connsiteX3" fmla="*/ 0 w 6106601"/>
              <a:gd name="connsiteY3" fmla="*/ 5152445 h 5152445"/>
              <a:gd name="connsiteX4" fmla="*/ 1399429 w 6106601"/>
              <a:gd name="connsiteY4" fmla="*/ 0 h 515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601" h="5152445">
                <a:moveTo>
                  <a:pt x="1399429" y="0"/>
                </a:moveTo>
                <a:lnTo>
                  <a:pt x="6106601" y="0"/>
                </a:lnTo>
                <a:lnTo>
                  <a:pt x="6106601" y="5152445"/>
                </a:lnTo>
                <a:lnTo>
                  <a:pt x="0" y="5152445"/>
                </a:lnTo>
                <a:lnTo>
                  <a:pt x="1399429" y="0"/>
                </a:lnTo>
                <a:close/>
              </a:path>
            </a:pathLst>
          </a:custGeom>
          <a:gradFill>
            <a:gsLst>
              <a:gs pos="37000">
                <a:srgbClr val="C0167A">
                  <a:lumMod val="91000"/>
                  <a:lumOff val="9000"/>
                </a:srgbClr>
              </a:gs>
              <a:gs pos="0">
                <a:srgbClr val="66296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2246629" y="7951"/>
            <a:ext cx="2449818" cy="4699005"/>
          </a:xfrm>
          <a:custGeom>
            <a:avLst/>
            <a:gdLst>
              <a:gd name="connsiteX0" fmla="*/ 3273777 w 3273777"/>
              <a:gd name="connsiteY0" fmla="*/ 0 h 6279444"/>
              <a:gd name="connsiteX1" fmla="*/ 1580444 w 3273777"/>
              <a:gd name="connsiteY1" fmla="*/ 6279444 h 6279444"/>
              <a:gd name="connsiteX2" fmla="*/ 0 w 3273777"/>
              <a:gd name="connsiteY2" fmla="*/ 6279444 h 6279444"/>
              <a:gd name="connsiteX3" fmla="*/ 1763889 w 3273777"/>
              <a:gd name="connsiteY3" fmla="*/ 0 h 6279444"/>
              <a:gd name="connsiteX4" fmla="*/ 3273777 w 3273777"/>
              <a:gd name="connsiteY4" fmla="*/ 0 h 627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3777" h="6279444">
                <a:moveTo>
                  <a:pt x="3273777" y="0"/>
                </a:moveTo>
                <a:lnTo>
                  <a:pt x="1580444" y="6279444"/>
                </a:lnTo>
                <a:lnTo>
                  <a:pt x="0" y="6279444"/>
                </a:lnTo>
                <a:lnTo>
                  <a:pt x="1763889" y="0"/>
                </a:lnTo>
                <a:lnTo>
                  <a:pt x="3273777" y="0"/>
                </a:lnTo>
                <a:close/>
              </a:path>
            </a:pathLst>
          </a:custGeom>
          <a:gradFill>
            <a:gsLst>
              <a:gs pos="35000">
                <a:srgbClr val="C0167A">
                  <a:alpha val="92000"/>
                </a:srgbClr>
              </a:gs>
              <a:gs pos="100000">
                <a:srgbClr val="71286F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000723" y="3140636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998528" y="3845514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19"/>
            <a:ext cx="5110480" cy="4696256"/>
          </a:xfrm>
          <a:prstGeom prst="rect">
            <a:avLst/>
          </a:prstGeom>
        </p:spPr>
      </p:pic>
      <p:pic>
        <p:nvPicPr>
          <p:cNvPr id="12" name="Picture 11" descr="Insight-logo-W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2904" y="387473"/>
            <a:ext cx="1534970" cy="630146"/>
          </a:xfrm>
          <a:prstGeom prst="rect">
            <a:avLst/>
          </a:prstGeom>
        </p:spPr>
      </p:pic>
      <p:sp>
        <p:nvSpPr>
          <p:cNvPr id="6" name="Freeform 5"/>
          <p:cNvSpPr/>
          <p:nvPr userDrawn="1"/>
        </p:nvSpPr>
        <p:spPr>
          <a:xfrm>
            <a:off x="3037399" y="0"/>
            <a:ext cx="6106601" cy="5152445"/>
          </a:xfrm>
          <a:custGeom>
            <a:avLst/>
            <a:gdLst>
              <a:gd name="connsiteX0" fmla="*/ 1399429 w 6106601"/>
              <a:gd name="connsiteY0" fmla="*/ 0 h 5152445"/>
              <a:gd name="connsiteX1" fmla="*/ 6106601 w 6106601"/>
              <a:gd name="connsiteY1" fmla="*/ 0 h 5152445"/>
              <a:gd name="connsiteX2" fmla="*/ 6106601 w 6106601"/>
              <a:gd name="connsiteY2" fmla="*/ 5152445 h 5152445"/>
              <a:gd name="connsiteX3" fmla="*/ 0 w 6106601"/>
              <a:gd name="connsiteY3" fmla="*/ 5152445 h 5152445"/>
              <a:gd name="connsiteX4" fmla="*/ 1399429 w 6106601"/>
              <a:gd name="connsiteY4" fmla="*/ 0 h 5152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601" h="5152445">
                <a:moveTo>
                  <a:pt x="1399429" y="0"/>
                </a:moveTo>
                <a:lnTo>
                  <a:pt x="6106601" y="0"/>
                </a:lnTo>
                <a:lnTo>
                  <a:pt x="6106601" y="5152445"/>
                </a:lnTo>
                <a:lnTo>
                  <a:pt x="0" y="5152445"/>
                </a:lnTo>
                <a:lnTo>
                  <a:pt x="1399429" y="0"/>
                </a:lnTo>
                <a:close/>
              </a:path>
            </a:pathLst>
          </a:custGeom>
          <a:gradFill>
            <a:gsLst>
              <a:gs pos="37000">
                <a:srgbClr val="C0167A">
                  <a:lumMod val="91000"/>
                  <a:lumOff val="9000"/>
                </a:srgbClr>
              </a:gs>
              <a:gs pos="0">
                <a:srgbClr val="66296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2246629" y="7951"/>
            <a:ext cx="2449818" cy="4699005"/>
          </a:xfrm>
          <a:custGeom>
            <a:avLst/>
            <a:gdLst>
              <a:gd name="connsiteX0" fmla="*/ 3273777 w 3273777"/>
              <a:gd name="connsiteY0" fmla="*/ 0 h 6279444"/>
              <a:gd name="connsiteX1" fmla="*/ 1580444 w 3273777"/>
              <a:gd name="connsiteY1" fmla="*/ 6279444 h 6279444"/>
              <a:gd name="connsiteX2" fmla="*/ 0 w 3273777"/>
              <a:gd name="connsiteY2" fmla="*/ 6279444 h 6279444"/>
              <a:gd name="connsiteX3" fmla="*/ 1763889 w 3273777"/>
              <a:gd name="connsiteY3" fmla="*/ 0 h 6279444"/>
              <a:gd name="connsiteX4" fmla="*/ 3273777 w 3273777"/>
              <a:gd name="connsiteY4" fmla="*/ 0 h 627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3777" h="6279444">
                <a:moveTo>
                  <a:pt x="3273777" y="0"/>
                </a:moveTo>
                <a:lnTo>
                  <a:pt x="1580444" y="6279444"/>
                </a:lnTo>
                <a:lnTo>
                  <a:pt x="0" y="6279444"/>
                </a:lnTo>
                <a:lnTo>
                  <a:pt x="1763889" y="0"/>
                </a:lnTo>
                <a:lnTo>
                  <a:pt x="3273777" y="0"/>
                </a:lnTo>
                <a:close/>
              </a:path>
            </a:pathLst>
          </a:custGeom>
          <a:gradFill>
            <a:gsLst>
              <a:gs pos="35000">
                <a:srgbClr val="C0167A">
                  <a:alpha val="92000"/>
                </a:srgbClr>
              </a:gs>
              <a:gs pos="100000">
                <a:srgbClr val="71286F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000723" y="3140636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998528" y="3845514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DA5AAF-E677-9B4B-ADE0-01367B75461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C7D33F9-A30B-E245-B411-35C2D7C8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380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DA5AAF-E677-9B4B-ADE0-01367B75461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C7D33F9-A30B-E245-B411-35C2D7C8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6DA5AAF-E677-9B4B-ADE0-01367B75461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C7D33F9-A30B-E245-B411-35C2D7C8F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7101016" y="-8238"/>
            <a:ext cx="2042984" cy="716692"/>
          </a:xfrm>
          <a:custGeom>
            <a:avLst/>
            <a:gdLst>
              <a:gd name="connsiteX0" fmla="*/ 0 w 2042984"/>
              <a:gd name="connsiteY0" fmla="*/ 716692 h 716692"/>
              <a:gd name="connsiteX1" fmla="*/ 2042984 w 2042984"/>
              <a:gd name="connsiteY1" fmla="*/ 716692 h 716692"/>
              <a:gd name="connsiteX2" fmla="*/ 2042984 w 2042984"/>
              <a:gd name="connsiteY2" fmla="*/ 0 h 716692"/>
              <a:gd name="connsiteX3" fmla="*/ 247135 w 2042984"/>
              <a:gd name="connsiteY3" fmla="*/ 0 h 716692"/>
              <a:gd name="connsiteX4" fmla="*/ 0 w 2042984"/>
              <a:gd name="connsiteY4" fmla="*/ 716692 h 716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2984" h="716692">
                <a:moveTo>
                  <a:pt x="0" y="716692"/>
                </a:moveTo>
                <a:lnTo>
                  <a:pt x="2042984" y="716692"/>
                </a:lnTo>
                <a:lnTo>
                  <a:pt x="2042984" y="0"/>
                </a:lnTo>
                <a:lnTo>
                  <a:pt x="247135" y="0"/>
                </a:lnTo>
                <a:lnTo>
                  <a:pt x="0" y="716692"/>
                </a:lnTo>
                <a:close/>
              </a:path>
            </a:pathLst>
          </a:custGeom>
          <a:gradFill>
            <a:gsLst>
              <a:gs pos="56000">
                <a:srgbClr val="C0167A">
                  <a:lumMod val="91000"/>
                  <a:lumOff val="9000"/>
                </a:srgbClr>
              </a:gs>
              <a:gs pos="100000">
                <a:srgbClr val="66296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42236" y="22814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230067" y="994469"/>
            <a:ext cx="8714944" cy="293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226307" y="4846210"/>
            <a:ext cx="5282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b="0" i="1" dirty="0">
                <a:solidFill>
                  <a:srgbClr val="706259"/>
                </a:solidFill>
                <a:effectLst/>
                <a:latin typeface="Verdana"/>
                <a:cs typeface="Verdana"/>
              </a:rPr>
              <a:t>Insight Proprietary &amp; Confidential.</a:t>
            </a:r>
            <a:r>
              <a:rPr lang="en-US" sz="600" b="0" i="1" baseline="0" dirty="0">
                <a:solidFill>
                  <a:srgbClr val="706259"/>
                </a:solidFill>
                <a:effectLst/>
                <a:latin typeface="Verdana"/>
                <a:cs typeface="Verdana"/>
              </a:rPr>
              <a:t> Do Not Copy or Distribute. </a:t>
            </a:r>
            <a:r>
              <a:rPr lang="en-US" sz="600" i="1" kern="1200" dirty="0">
                <a:solidFill>
                  <a:srgbClr val="706259"/>
                </a:solidFill>
                <a:latin typeface="Verdana"/>
                <a:ea typeface="+mn-ea"/>
                <a:cs typeface="Verdana"/>
              </a:rPr>
              <a:t>© 2017 Insight Direct USA, Inc</a:t>
            </a:r>
            <a:r>
              <a:rPr lang="en-US" sz="600" b="0" i="1" baseline="0" dirty="0">
                <a:solidFill>
                  <a:srgbClr val="706259"/>
                </a:solidFill>
                <a:effectLst/>
                <a:latin typeface="Verdana"/>
                <a:cs typeface="Verdana"/>
              </a:rPr>
              <a:t>. All Rights Reserved.</a:t>
            </a:r>
            <a:endParaRPr lang="en-US" sz="600" b="0" i="1" dirty="0">
              <a:solidFill>
                <a:srgbClr val="706259"/>
              </a:solidFill>
              <a:effectLst/>
              <a:latin typeface="Verdana"/>
              <a:cs typeface="Verdan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78228" y="4767260"/>
            <a:ext cx="481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706259"/>
                </a:solidFill>
                <a:latin typeface="Verdana"/>
                <a:cs typeface="Verdana"/>
              </a:rPr>
              <a:t>Insight </a:t>
            </a:r>
            <a:r>
              <a:rPr lang="en-US" sz="1200" baseline="0" dirty="0">
                <a:solidFill>
                  <a:srgbClr val="706259"/>
                </a:solidFill>
                <a:latin typeface="Verdana"/>
                <a:cs typeface="Verdana"/>
              </a:rPr>
              <a:t>Presentation</a:t>
            </a:r>
            <a:endParaRPr lang="en-US" sz="1200" dirty="0">
              <a:solidFill>
                <a:srgbClr val="706259"/>
              </a:solidFill>
              <a:latin typeface="Verdana"/>
              <a:cs typeface="Verdana"/>
            </a:endParaRPr>
          </a:p>
        </p:txBody>
      </p:sp>
      <p:pic>
        <p:nvPicPr>
          <p:cNvPr id="22" name="Picture 21" descr="Insight-logo-W.png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8134" y="148009"/>
            <a:ext cx="1082482" cy="444387"/>
          </a:xfrm>
          <a:prstGeom prst="rect">
            <a:avLst/>
          </a:prstGeom>
        </p:spPr>
      </p:pic>
      <p:sp>
        <p:nvSpPr>
          <p:cNvPr id="23" name="Freeform 22"/>
          <p:cNvSpPr/>
          <p:nvPr userDrawn="1"/>
        </p:nvSpPr>
        <p:spPr>
          <a:xfrm>
            <a:off x="6835576" y="-6444"/>
            <a:ext cx="653360" cy="538580"/>
          </a:xfrm>
          <a:custGeom>
            <a:avLst/>
            <a:gdLst>
              <a:gd name="connsiteX0" fmla="*/ 783167 w 783167"/>
              <a:gd name="connsiteY0" fmla="*/ 0 h 645583"/>
              <a:gd name="connsiteX1" fmla="*/ 592667 w 783167"/>
              <a:gd name="connsiteY1" fmla="*/ 645583 h 645583"/>
              <a:gd name="connsiteX2" fmla="*/ 0 w 783167"/>
              <a:gd name="connsiteY2" fmla="*/ 645583 h 645583"/>
              <a:gd name="connsiteX3" fmla="*/ 222250 w 783167"/>
              <a:gd name="connsiteY3" fmla="*/ 0 h 645583"/>
              <a:gd name="connsiteX4" fmla="*/ 783167 w 783167"/>
              <a:gd name="connsiteY4" fmla="*/ 0 h 64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167" h="645583">
                <a:moveTo>
                  <a:pt x="783167" y="0"/>
                </a:moveTo>
                <a:lnTo>
                  <a:pt x="592667" y="645583"/>
                </a:lnTo>
                <a:lnTo>
                  <a:pt x="0" y="645583"/>
                </a:lnTo>
                <a:lnTo>
                  <a:pt x="222250" y="0"/>
                </a:lnTo>
                <a:lnTo>
                  <a:pt x="783167" y="0"/>
                </a:lnTo>
                <a:close/>
              </a:path>
            </a:pathLst>
          </a:custGeom>
          <a:gradFill>
            <a:gsLst>
              <a:gs pos="30000">
                <a:srgbClr val="C0167A">
                  <a:lumMod val="94000"/>
                  <a:lumOff val="6000"/>
                </a:srgbClr>
              </a:gs>
              <a:gs pos="100000">
                <a:srgbClr val="71286F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45050" y="4797630"/>
            <a:ext cx="644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F57A718-7638-AA4D-9012-BBF5E9D5FCFE}" type="slidenum">
              <a:rPr lang="en-US" sz="1000" smtClean="0">
                <a:solidFill>
                  <a:srgbClr val="706259"/>
                </a:solidFill>
                <a:latin typeface="Verdana"/>
                <a:cs typeface="Verdana"/>
              </a:rPr>
              <a:t>‹#›</a:t>
            </a:fld>
            <a:endParaRPr lang="en-US" sz="1000" dirty="0" err="1">
              <a:solidFill>
                <a:srgbClr val="706259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8162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74" r:id="rId5"/>
    <p:sldLayoutId id="2147483663" r:id="rId6"/>
    <p:sldLayoutId id="2147483675" r:id="rId7"/>
    <p:sldLayoutId id="2147483666" r:id="rId8"/>
    <p:sldLayoutId id="2147483667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7101016" y="4429124"/>
            <a:ext cx="2042984" cy="716692"/>
          </a:xfrm>
          <a:custGeom>
            <a:avLst/>
            <a:gdLst>
              <a:gd name="connsiteX0" fmla="*/ 0 w 2042984"/>
              <a:gd name="connsiteY0" fmla="*/ 716692 h 716692"/>
              <a:gd name="connsiteX1" fmla="*/ 2042984 w 2042984"/>
              <a:gd name="connsiteY1" fmla="*/ 716692 h 716692"/>
              <a:gd name="connsiteX2" fmla="*/ 2042984 w 2042984"/>
              <a:gd name="connsiteY2" fmla="*/ 0 h 716692"/>
              <a:gd name="connsiteX3" fmla="*/ 247135 w 2042984"/>
              <a:gd name="connsiteY3" fmla="*/ 0 h 716692"/>
              <a:gd name="connsiteX4" fmla="*/ 0 w 2042984"/>
              <a:gd name="connsiteY4" fmla="*/ 716692 h 716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2984" h="716692">
                <a:moveTo>
                  <a:pt x="0" y="716692"/>
                </a:moveTo>
                <a:lnTo>
                  <a:pt x="2042984" y="716692"/>
                </a:lnTo>
                <a:lnTo>
                  <a:pt x="2042984" y="0"/>
                </a:lnTo>
                <a:lnTo>
                  <a:pt x="247135" y="0"/>
                </a:lnTo>
                <a:lnTo>
                  <a:pt x="0" y="716692"/>
                </a:lnTo>
                <a:close/>
              </a:path>
            </a:pathLst>
          </a:custGeom>
          <a:gradFill>
            <a:gsLst>
              <a:gs pos="56000">
                <a:srgbClr val="C0167A">
                  <a:lumMod val="91000"/>
                  <a:lumOff val="9000"/>
                </a:srgbClr>
              </a:gs>
              <a:gs pos="100000">
                <a:srgbClr val="66296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42236" y="22814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0067" y="994469"/>
            <a:ext cx="8714944" cy="293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Insight-logo-W.png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8134" y="4585371"/>
            <a:ext cx="1082482" cy="444387"/>
          </a:xfrm>
          <a:prstGeom prst="rect">
            <a:avLst/>
          </a:prstGeom>
        </p:spPr>
      </p:pic>
      <p:sp>
        <p:nvSpPr>
          <p:cNvPr id="13" name="Freeform 12"/>
          <p:cNvSpPr/>
          <p:nvPr userDrawn="1"/>
        </p:nvSpPr>
        <p:spPr>
          <a:xfrm>
            <a:off x="6835576" y="4430918"/>
            <a:ext cx="653360" cy="538580"/>
          </a:xfrm>
          <a:custGeom>
            <a:avLst/>
            <a:gdLst>
              <a:gd name="connsiteX0" fmla="*/ 783167 w 783167"/>
              <a:gd name="connsiteY0" fmla="*/ 0 h 645583"/>
              <a:gd name="connsiteX1" fmla="*/ 592667 w 783167"/>
              <a:gd name="connsiteY1" fmla="*/ 645583 h 645583"/>
              <a:gd name="connsiteX2" fmla="*/ 0 w 783167"/>
              <a:gd name="connsiteY2" fmla="*/ 645583 h 645583"/>
              <a:gd name="connsiteX3" fmla="*/ 222250 w 783167"/>
              <a:gd name="connsiteY3" fmla="*/ 0 h 645583"/>
              <a:gd name="connsiteX4" fmla="*/ 783167 w 783167"/>
              <a:gd name="connsiteY4" fmla="*/ 0 h 64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3167" h="645583">
                <a:moveTo>
                  <a:pt x="783167" y="0"/>
                </a:moveTo>
                <a:lnTo>
                  <a:pt x="592667" y="645583"/>
                </a:lnTo>
                <a:lnTo>
                  <a:pt x="0" y="645583"/>
                </a:lnTo>
                <a:lnTo>
                  <a:pt x="222250" y="0"/>
                </a:lnTo>
                <a:lnTo>
                  <a:pt x="783167" y="0"/>
                </a:lnTo>
                <a:close/>
              </a:path>
            </a:pathLst>
          </a:custGeom>
          <a:gradFill>
            <a:gsLst>
              <a:gs pos="30000">
                <a:srgbClr val="C0167A">
                  <a:lumMod val="94000"/>
                  <a:lumOff val="6000"/>
                </a:srgbClr>
              </a:gs>
              <a:gs pos="100000">
                <a:srgbClr val="71286F"/>
              </a:gs>
            </a:gsLst>
            <a:lin ang="10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532893" y="4775090"/>
            <a:ext cx="52822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b="0" i="1" dirty="0">
                <a:solidFill>
                  <a:srgbClr val="706259"/>
                </a:solidFill>
                <a:effectLst/>
                <a:latin typeface="Verdana"/>
                <a:cs typeface="Verdana"/>
              </a:rPr>
              <a:t>Insight Proprietary &amp; Confidential.</a:t>
            </a:r>
            <a:r>
              <a:rPr lang="en-US" sz="600" b="0" i="1" baseline="0" dirty="0">
                <a:solidFill>
                  <a:srgbClr val="706259"/>
                </a:solidFill>
                <a:effectLst/>
                <a:latin typeface="Verdana"/>
                <a:cs typeface="Verdana"/>
              </a:rPr>
              <a:t> Do Not Copy or Distribute. </a:t>
            </a:r>
            <a:r>
              <a:rPr lang="en-US" sz="600" i="1" kern="1200" dirty="0">
                <a:solidFill>
                  <a:srgbClr val="706259"/>
                </a:solidFill>
                <a:latin typeface="Verdana"/>
                <a:ea typeface="+mn-ea"/>
                <a:cs typeface="Verdana"/>
              </a:rPr>
              <a:t>© 2017 Insight Direct USA, Inc</a:t>
            </a:r>
            <a:r>
              <a:rPr lang="en-US" sz="600" b="0" i="1" baseline="0" dirty="0">
                <a:solidFill>
                  <a:srgbClr val="706259"/>
                </a:solidFill>
                <a:effectLst/>
                <a:latin typeface="Verdana"/>
                <a:cs typeface="Verdana"/>
              </a:rPr>
              <a:t>. All Rights Reserved.</a:t>
            </a:r>
            <a:endParaRPr lang="en-US" sz="600" b="0" i="1" dirty="0">
              <a:solidFill>
                <a:srgbClr val="706259"/>
              </a:solidFill>
              <a:effectLst/>
              <a:latin typeface="Verdana"/>
              <a:cs typeface="Verdana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78228" y="4510471"/>
            <a:ext cx="4815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706259"/>
                </a:solidFill>
                <a:latin typeface="Verdana"/>
                <a:cs typeface="Verdana"/>
              </a:rPr>
              <a:t>Insight </a:t>
            </a:r>
            <a:r>
              <a:rPr lang="en-US" sz="1200" baseline="0" dirty="0">
                <a:solidFill>
                  <a:srgbClr val="706259"/>
                </a:solidFill>
                <a:latin typeface="Verdana"/>
                <a:cs typeface="Verdana"/>
              </a:rPr>
              <a:t>Presentation</a:t>
            </a:r>
            <a:endParaRPr lang="en-US" sz="1200" dirty="0">
              <a:solidFill>
                <a:srgbClr val="706259"/>
              </a:solidFill>
              <a:latin typeface="Verdana"/>
              <a:cs typeface="Verdan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267610" y="4736670"/>
            <a:ext cx="6445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F57A718-7638-AA4D-9012-BBF5E9D5FCFE}" type="slidenum">
              <a:rPr lang="en-US" sz="1000" smtClean="0">
                <a:solidFill>
                  <a:srgbClr val="706259"/>
                </a:solidFill>
                <a:latin typeface="Verdana"/>
                <a:cs typeface="Verdana"/>
              </a:rPr>
              <a:t>‹#›</a:t>
            </a:fld>
            <a:endParaRPr lang="en-US" sz="1000" dirty="0" err="1">
              <a:solidFill>
                <a:srgbClr val="706259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46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2" r:id="rId2"/>
    <p:sldLayoutId id="214748368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ulzq/p/8119928.html" TargetMode="External"/><Relationship Id="rId2" Type="http://schemas.openxmlformats.org/officeDocument/2006/relationships/hyperlink" Target="http://docs.identityserver.io/en/aspnetcore2/index.html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rpc.io/docs/quickstart/csharp/" TargetMode="External"/><Relationship Id="rId4" Type="http://schemas.openxmlformats.org/officeDocument/2006/relationships/hyperlink" Target="http://www.ruanyifeng.com/blog/2019/04/oauth-grant-types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ruanyifeng.com/blog/2019/04/oauth-grant-types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970243" y="3130476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r>
              <a:rPr lang="en-US" altLang="zh-CN" dirty="0"/>
              <a:t>Identity Server4 &amp; GRPC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Edward</a:t>
            </a:r>
            <a:r>
              <a:rPr lang="zh-CN" altLang="en-US" dirty="0"/>
              <a:t> </a:t>
            </a:r>
            <a:r>
              <a:rPr lang="en-US" altLang="zh-CN" dirty="0"/>
              <a:t>Yang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747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8F54-085D-4CB2-9E8E-7EBC8811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Protobuf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FB145D-55C5-4F25-AF25-9AF22AC609C2}"/>
              </a:ext>
            </a:extLst>
          </p:cNvPr>
          <p:cNvSpPr/>
          <p:nvPr/>
        </p:nvSpPr>
        <p:spPr>
          <a:xfrm>
            <a:off x="628650" y="1268016"/>
            <a:ext cx="78867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Protocol Buffers(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简称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Protobuf) 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，是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Google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出品的序列化框架，与开发语言无关，和平台无关，具有良好的可扩展性。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Protobuf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和所有的序列化框架一样，都可以用于数据存储、通讯协议。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BA9A5B-4FF6-4EC1-99F5-4343676765CF}"/>
              </a:ext>
            </a:extLst>
          </p:cNvPr>
          <p:cNvSpPr/>
          <p:nvPr/>
        </p:nvSpPr>
        <p:spPr>
          <a:xfrm>
            <a:off x="628650" y="2053625"/>
            <a:ext cx="7886700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-apple-system"/>
              </a:rPr>
              <a:t>体积小：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Portobuf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的序列化的结果体积要比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XML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JSON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小很多，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XML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JSON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的描述信息太多了，导致消息要大；此外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Portobuf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还使用了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Varint 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编码，减少数据对空间的占用。</a:t>
            </a:r>
          </a:p>
          <a:p>
            <a:br>
              <a:rPr lang="zh-CN" altLang="en-US" dirty="0"/>
            </a:br>
            <a:r>
              <a:rPr lang="zh-CN" altLang="en-US" sz="1600" dirty="0">
                <a:solidFill>
                  <a:srgbClr val="00B050"/>
                </a:solidFill>
                <a:latin typeface="-apple-system"/>
              </a:rPr>
              <a:t>速度快：</a:t>
            </a:r>
            <a:r>
              <a:rPr lang="en-US" altLang="zh-CN" dirty="0"/>
              <a:t>Portobuf</a:t>
            </a:r>
            <a:r>
              <a:rPr lang="zh-CN" altLang="en-US" dirty="0"/>
              <a:t>序列化和反序列化速度比</a:t>
            </a:r>
            <a:r>
              <a:rPr lang="en-US" altLang="zh-CN" dirty="0"/>
              <a:t>XML</a:t>
            </a:r>
            <a:r>
              <a:rPr lang="zh-CN" altLang="en-US" dirty="0"/>
              <a:t>、</a:t>
            </a:r>
            <a:r>
              <a:rPr lang="en-US" altLang="zh-CN" dirty="0"/>
              <a:t>JSON</a:t>
            </a:r>
            <a:r>
              <a:rPr lang="zh-CN" altLang="en-US" dirty="0"/>
              <a:t>快很多，是直接把对象和字节数组做转换，而</a:t>
            </a:r>
            <a:r>
              <a:rPr lang="en-US" altLang="zh-CN" dirty="0"/>
              <a:t>XML</a:t>
            </a:r>
            <a:r>
              <a:rPr lang="zh-CN" altLang="en-US" dirty="0"/>
              <a:t>和</a:t>
            </a:r>
            <a:r>
              <a:rPr lang="en-US" altLang="zh-CN" dirty="0"/>
              <a:t>JSON</a:t>
            </a:r>
            <a:r>
              <a:rPr lang="zh-CN" altLang="en-US" dirty="0"/>
              <a:t>还需要构建成</a:t>
            </a:r>
            <a:r>
              <a:rPr lang="en-US" altLang="zh-CN" dirty="0"/>
              <a:t>XML</a:t>
            </a:r>
            <a:r>
              <a:rPr lang="zh-CN" altLang="en-US" dirty="0"/>
              <a:t>或者</a:t>
            </a:r>
            <a:r>
              <a:rPr lang="en-US" altLang="zh-CN" dirty="0"/>
              <a:t>JSON</a:t>
            </a:r>
            <a:r>
              <a:rPr lang="zh-CN" altLang="en-US" dirty="0"/>
              <a:t>对象结构。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1600" dirty="0">
                <a:solidFill>
                  <a:srgbClr val="FF0000"/>
                </a:solidFill>
                <a:latin typeface="-apple-system"/>
              </a:rPr>
              <a:t>可读性差：</a:t>
            </a:r>
            <a:r>
              <a:rPr lang="zh-CN" altLang="en-US" dirty="0"/>
              <a:t>为了提高性能，</a:t>
            </a:r>
            <a:r>
              <a:rPr lang="en-US" altLang="zh-CN" dirty="0"/>
              <a:t>Protobuf</a:t>
            </a:r>
            <a:r>
              <a:rPr lang="zh-CN" altLang="en-US" dirty="0"/>
              <a:t>采用了二进制格式进行编码。这直接导致了可读性差。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51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24DC-E578-4860-80C8-487F691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gRPC Demo</a:t>
            </a:r>
            <a:r>
              <a:rPr lang="zh-CN" altLang="en-US" dirty="0"/>
              <a:t>演示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74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287B-B9CD-4044-94DF-F81FE353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178579-F785-462E-80E8-BC255E22F8EF}"/>
              </a:ext>
            </a:extLst>
          </p:cNvPr>
          <p:cNvSpPr/>
          <p:nvPr/>
        </p:nvSpPr>
        <p:spPr>
          <a:xfrm>
            <a:off x="628650" y="2069496"/>
            <a:ext cx="5341014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【1】http://docs.identityserver.io/en/aspnetcore2/index.html</a:t>
            </a:r>
            <a:endParaRPr lang="en-US" altLang="zh-CN" dirty="0"/>
          </a:p>
          <a:p>
            <a:r>
              <a:rPr lang="en-US" altLang="zh-CN" dirty="0"/>
              <a:t>【2】</a:t>
            </a:r>
            <a:r>
              <a:rPr lang="en-US" altLang="zh-CN" dirty="0">
                <a:hlinkClick r:id="rId3"/>
              </a:rPr>
              <a:t>https://www.cnblogs.com/stulzq/p/8119928.html</a:t>
            </a:r>
            <a:endParaRPr lang="en-US" altLang="zh-CN" dirty="0"/>
          </a:p>
          <a:p>
            <a:r>
              <a:rPr lang="en-US" altLang="zh-CN" dirty="0"/>
              <a:t>【3】</a:t>
            </a:r>
            <a:r>
              <a:rPr lang="en-US" altLang="zh-CN" dirty="0">
                <a:hlinkClick r:id="rId4"/>
              </a:rPr>
              <a:t>http://www.ruanyifeng.com/blog/2019/04/oauth-grant-types.html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【4】https://grpc.io/docs/quickstart/csharp/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91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0915" y="1656151"/>
            <a:ext cx="3769069" cy="844912"/>
          </a:xfrm>
        </p:spPr>
        <p:txBody>
          <a:bodyPr/>
          <a:lstStyle/>
          <a:p>
            <a:r>
              <a:rPr lang="en-US" altLang="zh-CN" dirty="0"/>
              <a:t>Thank you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16643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/>
        </p:nvSpPr>
        <p:spPr>
          <a:xfrm>
            <a:off x="242236" y="21798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706259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50610" y="1282336"/>
            <a:ext cx="8714944" cy="2935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06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r>
              <a:rPr lang="en-US" altLang="zh-CN" dirty="0">
                <a:solidFill>
                  <a:srgbClr val="706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IdentityServer4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7062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6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IdentityServer4 Demo</a:t>
            </a:r>
            <a:r>
              <a:rPr lang="zh-CN" altLang="en-US" dirty="0">
                <a:solidFill>
                  <a:srgbClr val="706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演示</a:t>
            </a:r>
            <a:endParaRPr lang="en-US" altLang="zh-CN" dirty="0">
              <a:solidFill>
                <a:srgbClr val="7062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sz="800" dirty="0">
              <a:solidFill>
                <a:srgbClr val="7062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sz="800" dirty="0">
              <a:solidFill>
                <a:srgbClr val="7062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06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介绍</a:t>
            </a:r>
            <a:r>
              <a:rPr lang="en-US" altLang="zh-CN" dirty="0">
                <a:solidFill>
                  <a:srgbClr val="706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7062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6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gRPC Demo</a:t>
            </a:r>
            <a:r>
              <a:rPr lang="zh-CN" altLang="en-US" dirty="0">
                <a:solidFill>
                  <a:srgbClr val="706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演示</a:t>
            </a:r>
            <a:endParaRPr lang="en-US" altLang="zh-CN" dirty="0">
              <a:solidFill>
                <a:srgbClr val="7062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93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7DD3061-CCFC-4CFD-AF70-5D15DF5E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33" y="1752737"/>
            <a:ext cx="3580734" cy="197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Placeholder 1"/>
          <p:cNvSpPr txBox="1">
            <a:spLocks/>
          </p:cNvSpPr>
          <p:nvPr/>
        </p:nvSpPr>
        <p:spPr>
          <a:xfrm>
            <a:off x="242236" y="21798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706259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zh-CN" altLang="en-US" sz="2800" dirty="0"/>
              <a:t>背景</a:t>
            </a:r>
            <a:endParaRPr lang="en-US" altLang="zh-CN" sz="28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2235" y="1052043"/>
            <a:ext cx="8714944" cy="354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06259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6B0067-EF05-4DD9-95EC-8E11ECDBE922}"/>
              </a:ext>
            </a:extLst>
          </p:cNvPr>
          <p:cNvSpPr/>
          <p:nvPr/>
        </p:nvSpPr>
        <p:spPr>
          <a:xfrm>
            <a:off x="1508981" y="1426070"/>
            <a:ext cx="148893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现代应用程序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6CE8-7484-4006-8D8A-566BCC2EB999}"/>
              </a:ext>
            </a:extLst>
          </p:cNvPr>
          <p:cNvSpPr/>
          <p:nvPr/>
        </p:nvSpPr>
        <p:spPr>
          <a:xfrm>
            <a:off x="4329765" y="1971677"/>
            <a:ext cx="4572000" cy="15465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通常，每个层（前端、中间层和后端）必须保护资源并实现</a:t>
            </a:r>
            <a:r>
              <a:rPr lang="zh-CN" altLang="en-US" dirty="0">
                <a:solidFill>
                  <a:srgbClr val="FF0000"/>
                </a:solidFill>
              </a:rPr>
              <a:t>身份验证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Authentication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授权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authorization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——</a:t>
            </a:r>
            <a:r>
              <a:rPr lang="zh-CN" altLang="en-US" dirty="0"/>
              <a:t>通常针对同一个用户存储区。</a:t>
            </a:r>
            <a:endParaRPr lang="en-US" altLang="zh-CN" dirty="0"/>
          </a:p>
          <a:p>
            <a:endParaRPr lang="en-US" altLang="zh-CN" dirty="0">
              <a:solidFill>
                <a:srgbClr val="404040"/>
              </a:solidFill>
              <a:latin typeface="Lato"/>
            </a:endParaRPr>
          </a:p>
          <a:p>
            <a:r>
              <a:rPr lang="zh-CN" altLang="en-US" dirty="0"/>
              <a:t>将这些基本安全功能外包给</a:t>
            </a:r>
            <a:r>
              <a:rPr lang="zh-CN" altLang="en-US" dirty="0">
                <a:solidFill>
                  <a:srgbClr val="FF0000"/>
                </a:solidFill>
              </a:rPr>
              <a:t>安全令牌服务</a:t>
            </a:r>
            <a:r>
              <a:rPr lang="en-US" altLang="zh-CN" dirty="0">
                <a:solidFill>
                  <a:srgbClr val="FF0000"/>
                </a:solidFill>
              </a:rPr>
              <a:t>(Security Token Service)</a:t>
            </a:r>
            <a:r>
              <a:rPr lang="zh-CN" altLang="en-US" dirty="0"/>
              <a:t>可以防止在这些应用程序和端点上重复构建该功能。</a:t>
            </a:r>
          </a:p>
          <a:p>
            <a:endParaRPr lang="en-US" altLang="zh-CN" b="0" i="0" dirty="0">
              <a:solidFill>
                <a:srgbClr val="404040"/>
              </a:solidFill>
              <a:effectLst/>
              <a:latin typeface="Lato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FA2DF3C-96BD-44F3-98E3-DCAF6B797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74" y="1703149"/>
            <a:ext cx="3582000" cy="2071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97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6B6F8C-2A86-427E-AA4B-C5604AE23F26}"/>
              </a:ext>
            </a:extLst>
          </p:cNvPr>
          <p:cNvSpPr/>
          <p:nvPr/>
        </p:nvSpPr>
        <p:spPr>
          <a:xfrm>
            <a:off x="580640" y="1206055"/>
            <a:ext cx="7109639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认证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可以让一个应用程序知道当前用户的身份。</a:t>
            </a:r>
            <a:endParaRPr lang="en-US" altLang="zh-CN" dirty="0">
              <a:solidFill>
                <a:srgbClr val="000000"/>
              </a:solidFill>
              <a:latin typeface="-apple-system"/>
            </a:endParaRPr>
          </a:p>
          <a:p>
            <a:endParaRPr lang="en-US" altLang="zh-CN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授权</a:t>
            </a:r>
            <a:r>
              <a:rPr lang="zh-CN" altLang="en-US" dirty="0"/>
              <a:t>指的是什么样的身份被允许访问某些资源，在获取到用户身份后继续检查用户的权限。</a:t>
            </a:r>
            <a:endParaRPr lang="en-US" altLang="zh-CN" dirty="0">
              <a:solidFill>
                <a:srgbClr val="000000"/>
              </a:solidFill>
              <a:latin typeface="-apple-syste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266E0-2B57-4895-B5CE-402A8BA3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 sz="2400" b="1" dirty="0"/>
              <a:t>认证</a:t>
            </a:r>
            <a:r>
              <a:rPr lang="en-US" altLang="zh-CN" sz="2400" b="1" dirty="0"/>
              <a:t> &amp; </a:t>
            </a:r>
            <a:r>
              <a:rPr lang="zh-CN" altLang="en-US" sz="2400" b="1" dirty="0"/>
              <a:t>授权</a:t>
            </a:r>
            <a:r>
              <a:rPr lang="en-US" altLang="zh-CN" sz="2400" b="1" dirty="0"/>
              <a:t> 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1DCD9C-46C1-4980-AF97-F208F1C0DBDB}"/>
              </a:ext>
            </a:extLst>
          </p:cNvPr>
          <p:cNvSpPr/>
          <p:nvPr/>
        </p:nvSpPr>
        <p:spPr>
          <a:xfrm>
            <a:off x="2875368" y="2254597"/>
            <a:ext cx="362097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OpenID</a:t>
            </a:r>
            <a:r>
              <a:rPr lang="zh-CN" altLang="en-US" dirty="0"/>
              <a:t>是一个去中心化的网上</a:t>
            </a:r>
            <a:r>
              <a:rPr lang="zh-CN" altLang="en-US" dirty="0">
                <a:solidFill>
                  <a:srgbClr val="FF0000"/>
                </a:solidFill>
              </a:rPr>
              <a:t>身份认证</a:t>
            </a:r>
            <a:r>
              <a:rPr lang="zh-CN" altLang="en-US" dirty="0"/>
              <a:t>系统。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2A2981-B676-42E4-A714-EA7617490227}"/>
              </a:ext>
            </a:extLst>
          </p:cNvPr>
          <p:cNvSpPr/>
          <p:nvPr/>
        </p:nvSpPr>
        <p:spPr>
          <a:xfrm>
            <a:off x="2875368" y="2906670"/>
            <a:ext cx="576063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u="sng" dirty="0">
                <a:hlinkClick r:id="rId2"/>
              </a:rPr>
              <a:t>OAuth 2.0</a:t>
            </a:r>
            <a:r>
              <a:rPr lang="zh-CN" altLang="en-US" dirty="0"/>
              <a:t> 是目前最流行的</a:t>
            </a:r>
            <a:r>
              <a:rPr lang="zh-CN" altLang="en-US" dirty="0">
                <a:solidFill>
                  <a:srgbClr val="00B0F0"/>
                </a:solidFill>
              </a:rPr>
              <a:t>授权</a:t>
            </a:r>
            <a:r>
              <a:rPr lang="zh-CN" altLang="en-US" dirty="0"/>
              <a:t>协议，用来授权第三方应用，获取用户数据。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225218-F9F7-4010-9B21-D1D216A5E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954" y="2222716"/>
            <a:ext cx="953500" cy="35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OAuth 2.0 logo">
            <a:extLst>
              <a:ext uri="{FF2B5EF4-FFF2-40B4-BE49-F238E27FC236}">
                <a16:creationId xmlns:a16="http://schemas.microsoft.com/office/drawing/2014/main" id="{22A4C187-047D-41F9-B445-1E4C6480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044" y="2748556"/>
            <a:ext cx="621320" cy="61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645932-1D22-4599-8FD8-3769A422B76E}"/>
              </a:ext>
            </a:extLst>
          </p:cNvPr>
          <p:cNvSpPr/>
          <p:nvPr/>
        </p:nvSpPr>
        <p:spPr>
          <a:xfrm>
            <a:off x="2875367" y="3509645"/>
            <a:ext cx="57009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OpenID Connect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是由</a:t>
            </a:r>
            <a:r>
              <a:rPr lang="en-US" altLang="zh-CN" dirty="0"/>
              <a:t>OpenId</a:t>
            </a:r>
            <a:r>
              <a:rPr lang="zh-CN" altLang="en-US" dirty="0"/>
              <a:t>基金会制定的，建立在</a:t>
            </a:r>
            <a:r>
              <a:rPr lang="en-US" altLang="zh-CN" dirty="0"/>
              <a:t>OAuth 2.0</a:t>
            </a:r>
            <a:r>
              <a:rPr lang="zh-CN" altLang="en-US" dirty="0"/>
              <a:t>协议上的一个身份标识层</a:t>
            </a:r>
            <a:r>
              <a:rPr lang="en-US" altLang="zh-CN" dirty="0"/>
              <a:t>(identity layer),  OpenID Connect </a:t>
            </a:r>
            <a:r>
              <a:rPr lang="zh-CN" altLang="en-US" dirty="0"/>
              <a:t>兼容 </a:t>
            </a:r>
            <a:r>
              <a:rPr lang="en-US" altLang="zh-CN" dirty="0"/>
              <a:t>OAuth 2.0</a:t>
            </a:r>
            <a:r>
              <a:rPr lang="zh-CN" altLang="en-US" dirty="0"/>
              <a:t>。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F65FF-D236-463A-89DA-0096A41F0313}"/>
              </a:ext>
            </a:extLst>
          </p:cNvPr>
          <p:cNvSpPr/>
          <p:nvPr/>
        </p:nvSpPr>
        <p:spPr>
          <a:xfrm>
            <a:off x="1437141" y="3555811"/>
            <a:ext cx="1011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OIDC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97BF-58DA-4278-B8F7-F2F8D797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IdentityServer4 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09682B-A247-4DFF-8FF7-9E9FB9463324}"/>
              </a:ext>
            </a:extLst>
          </p:cNvPr>
          <p:cNvSpPr/>
          <p:nvPr/>
        </p:nvSpPr>
        <p:spPr>
          <a:xfrm>
            <a:off x="628650" y="1218589"/>
            <a:ext cx="7162800" cy="3978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Identity Server4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是一个为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.NET Core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打造的</a:t>
            </a:r>
            <a:r>
              <a:rPr lang="en-US" altLang="zh-CN" dirty="0">
                <a:solidFill>
                  <a:schemeClr val="accent2"/>
                </a:solidFill>
                <a:latin typeface="-apple-system"/>
              </a:rPr>
              <a:t>OpenID Connect 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和 </a:t>
            </a:r>
            <a:r>
              <a:rPr lang="en-US" altLang="zh-CN" dirty="0">
                <a:solidFill>
                  <a:srgbClr val="00B0F0"/>
                </a:solidFill>
                <a:latin typeface="-apple-system"/>
              </a:rPr>
              <a:t>OAuth 2.0 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框架，</a:t>
            </a:r>
            <a:endParaRPr lang="en-US" altLang="zh-CN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dirty="0"/>
              <a:t>是</a:t>
            </a:r>
            <a:r>
              <a:rPr lang="en-US" altLang="zh-CN" dirty="0"/>
              <a:t>OpenID Connect</a:t>
            </a:r>
            <a:r>
              <a:rPr lang="zh-CN" altLang="en-US" dirty="0"/>
              <a:t>官方认证实现。</a:t>
            </a:r>
            <a:endParaRPr lang="en-US" altLang="zh-CN" dirty="0"/>
          </a:p>
          <a:p>
            <a:br>
              <a:rPr lang="zh-CN" altLang="en-US" dirty="0"/>
            </a:br>
            <a:r>
              <a:rPr lang="zh-CN" altLang="en-US" dirty="0"/>
              <a:t>特点：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认证即服务</a:t>
            </a:r>
            <a:endParaRPr lang="en-US" altLang="zh-CN" b="1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zh-CN" altLang="en-US" sz="1000" dirty="0"/>
              <a:t>适用于所有应用程序（</a:t>
            </a:r>
            <a:r>
              <a:rPr lang="en-US" altLang="zh-CN" sz="1000" dirty="0"/>
              <a:t>web, native, mobile, services</a:t>
            </a:r>
            <a:r>
              <a:rPr lang="zh-CN" altLang="en-US" sz="1000" dirty="0"/>
              <a:t>）的集中登录逻辑和工作流程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单点登录</a:t>
            </a:r>
            <a:r>
              <a:rPr lang="en-US" altLang="zh-CN" b="1" dirty="0"/>
              <a:t>/</a:t>
            </a:r>
            <a:r>
              <a:rPr lang="zh-CN" altLang="en-US" b="1" dirty="0"/>
              <a:t>注销</a:t>
            </a:r>
            <a:endParaRPr lang="en-US" altLang="zh-CN" b="1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zh-CN" altLang="en-US" sz="1000" dirty="0"/>
              <a:t>多个类型的应用程序在一个点进行登录和注销操作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API </a:t>
            </a:r>
            <a:r>
              <a:rPr lang="zh-CN" altLang="en-US" b="1" dirty="0"/>
              <a:t>访问控制</a:t>
            </a:r>
            <a:endParaRPr lang="en-US" altLang="zh-CN" b="1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zh-CN" altLang="en-US" sz="1000" dirty="0"/>
              <a:t>为各种类型的客户端颁发</a:t>
            </a:r>
            <a:r>
              <a:rPr lang="en-US" altLang="zh-CN" sz="1000" dirty="0"/>
              <a:t>API</a:t>
            </a:r>
            <a:r>
              <a:rPr lang="zh-CN" altLang="en-US" sz="1000" dirty="0"/>
              <a:t>的访问令牌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联合网关</a:t>
            </a:r>
            <a:endParaRPr lang="en-US" altLang="zh-CN" b="1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zh-CN" altLang="en-US" sz="1000" dirty="0"/>
              <a:t>支持</a:t>
            </a:r>
            <a:r>
              <a:rPr lang="en-US" altLang="zh-CN" sz="1000" dirty="0"/>
              <a:t>Azure Active Directory</a:t>
            </a:r>
            <a:r>
              <a:rPr lang="zh-CN" altLang="en-US" sz="1000" dirty="0"/>
              <a:t>，</a:t>
            </a:r>
            <a:r>
              <a:rPr lang="en-US" altLang="zh-CN" sz="1000" dirty="0"/>
              <a:t>Google</a:t>
            </a:r>
            <a:r>
              <a:rPr lang="zh-CN" altLang="en-US" sz="1000" dirty="0"/>
              <a:t>，</a:t>
            </a:r>
            <a:r>
              <a:rPr lang="en-US" altLang="zh-CN" sz="1000" dirty="0"/>
              <a:t>Facebook</a:t>
            </a:r>
            <a:r>
              <a:rPr lang="zh-CN" altLang="en-US" sz="1000" dirty="0"/>
              <a:t>等外部身份提供商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专注于定制</a:t>
            </a:r>
            <a:endParaRPr lang="en-US" altLang="zh-CN" b="1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zh-CN" altLang="en-US" sz="1000" dirty="0"/>
              <a:t>可以根据需求进行定制，是框架而不是现成的产品或</a:t>
            </a:r>
            <a:r>
              <a:rPr lang="en-US" altLang="zh-CN" sz="1000" dirty="0"/>
              <a:t>SaaS</a:t>
            </a:r>
            <a:endParaRPr lang="zh-CN" alt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成熟的开源</a:t>
            </a:r>
            <a:endParaRPr lang="en-US" altLang="zh-CN" b="1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zh-CN" altLang="en-US" sz="1000" dirty="0"/>
              <a:t>使用的</a:t>
            </a:r>
            <a:r>
              <a:rPr lang="en-US" altLang="zh-CN" sz="1000" dirty="0"/>
              <a:t>Apache 2</a:t>
            </a:r>
            <a:r>
              <a:rPr lang="zh-CN" altLang="en-US" sz="1000" dirty="0"/>
              <a:t>开源协议，允许在其上构建商业产品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免费和商业支持</a:t>
            </a:r>
          </a:p>
          <a:p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40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55D7-914A-4811-903C-2D266230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名词解释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8987A3-D5EF-4765-AACB-A8A48560BEEF}"/>
              </a:ext>
            </a:extLst>
          </p:cNvPr>
          <p:cNvSpPr/>
          <p:nvPr/>
        </p:nvSpPr>
        <p:spPr>
          <a:xfrm>
            <a:off x="628650" y="1083569"/>
            <a:ext cx="72373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3194D0"/>
                </a:solidFill>
                <a:latin typeface="-apple-system"/>
              </a:rPr>
              <a:t>用户（</a:t>
            </a:r>
            <a:r>
              <a:rPr lang="en-US" altLang="zh-CN" b="1" dirty="0">
                <a:solidFill>
                  <a:srgbClr val="3194D0"/>
                </a:solidFill>
                <a:latin typeface="-apple-system"/>
              </a:rPr>
              <a:t>User</a:t>
            </a:r>
            <a:r>
              <a:rPr lang="zh-CN" altLang="en-US" b="1" dirty="0">
                <a:solidFill>
                  <a:srgbClr val="3194D0"/>
                </a:solidFill>
                <a:latin typeface="-apple-system"/>
              </a:rPr>
              <a:t>）</a:t>
            </a:r>
          </a:p>
          <a:p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用户是使用注册的客户端访问资源的人。</a:t>
            </a:r>
            <a:endParaRPr lang="en-US" altLang="zh-CN" dirty="0">
              <a:solidFill>
                <a:srgbClr val="000000"/>
              </a:solidFill>
              <a:latin typeface="-apple-system"/>
            </a:endParaRPr>
          </a:p>
          <a:p>
            <a:endParaRPr lang="zh-CN" altLang="en-US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b="1" dirty="0">
                <a:solidFill>
                  <a:srgbClr val="3194D0"/>
                </a:solidFill>
                <a:latin typeface="-apple-system"/>
              </a:rPr>
              <a:t>客户端（</a:t>
            </a:r>
            <a:r>
              <a:rPr lang="en-US" altLang="zh-CN" b="1" dirty="0">
                <a:solidFill>
                  <a:srgbClr val="3194D0"/>
                </a:solidFill>
                <a:latin typeface="-apple-system"/>
              </a:rPr>
              <a:t>Client</a:t>
            </a:r>
            <a:r>
              <a:rPr lang="zh-CN" altLang="en-US" b="1" dirty="0">
                <a:solidFill>
                  <a:srgbClr val="3194D0"/>
                </a:solidFill>
                <a:latin typeface="-apple-system"/>
              </a:rPr>
              <a:t>）</a:t>
            </a:r>
          </a:p>
          <a:p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客户端是从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IdentityServer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请求令牌的软件，用于验证用户（请求身份令牌）或访问资源（请求访问令牌）。 必须首先向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IdentityServer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注册客户端才能请求令牌。</a:t>
            </a:r>
            <a:endParaRPr lang="en-US" altLang="zh-CN" dirty="0">
              <a:solidFill>
                <a:srgbClr val="000000"/>
              </a:solidFill>
              <a:latin typeface="-apple-system"/>
            </a:endParaRPr>
          </a:p>
          <a:p>
            <a:endParaRPr lang="en-US" altLang="zh-CN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b="1" dirty="0">
                <a:solidFill>
                  <a:srgbClr val="3194D0"/>
                </a:solidFill>
                <a:latin typeface="-apple-system"/>
              </a:rPr>
              <a:t>资源（</a:t>
            </a:r>
            <a:r>
              <a:rPr lang="en-US" altLang="zh-CN" b="1" dirty="0">
                <a:solidFill>
                  <a:srgbClr val="3194D0"/>
                </a:solidFill>
                <a:latin typeface="-apple-system"/>
              </a:rPr>
              <a:t>Resources</a:t>
            </a:r>
            <a:r>
              <a:rPr lang="zh-CN" altLang="en-US" b="1" dirty="0">
                <a:solidFill>
                  <a:srgbClr val="3194D0"/>
                </a:solidFill>
                <a:latin typeface="-apple-system"/>
              </a:rPr>
              <a:t>）</a:t>
            </a:r>
          </a:p>
          <a:p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资源是您想要使用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IdentityServer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保护的资源 ， 用户的身份数据或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API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。</a:t>
            </a:r>
            <a:endParaRPr lang="en-US" altLang="zh-CN" dirty="0">
              <a:solidFill>
                <a:srgbClr val="000000"/>
              </a:solidFill>
              <a:latin typeface="-apple-system"/>
            </a:endParaRPr>
          </a:p>
          <a:p>
            <a:endParaRPr lang="en-US" altLang="zh-CN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b="1" dirty="0">
                <a:solidFill>
                  <a:srgbClr val="3194D0"/>
                </a:solidFill>
                <a:latin typeface="-apple-system"/>
              </a:rPr>
              <a:t>身份令牌（</a:t>
            </a:r>
            <a:r>
              <a:rPr lang="en-US" altLang="zh-CN" b="1" dirty="0">
                <a:solidFill>
                  <a:srgbClr val="3194D0"/>
                </a:solidFill>
                <a:latin typeface="-apple-system"/>
              </a:rPr>
              <a:t>Identity Token</a:t>
            </a:r>
            <a:r>
              <a:rPr lang="zh-CN" altLang="en-US" b="1" dirty="0">
                <a:solidFill>
                  <a:srgbClr val="3194D0"/>
                </a:solidFill>
                <a:latin typeface="-apple-system"/>
              </a:rPr>
              <a:t>）</a:t>
            </a:r>
          </a:p>
          <a:p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身份令牌表示身份验证过程的结果。 它最低限度地标识了某个用户。</a:t>
            </a:r>
            <a:endParaRPr lang="en-US" altLang="zh-CN" dirty="0">
              <a:solidFill>
                <a:srgbClr val="000000"/>
              </a:solidFill>
              <a:latin typeface="-apple-system"/>
            </a:endParaRPr>
          </a:p>
          <a:p>
            <a:endParaRPr lang="en-US" altLang="zh-CN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b="1" dirty="0">
                <a:solidFill>
                  <a:srgbClr val="3194D0"/>
                </a:solidFill>
                <a:latin typeface="-apple-system"/>
              </a:rPr>
              <a:t>访问令牌（</a:t>
            </a:r>
            <a:r>
              <a:rPr lang="en-US" altLang="zh-CN" b="1" dirty="0">
                <a:solidFill>
                  <a:srgbClr val="3194D0"/>
                </a:solidFill>
                <a:latin typeface="-apple-system"/>
              </a:rPr>
              <a:t>Access Token</a:t>
            </a:r>
            <a:r>
              <a:rPr lang="zh-CN" altLang="en-US" b="1" dirty="0">
                <a:solidFill>
                  <a:srgbClr val="3194D0"/>
                </a:solidFill>
                <a:latin typeface="-apple-system"/>
              </a:rPr>
              <a:t>）</a:t>
            </a:r>
          </a:p>
          <a:p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访问令牌允许访问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API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资源。 客户端请求访问令牌并将其转发到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API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。 访问令牌包含有关客户端和用户的信息（如果存在）。</a:t>
            </a:r>
            <a:endParaRPr lang="zh-CN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D5D0C84-2A19-4F13-A4BE-0E54EDBC4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70930"/>
            <a:ext cx="4335008" cy="225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25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DBC2-DAB5-4A10-A2BC-53BB1C1D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授权流程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CF34D2-A352-444C-9F62-ACA5D8886E9F}"/>
              </a:ext>
            </a:extLst>
          </p:cNvPr>
          <p:cNvSpPr/>
          <p:nvPr/>
        </p:nvSpPr>
        <p:spPr>
          <a:xfrm>
            <a:off x="628650" y="1520856"/>
            <a:ext cx="3746090" cy="29392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1111"/>
                </a:solidFill>
                <a:latin typeface="Georgia" panose="02040502050405020303" pitchFamily="18" charset="0"/>
              </a:rPr>
              <a:t>凭证式（</a:t>
            </a:r>
            <a:r>
              <a:rPr lang="en-US" altLang="zh-CN" b="1" dirty="0">
                <a:solidFill>
                  <a:srgbClr val="111111"/>
                </a:solidFill>
                <a:latin typeface="Georgia" panose="02040502050405020303" pitchFamily="18" charset="0"/>
              </a:rPr>
              <a:t>client credentials</a:t>
            </a:r>
            <a:r>
              <a:rPr lang="zh-CN" altLang="en-US" b="1" dirty="0">
                <a:solidFill>
                  <a:srgbClr val="111111"/>
                </a:solidFill>
                <a:latin typeface="Georgia" panose="02040502050405020303" pitchFamily="18" charset="0"/>
              </a:rPr>
              <a:t>）</a:t>
            </a:r>
            <a:endParaRPr lang="en-US" altLang="zh-CN" b="1" dirty="0">
              <a:solidFill>
                <a:srgbClr val="111111"/>
              </a:solidFill>
              <a:latin typeface="Georgia" panose="02040502050405020303" pitchFamily="18" charset="0"/>
            </a:endParaRPr>
          </a:p>
          <a:p>
            <a:endParaRPr lang="en-US" altLang="zh-CN" b="1" dirty="0">
              <a:solidFill>
                <a:srgbClr val="111111"/>
              </a:solidFill>
              <a:latin typeface="Georgia" panose="02040502050405020303" pitchFamily="18" charset="0"/>
            </a:endParaRPr>
          </a:p>
          <a:p>
            <a:r>
              <a:rPr lang="zh-CN" altLang="en-US" b="1" dirty="0"/>
              <a:t>密码式（</a:t>
            </a:r>
            <a:r>
              <a:rPr lang="en-US" altLang="zh-CN" b="1" dirty="0"/>
              <a:t>password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b="1" dirty="0"/>
              <a:t>隐藏式（</a:t>
            </a:r>
            <a:r>
              <a:rPr lang="en-US" altLang="zh-CN" b="1" dirty="0"/>
              <a:t>implicit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不通过第三方应用程序的服务器，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直接在浏览器中向认证服务器申请令牌，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zh-CN" altLang="en-US" sz="1200" dirty="0"/>
              <a:t>跳过了</a:t>
            </a:r>
            <a:r>
              <a:rPr lang="en-US" altLang="zh-CN" sz="1200" dirty="0"/>
              <a:t>“</a:t>
            </a:r>
            <a:r>
              <a:rPr lang="zh-CN" altLang="en-US" sz="1200" dirty="0"/>
              <a:t>授权码</a:t>
            </a:r>
            <a:r>
              <a:rPr lang="en-US" altLang="zh-CN" sz="1200" dirty="0"/>
              <a:t>”</a:t>
            </a:r>
            <a:r>
              <a:rPr lang="zh-CN" altLang="en-US" sz="1200" dirty="0"/>
              <a:t>这个步骤</a:t>
            </a:r>
            <a:endParaRPr lang="en-US" altLang="zh-CN" sz="1200" b="1" dirty="0"/>
          </a:p>
          <a:p>
            <a:endParaRPr lang="en-US" altLang="zh-CN" b="1" dirty="0"/>
          </a:p>
          <a:p>
            <a:r>
              <a:rPr lang="zh-CN" altLang="en-US" b="1" dirty="0"/>
              <a:t>授权码（</a:t>
            </a:r>
            <a:r>
              <a:rPr lang="en-US" altLang="zh-CN" b="1" dirty="0"/>
              <a:t>authorization code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sz="1400" b="1" dirty="0"/>
              <a:t>	</a:t>
            </a:r>
            <a:r>
              <a:rPr lang="zh-CN" altLang="en-US" sz="1200" dirty="0"/>
              <a:t>功能最完整、流程最严密的授权模式</a:t>
            </a:r>
            <a:endParaRPr lang="en-US" altLang="zh-CN" sz="1200" dirty="0"/>
          </a:p>
          <a:p>
            <a:endParaRPr lang="en-US" altLang="zh-CN" b="1" dirty="0"/>
          </a:p>
          <a:p>
            <a:r>
              <a:rPr lang="zh-CN" altLang="en-US" b="1" dirty="0"/>
              <a:t>混合模式（</a:t>
            </a:r>
            <a:r>
              <a:rPr lang="en-US" altLang="zh-CN" b="1" dirty="0"/>
              <a:t>Hybrid Flow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zh-CN" altLang="en-US" sz="1200" dirty="0"/>
              <a:t>结合了</a:t>
            </a:r>
            <a:r>
              <a:rPr lang="en-US" altLang="zh-CN" sz="1200" dirty="0"/>
              <a:t>Implicit</a:t>
            </a:r>
            <a:r>
              <a:rPr lang="zh-CN" altLang="en-US" sz="1200" dirty="0"/>
              <a:t>模式和</a:t>
            </a:r>
            <a:r>
              <a:rPr lang="en-US" altLang="zh-CN" sz="1200" dirty="0"/>
              <a:t>authorization code</a:t>
            </a:r>
            <a:r>
              <a:rPr lang="zh-CN" altLang="en-US" sz="1200" dirty="0"/>
              <a:t>模式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FEB44B-D8A3-4218-8B62-C038E38A8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294" y="1268016"/>
            <a:ext cx="4378175" cy="304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88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BAB9-C1ED-4D73-B5A7-D04EEB66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IdentityServer4 Demo</a:t>
            </a:r>
            <a:r>
              <a:rPr lang="zh-CN" altLang="en-US" dirty="0"/>
              <a:t>演示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85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E42A-A7AD-4CA3-867F-A10B43BC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gRPC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4CEF3-F752-4992-AB17-BF13F7F15AAE}"/>
              </a:ext>
            </a:extLst>
          </p:cNvPr>
          <p:cNvSpPr/>
          <p:nvPr/>
        </p:nvSpPr>
        <p:spPr>
          <a:xfrm>
            <a:off x="628650" y="1568269"/>
            <a:ext cx="8215069" cy="1869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</a:rPr>
              <a:t>gRPC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Google Remote Procedure Call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）</a:t>
            </a:r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zh-CN" altLang="en-US" sz="1200" dirty="0"/>
              <a:t>是一个高性能、通用的开源</a:t>
            </a:r>
            <a:r>
              <a:rPr lang="en-US" altLang="zh-CN" sz="1200" dirty="0"/>
              <a:t>RPC</a:t>
            </a:r>
            <a:r>
              <a:rPr lang="zh-CN" altLang="en-US" sz="1200" dirty="0"/>
              <a:t>框架，其由</a:t>
            </a:r>
            <a:r>
              <a:rPr lang="en-US" altLang="zh-CN" sz="1200" dirty="0"/>
              <a:t>Google</a:t>
            </a:r>
            <a:r>
              <a:rPr lang="zh-CN" altLang="en-US" sz="1200" dirty="0"/>
              <a:t>主要面向移动应用开发并基于</a:t>
            </a:r>
            <a:r>
              <a:rPr lang="en-US" altLang="zh-CN" sz="1200" dirty="0">
                <a:solidFill>
                  <a:srgbClr val="FF0000"/>
                </a:solidFill>
              </a:rPr>
              <a:t>HTTP/2</a:t>
            </a:r>
            <a:r>
              <a:rPr lang="zh-CN" altLang="en-US" sz="1200" dirty="0"/>
              <a:t>协议标准而设计，</a:t>
            </a:r>
            <a:endParaRPr lang="en-US" altLang="zh-CN" sz="1200" dirty="0"/>
          </a:p>
          <a:p>
            <a:r>
              <a:rPr lang="zh-CN" altLang="en-US" sz="1200" dirty="0"/>
              <a:t>基于</a:t>
            </a:r>
            <a:r>
              <a:rPr lang="en-US" altLang="zh-CN" sz="1200" dirty="0">
                <a:solidFill>
                  <a:srgbClr val="FF0000"/>
                </a:solidFill>
              </a:rPr>
              <a:t>ProtoBuf</a:t>
            </a:r>
            <a:r>
              <a:rPr lang="en-US" altLang="zh-CN" sz="1200" dirty="0"/>
              <a:t>(Protocol Buffers)</a:t>
            </a:r>
            <a:r>
              <a:rPr lang="zh-CN" altLang="en-US" sz="1200" dirty="0"/>
              <a:t>序列化协议开发，且支持众多开发语言。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dirty="0"/>
              <a:t>ProtoBuf</a:t>
            </a:r>
            <a:r>
              <a:rPr lang="zh-CN" altLang="en-US" dirty="0"/>
              <a:t>是由</a:t>
            </a:r>
            <a:r>
              <a:rPr lang="en-US" altLang="zh-CN" dirty="0"/>
              <a:t>Google</a:t>
            </a:r>
            <a:r>
              <a:rPr lang="zh-CN" altLang="en-US" dirty="0"/>
              <a:t>开发的一种数据序列化协议，性能出众，得到了广泛的应用。</a:t>
            </a:r>
          </a:p>
          <a:p>
            <a:endParaRPr lang="en-US" altLang="zh-CN" dirty="0"/>
          </a:p>
          <a:p>
            <a:r>
              <a:rPr lang="en-US" altLang="zh-CN" dirty="0"/>
              <a:t>HTTP/2 </a:t>
            </a:r>
            <a:r>
              <a:rPr lang="zh-CN" altLang="en-US" dirty="0"/>
              <a:t>是 </a:t>
            </a:r>
            <a:r>
              <a:rPr lang="en-US" altLang="zh-CN" dirty="0"/>
              <a:t>HTTP </a:t>
            </a:r>
            <a:r>
              <a:rPr lang="zh-CN" altLang="en-US" dirty="0"/>
              <a:t>协议自 </a:t>
            </a:r>
            <a:r>
              <a:rPr lang="en-US" altLang="zh-CN" dirty="0"/>
              <a:t>1999 </a:t>
            </a:r>
            <a:r>
              <a:rPr lang="zh-CN" altLang="en-US" dirty="0"/>
              <a:t>年 </a:t>
            </a:r>
            <a:r>
              <a:rPr lang="en-US" altLang="zh-CN" dirty="0"/>
              <a:t>HTTP 1.1 </a:t>
            </a:r>
            <a:r>
              <a:rPr lang="zh-CN" altLang="en-US" dirty="0"/>
              <a:t>发布后的首个更新</a:t>
            </a:r>
          </a:p>
          <a:p>
            <a:r>
              <a:rPr lang="en-US" altLang="zh-CN" dirty="0"/>
              <a:t>HTTP/2 </a:t>
            </a:r>
            <a:r>
              <a:rPr lang="zh-CN" altLang="en-US" dirty="0"/>
              <a:t>相比 </a:t>
            </a:r>
            <a:r>
              <a:rPr lang="en-US" altLang="zh-CN" dirty="0"/>
              <a:t>HTTP/1.1 </a:t>
            </a:r>
            <a:r>
              <a:rPr lang="zh-CN" altLang="en-US" dirty="0"/>
              <a:t>的修改并不会破坏现有程序的工作，但是新的程序可以借由新特性得到更好的速度。</a:t>
            </a:r>
            <a:endParaRPr lang="zh-CN" altLang="en-US" sz="1200" dirty="0"/>
          </a:p>
        </p:txBody>
      </p:sp>
      <p:pic>
        <p:nvPicPr>
          <p:cNvPr id="2050" name="Picture 2" descr="gRPCä»ç» - å¾1">
            <a:extLst>
              <a:ext uri="{FF2B5EF4-FFF2-40B4-BE49-F238E27FC236}">
                <a16:creationId xmlns:a16="http://schemas.microsoft.com/office/drawing/2014/main" id="{AD73E844-221C-4E8A-9ACE-714E6D5E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30" y="961436"/>
            <a:ext cx="7945120" cy="386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41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C7F4B86-C44D-1C4E-86B8-BC5F011065A2}" vid="{A907E963-A896-8744-9875-CAAEA245853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Insight_PPT_Template_LogoTop_Widescreen</Template>
  <TotalTime>716</TotalTime>
  <Words>921</Words>
  <Application>Microsoft Office PowerPoint</Application>
  <PresentationFormat>On-screen Show (16:9)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-apple-system</vt:lpstr>
      <vt:lpstr>Lato</vt:lpstr>
      <vt:lpstr>黑体</vt:lpstr>
      <vt:lpstr>Arial</vt:lpstr>
      <vt:lpstr>Arial</vt:lpstr>
      <vt:lpstr>Calibri</vt:lpstr>
      <vt:lpstr>Georgia</vt:lpstr>
      <vt:lpstr>Verdana</vt:lpstr>
      <vt:lpstr>Office Theme</vt:lpstr>
      <vt:lpstr>Custom Design</vt:lpstr>
      <vt:lpstr>Identity Server4 &amp; GRPC</vt:lpstr>
      <vt:lpstr>PowerPoint Presentation</vt:lpstr>
      <vt:lpstr>PowerPoint Presentation</vt:lpstr>
      <vt:lpstr>认证 &amp; 授权  </vt:lpstr>
      <vt:lpstr>IdentityServer4  </vt:lpstr>
      <vt:lpstr>名词解释</vt:lpstr>
      <vt:lpstr>授权流程</vt:lpstr>
      <vt:lpstr>IdentityServer4 Demo演示 </vt:lpstr>
      <vt:lpstr>gRPC</vt:lpstr>
      <vt:lpstr>Protobuf</vt:lpstr>
      <vt:lpstr>gRPC Demo演示 </vt:lpstr>
      <vt:lpstr>参考</vt:lpstr>
      <vt:lpstr>Thank you！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creator>Microsoft Office User</dc:creator>
  <cp:lastModifiedBy>Yang, Edward</cp:lastModifiedBy>
  <cp:revision>126</cp:revision>
  <dcterms:created xsi:type="dcterms:W3CDTF">2017-04-12T19:34:37Z</dcterms:created>
  <dcterms:modified xsi:type="dcterms:W3CDTF">2019-09-23T08:12:25Z</dcterms:modified>
</cp:coreProperties>
</file>