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2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6"/>
  </p:normalViewPr>
  <p:slideViewPr>
    <p:cSldViewPr snapToGrid="0" snapToObjects="1">
      <p:cViewPr>
        <p:scale>
          <a:sx n="105" d="100"/>
          <a:sy n="105" d="100"/>
        </p:scale>
        <p:origin x="215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174D-155A-244E-A12C-828891500B40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30AD-4F5B-8247-BE6F-5DCD210AA88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748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543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9846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044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832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9419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314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5324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D30AD-4F5B-8247-BE6F-5DCD210AA88B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978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3FFB-4B7E-3146-B7FA-A4B2D7A78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B89DF-F004-B84F-B527-BF7CE33D5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E428-EA41-D44F-A995-DD5D9054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7CBC-C056-7540-96C9-931B6F1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42CD-DC72-ED43-AB9B-8204B2AF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79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7E27-18F7-2C44-BD62-6F7F7776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8BDA-3796-B345-A485-10E2075B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F79E-4FF3-C146-AB56-10EC5C2A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726B-BD44-694B-A17E-EBFF6C0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3AE-0559-334B-B9CF-A7C80612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38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5CE53-440A-9744-8F10-6E5128CB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F4A1A-1BC0-F348-87B6-80019918D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07BA-0C41-894F-9137-4CFD3571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6781-1757-B94A-9451-46BD882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E38B-20B8-9845-A3FF-671B7645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544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FDA8-71B0-2743-B816-E923B6CE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BED6-2237-DF4D-B563-AE6D9430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F3A5-A654-2948-AB76-79C5A514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97CF-7537-404D-835D-CD838A62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2E57-52FA-5046-A7E0-CC27C96B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63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516-4AA2-2749-BCD6-F04C01BE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889A-B593-8641-9C2E-0C4BDC2F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E9DA-63C7-BC4A-8821-C00C5038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8259-349A-2948-BAF0-B06311CF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B9D3-B875-0D4A-A700-4A5D75CE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27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C2C4-B672-A342-A07A-5F35E65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620C-F142-A240-A834-2717EA1D1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B3BD-EBE9-724E-A25D-48CAD16A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6E14-DFD5-A647-A2F7-B5ED6202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ADF5-162B-2246-BE6C-40958DEB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9860-5633-2D45-B779-BFB89A46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649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3A36-AAE7-E545-B8C8-56D81CFA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557E1-BE09-3F41-8716-35E0F27E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5A2D-1184-794A-A59B-5994E2E1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D9FAF-A18D-264C-896E-6E959C82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298B-9C64-4944-A4C0-932733F2E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E61DA-E111-4043-BB52-0FD2E7AD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17FBA-636A-8248-A046-A9ADDE6D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11D2-77B9-0D4B-92C6-9AAF279D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905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B08D-1728-FD44-A390-3E15E489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3ACFA-44CA-5244-8AE3-76FD9B65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EF922-24B0-1D46-8F73-337E386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5191-E371-204E-ADB5-55DD8A48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98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552F4-9584-DB43-B140-61EDA95F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E3FD-F457-6041-80AA-D2413F07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9499-AA37-9B47-83FD-E9C1829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460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F884-F366-DD42-ADBE-0AEAEAFD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70CD-C347-0B49-A38B-D2F0AA66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F5D77-7FF4-5B49-B286-F308C974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105D5-E895-DA44-8FD5-8AA0B51D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818A-287C-904E-B940-4FC3E858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ECF7-A7C0-A84D-B5B0-18607FB9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2614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3CDC-2A31-D548-B702-40308A75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18669-36AD-FE40-9909-0CAE5602A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F25A8-FE7C-AF47-95EB-72CE829E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5356-113C-724B-ADCA-299736F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9939-3BE7-984B-B3BC-AC191038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6CBD-AF11-D142-AA74-4CE177FB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837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2E039-B6CB-9741-AB59-D026057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8E49-F84D-3340-AC3E-64C183CD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C4BB-E310-7A47-9793-70E76AC8A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CBD7-EADE-6C4B-BF7F-E6F703E997E9}" type="datetimeFigureOut">
              <a:rPr lang="en-RU" smtClean="0"/>
              <a:t>23.10.2020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E4FF-8BCB-DD43-BF21-13F17743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183D-FFCB-5B42-8EBB-C7C07197C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B0F5-BD97-A544-8435-07B78F88E2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38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6D4E-38EF-7147-8C7F-04DE971F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Image restoration and synthesis via Learned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6FAAF-1214-D546-A31A-C257979C0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Koshelev Iaroslav,</a:t>
            </a:r>
          </a:p>
          <a:p>
            <a:r>
              <a:rPr lang="en-RU" dirty="0"/>
              <a:t>Bayesian ML, 2020</a:t>
            </a:r>
          </a:p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ys-koshelev</a:t>
            </a:r>
            <a:r>
              <a:rPr lang="en-GB" dirty="0"/>
              <a:t>/</a:t>
            </a:r>
            <a:r>
              <a:rPr lang="en-GB" dirty="0" err="1"/>
              <a:t>lgd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056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28B3-930F-A94A-8573-C17E6EB4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Who cares?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7BC37-D177-C640-A062-926312A3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9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780FD-D0CF-F24A-9741-079D286D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D7B1F-8AF3-5644-8C14-9EC2DEB3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5" y="1849114"/>
            <a:ext cx="5408705" cy="108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40F8E-E914-1D4E-AB05-015A3655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32" y="1788224"/>
            <a:ext cx="4075412" cy="1203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93F92-16BD-CF4A-8024-3AB2BF0FEFAC}"/>
              </a:ext>
            </a:extLst>
          </p:cNvPr>
          <p:cNvSpPr txBox="1"/>
          <p:nvPr/>
        </p:nvSpPr>
        <p:spPr>
          <a:xfrm>
            <a:off x="3741182" y="6479354"/>
            <a:ext cx="515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RU" dirty="0"/>
              <a:t>epo available at 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ys-koshelev</a:t>
            </a:r>
            <a:r>
              <a:rPr lang="en-GB" dirty="0"/>
              <a:t>/</a:t>
            </a:r>
            <a:r>
              <a:rPr lang="en-GB" dirty="0" err="1"/>
              <a:t>lgd</a:t>
            </a:r>
            <a:endParaRPr lang="en-RU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4AFB6F-2FEB-1447-9141-77F581CB2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52103"/>
              </p:ext>
            </p:extLst>
          </p:nvPr>
        </p:nvGraphicFramePr>
        <p:xfrm>
          <a:off x="559786" y="3739903"/>
          <a:ext cx="10879360" cy="245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40">
                  <a:extLst>
                    <a:ext uri="{9D8B030D-6E8A-4147-A177-3AD203B41FA5}">
                      <a16:colId xmlns:a16="http://schemas.microsoft.com/office/drawing/2014/main" val="2855889560"/>
                    </a:ext>
                  </a:extLst>
                </a:gridCol>
                <a:gridCol w="2719840">
                  <a:extLst>
                    <a:ext uri="{9D8B030D-6E8A-4147-A177-3AD203B41FA5}">
                      <a16:colId xmlns:a16="http://schemas.microsoft.com/office/drawing/2014/main" val="2970071755"/>
                    </a:ext>
                  </a:extLst>
                </a:gridCol>
                <a:gridCol w="2719840">
                  <a:extLst>
                    <a:ext uri="{9D8B030D-6E8A-4147-A177-3AD203B41FA5}">
                      <a16:colId xmlns:a16="http://schemas.microsoft.com/office/drawing/2014/main" val="1755971844"/>
                    </a:ext>
                  </a:extLst>
                </a:gridCol>
                <a:gridCol w="2719840">
                  <a:extLst>
                    <a:ext uri="{9D8B030D-6E8A-4147-A177-3AD203B41FA5}">
                      <a16:colId xmlns:a16="http://schemas.microsoft.com/office/drawing/2014/main" val="1221097191"/>
                    </a:ext>
                  </a:extLst>
                </a:gridCol>
              </a:tblGrid>
              <a:tr h="395398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Denoisig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Deblurring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Super Resolution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Semantic Synthesis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707844"/>
                  </a:ext>
                </a:extLst>
              </a:tr>
              <a:tr h="395398">
                <a:tc>
                  <a:txBody>
                    <a:bodyPr/>
                    <a:lstStyle/>
                    <a:p>
                      <a:r>
                        <a:rPr lang="en-GB" dirty="0"/>
                        <a:t>y = x + n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 = Kx + n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 = </a:t>
                      </a:r>
                      <a:r>
                        <a:rPr lang="en-GB" dirty="0" err="1"/>
                        <a:t>DKx</a:t>
                      </a:r>
                      <a:r>
                        <a:rPr lang="en-GB" dirty="0"/>
                        <a:t> + n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 = s(x)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349769"/>
                  </a:ext>
                </a:extLst>
              </a:tr>
              <a:tr h="1267440">
                <a:tc>
                  <a:txBody>
                    <a:bodyPr/>
                    <a:lstStyle/>
                    <a:p>
                      <a:r>
                        <a:rPr lang="en-GB" dirty="0"/>
                        <a:t>n </a:t>
                      </a:r>
                      <a:r>
                        <a:rPr lang="en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GB" dirty="0"/>
                        <a:t> N(0,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800" b="0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dirty="0"/>
                        <a:t>)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K – valid convolution matrix;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 </a:t>
                      </a:r>
                      <a:r>
                        <a:rPr lang="en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GB" dirty="0"/>
                        <a:t> N(0,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800" b="0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dirty="0"/>
                        <a:t>)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K – valid convolution matrix;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 – decimation operator;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 </a:t>
                      </a:r>
                      <a:r>
                        <a:rPr lang="en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GB" dirty="0"/>
                        <a:t> N(0,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800" b="0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dirty="0"/>
                        <a:t>)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 – trained semantic segmentation CNN</a:t>
                      </a:r>
                      <a:endParaRPr lang="en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6401344"/>
                  </a:ext>
                </a:extLst>
              </a:tr>
              <a:tr h="395398">
                <a:tc>
                  <a:txBody>
                    <a:bodyPr/>
                    <a:lstStyle/>
                    <a:p>
                      <a:r>
                        <a:rPr lang="en-RU" dirty="0"/>
                        <a:t>L(x, y) = ||y  -  x||</a:t>
                      </a:r>
                      <a:r>
                        <a:rPr lang="en-RU" baseline="-25000" dirty="0"/>
                        <a:t>2</a:t>
                      </a:r>
                      <a:r>
                        <a:rPr lang="en-RU" baseline="30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L(x, y) = ||y  - Kx||</a:t>
                      </a:r>
                      <a:r>
                        <a:rPr lang="en-RU" baseline="-25000" dirty="0"/>
                        <a:t>2</a:t>
                      </a:r>
                      <a:r>
                        <a:rPr lang="en-RU" baseline="30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L(x, y) = ||y  - DKx||</a:t>
                      </a:r>
                      <a:r>
                        <a:rPr lang="en-RU" baseline="-25000" dirty="0"/>
                        <a:t>2</a:t>
                      </a:r>
                      <a:r>
                        <a:rPr lang="en-RU" baseline="30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L(x, y) = CrossEntropy(y, x)</a:t>
                      </a:r>
                      <a:endParaRPr lang="en-RU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94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0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4D9D-C54E-F448-B794-10756EAE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30EB-0E0D-364B-B041-7916EE04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RU" dirty="0"/>
              <a:t>Images:</a:t>
            </a:r>
          </a:p>
          <a:p>
            <a:pPr lvl="1"/>
            <a:r>
              <a:rPr lang="en-RU" dirty="0"/>
              <a:t>Berkley Segmentation datasets (BSD500) – 200 images, took random crops</a:t>
            </a:r>
          </a:p>
          <a:p>
            <a:pPr lvl="1"/>
            <a:r>
              <a:rPr lang="en-RU" dirty="0"/>
              <a:t>ADE20K – 20 000+ images with segmentation masks</a:t>
            </a:r>
          </a:p>
          <a:p>
            <a:r>
              <a:rPr lang="en-RU" dirty="0"/>
              <a:t>Kernels:</a:t>
            </a:r>
          </a:p>
          <a:p>
            <a:pPr lvl="1"/>
            <a:r>
              <a:rPr lang="en-RU" dirty="0"/>
              <a:t>Camera Shake Blur kernels for deblurring (21x21): random sampling, using brownian motion simulation</a:t>
            </a:r>
          </a:p>
          <a:p>
            <a:pPr lvl="1"/>
            <a:endParaRPr lang="en-RU" dirty="0"/>
          </a:p>
          <a:p>
            <a:pPr lvl="1"/>
            <a:endParaRPr lang="en-RU" dirty="0"/>
          </a:p>
          <a:p>
            <a:pPr marL="457200" lvl="1" indent="0">
              <a:buNone/>
            </a:pPr>
            <a:endParaRPr lang="en-RU" dirty="0"/>
          </a:p>
          <a:p>
            <a:pPr lvl="1"/>
            <a:r>
              <a:rPr lang="en-RU" dirty="0"/>
              <a:t>Downscale kernels for super-resolution (13x13): random sampling of multivariate Gaussian kernels</a:t>
            </a:r>
          </a:p>
          <a:p>
            <a:pPr lvl="1"/>
            <a:endParaRPr lang="en-RU" dirty="0"/>
          </a:p>
          <a:p>
            <a:pPr lvl="1"/>
            <a:endParaRPr lang="en-RU" dirty="0"/>
          </a:p>
          <a:p>
            <a:pPr marL="457200" lvl="1" indent="0">
              <a:buNone/>
            </a:pP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87CB7-3C03-BA43-A7DA-3DC5D8C20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0" t="17078" r="9300" b="17078"/>
          <a:stretch/>
        </p:blipFill>
        <p:spPr>
          <a:xfrm>
            <a:off x="1133856" y="3866357"/>
            <a:ext cx="9924288" cy="896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56E74-0D4C-3E4C-ABDD-EF2C33833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2" b="13532"/>
          <a:stretch/>
        </p:blipFill>
        <p:spPr>
          <a:xfrm>
            <a:off x="0" y="5680648"/>
            <a:ext cx="12192000" cy="9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DC77-2ADE-7F43-B9C2-C3FF5932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Training detais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3EB9-6C0A-E245-8A56-19A7E07D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RU" dirty="0"/>
              <a:t>Training loss: L1</a:t>
            </a:r>
          </a:p>
          <a:p>
            <a:r>
              <a:rPr lang="en-RU" dirty="0"/>
              <a:t>Batch size: </a:t>
            </a:r>
          </a:p>
          <a:p>
            <a:pPr lvl="1"/>
            <a:r>
              <a:rPr lang="en-RU" dirty="0"/>
              <a:t>64 for linear problems</a:t>
            </a:r>
          </a:p>
          <a:p>
            <a:pPr lvl="1"/>
            <a:r>
              <a:rPr lang="en-RU" dirty="0"/>
              <a:t>8 for semantis synthesis </a:t>
            </a:r>
          </a:p>
          <a:p>
            <a:r>
              <a:rPr lang="en-RU" dirty="0"/>
              <a:t>Validation metrics:</a:t>
            </a:r>
          </a:p>
          <a:p>
            <a:pPr lvl="1"/>
            <a:r>
              <a:rPr lang="en-RU" dirty="0"/>
              <a:t>PSNR</a:t>
            </a:r>
          </a:p>
          <a:p>
            <a:pPr lvl="1"/>
            <a:r>
              <a:rPr lang="en-RU" dirty="0"/>
              <a:t>SSIM</a:t>
            </a:r>
          </a:p>
          <a:p>
            <a:r>
              <a:rPr lang="en-RU" dirty="0"/>
              <a:t>Datasets:</a:t>
            </a:r>
          </a:p>
          <a:p>
            <a:pPr lvl="1"/>
            <a:r>
              <a:rPr lang="en-RU" dirty="0"/>
              <a:t>BSD500 for linear problems</a:t>
            </a:r>
          </a:p>
          <a:p>
            <a:pPr lvl="1"/>
            <a:r>
              <a:rPr lang="en-RU" dirty="0"/>
              <a:t>ADE20K for semantic image synthesis</a:t>
            </a:r>
          </a:p>
          <a:p>
            <a:r>
              <a:rPr lang="en-RU" dirty="0"/>
              <a:t>Network details:</a:t>
            </a:r>
          </a:p>
          <a:p>
            <a:pPr lvl="1"/>
            <a:r>
              <a:rPr lang="en-RU" dirty="0"/>
              <a:t>Architecture: 4 Residual Blocks</a:t>
            </a:r>
          </a:p>
          <a:p>
            <a:pPr lvl="1"/>
            <a:r>
              <a:rPr lang="en-RU" dirty="0"/>
              <a:t>64 features inside</a:t>
            </a:r>
          </a:p>
          <a:p>
            <a:pPr lvl="1"/>
            <a:r>
              <a:rPr lang="en-RU" dirty="0"/>
              <a:t>Hidden state network: 2 Residual Blocks, 16 features inside</a:t>
            </a:r>
          </a:p>
          <a:p>
            <a:r>
              <a:rPr lang="en-RU" dirty="0"/>
              <a:t>Up to 50 number of epoch, 200 batches per epoch</a:t>
            </a:r>
          </a:p>
          <a:p>
            <a:r>
              <a:rPr lang="en-RU" dirty="0"/>
              <a:t>WarmUp + Step learning rate scheduling</a:t>
            </a:r>
          </a:p>
        </p:txBody>
      </p:sp>
    </p:spTree>
    <p:extLst>
      <p:ext uri="{BB962C8B-B14F-4D97-AF65-F5344CB8AC3E}">
        <p14:creationId xmlns:p14="http://schemas.microsoft.com/office/powerpoint/2010/main" val="67904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0C45-F2A4-2C47-A9C2-11B45E5B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Models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BF075-0E04-E74B-80A2-945F98A1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5" y="1919464"/>
            <a:ext cx="7628965" cy="27502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C4D6AE-722E-BD4A-A5CB-649E2F29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8494"/>
            <a:ext cx="11353800" cy="1736021"/>
          </a:xfrm>
        </p:spPr>
        <p:txBody>
          <a:bodyPr>
            <a:normAutofit fontScale="92500"/>
          </a:bodyPr>
          <a:lstStyle/>
          <a:p>
            <a:r>
              <a:rPr lang="en-RU" dirty="0"/>
              <a:t>With hidden state (no-hidden), without backprop through likelihood grads</a:t>
            </a:r>
          </a:p>
          <a:p>
            <a:r>
              <a:rPr lang="en-RU" dirty="0"/>
              <a:t>Without hidden state (no-hidden), without backprop through likelihood grads</a:t>
            </a:r>
          </a:p>
          <a:p>
            <a:r>
              <a:rPr lang="en-RU" dirty="0"/>
              <a:t>Without hidden state (no-hidden), with backprop through likelihood grads (bgl)</a:t>
            </a:r>
          </a:p>
          <a:p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1F4E9-4E33-564F-8F7F-70E29174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790" y="2612743"/>
            <a:ext cx="3331210" cy="816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4795D-799F-A04A-9D3F-9193CE51A4AC}"/>
              </a:ext>
            </a:extLst>
          </p:cNvPr>
          <p:cNvSpPr txBox="1"/>
          <p:nvPr/>
        </p:nvSpPr>
        <p:spPr>
          <a:xfrm>
            <a:off x="9807480" y="2129023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Hidden state:</a:t>
            </a:r>
          </a:p>
        </p:txBody>
      </p:sp>
    </p:spTree>
    <p:extLst>
      <p:ext uri="{BB962C8B-B14F-4D97-AF65-F5344CB8AC3E}">
        <p14:creationId xmlns:p14="http://schemas.microsoft.com/office/powerpoint/2010/main" val="35273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CDBF-3EE2-734C-8C6D-389309F2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Additional experiments: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E2A8-B282-4144-BE48-FABC994B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1690688"/>
            <a:ext cx="10515600" cy="4351338"/>
          </a:xfrm>
        </p:spPr>
        <p:txBody>
          <a:bodyPr/>
          <a:lstStyle/>
          <a:p>
            <a:r>
              <a:rPr lang="en-RU" dirty="0"/>
              <a:t>Non-learned optimization: LBFGS with Total Variation (TV) prior: </a:t>
            </a:r>
          </a:p>
          <a:p>
            <a:endParaRPr lang="en-RU" dirty="0"/>
          </a:p>
          <a:p>
            <a:endParaRPr lang="en-RU" dirty="0"/>
          </a:p>
          <a:p>
            <a:r>
              <a:rPr lang="en-RU" dirty="0"/>
              <a:t>Grid search to find optimal regularization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CC9C-A46E-9140-9114-F6DDC414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44" y="2412937"/>
            <a:ext cx="61214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F9E2F-7522-E048-9F83-E101B52DACE4}"/>
              </a:ext>
            </a:extLst>
          </p:cNvPr>
          <p:cNvSpPr txBox="1"/>
          <p:nvPr/>
        </p:nvSpPr>
        <p:spPr>
          <a:xfrm>
            <a:off x="216408" y="6252881"/>
            <a:ext cx="1197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Liu, D.C., </a:t>
            </a:r>
            <a:r>
              <a:rPr lang="en-GB" dirty="0" err="1"/>
              <a:t>Nocedal</a:t>
            </a:r>
            <a:r>
              <a:rPr lang="en-GB" dirty="0"/>
              <a:t>, J. On the limited memory BFGS method for large scale optimization. </a:t>
            </a:r>
            <a:r>
              <a:rPr lang="en-GB" i="1" dirty="0"/>
              <a:t>Mathematical Programming</a:t>
            </a:r>
            <a:r>
              <a:rPr lang="en-GB" dirty="0"/>
              <a:t> </a:t>
            </a:r>
            <a:r>
              <a:rPr lang="en-GB" b="1" dirty="0"/>
              <a:t>45, </a:t>
            </a:r>
            <a:r>
              <a:rPr lang="en-GB" dirty="0"/>
              <a:t>503–528 (1989). https://</a:t>
            </a:r>
            <a:r>
              <a:rPr lang="en-GB" dirty="0" err="1"/>
              <a:t>doi.org</a:t>
            </a:r>
            <a:r>
              <a:rPr lang="en-GB" dirty="0"/>
              <a:t>/10.1007/BF01589116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9482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06F2-57B2-7245-804C-E4FE05A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03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EBC7-55AC-4942-90AD-0CC9ACDF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2" y="2380298"/>
            <a:ext cx="8827115" cy="8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Degradation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733562"/>
            <a:ext cx="467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Example for Semantic Image Synthesis problem: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509857-1615-4F48-B609-28A07AD5054E}"/>
              </a:ext>
            </a:extLst>
          </p:cNvPr>
          <p:cNvGrpSpPr/>
          <p:nvPr/>
        </p:nvGrpSpPr>
        <p:grpSpPr>
          <a:xfrm>
            <a:off x="-1" y="4102894"/>
            <a:ext cx="12192000" cy="2244148"/>
            <a:chOff x="47606" y="4248727"/>
            <a:chExt cx="12192000" cy="22441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C53F2F-AC7D-FA44-9CEB-DEC412552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6" y="4606018"/>
              <a:ext cx="12192000" cy="18868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BECDD2-FA10-524B-BB05-3E9174F9A374}"/>
                </a:ext>
              </a:extLst>
            </p:cNvPr>
            <p:cNvSpPr txBox="1"/>
            <p:nvPr/>
          </p:nvSpPr>
          <p:spPr>
            <a:xfrm>
              <a:off x="1136072" y="4248727"/>
              <a:ext cx="33054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500" dirty="0"/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D4BF4A-CA68-D54F-862A-BA47EB5357DD}"/>
                </a:ext>
              </a:extLst>
            </p:cNvPr>
            <p:cNvSpPr txBox="1"/>
            <p:nvPr/>
          </p:nvSpPr>
          <p:spPr>
            <a:xfrm>
              <a:off x="3652981" y="4248727"/>
              <a:ext cx="4331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500" dirty="0"/>
                <a:t>x</a:t>
              </a:r>
              <a:r>
                <a:rPr lang="en-RU" sz="2500" baseline="-25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3662C-BC9C-8B4C-89B0-C0E5E25D2104}"/>
                </a:ext>
              </a:extLst>
            </p:cNvPr>
            <p:cNvSpPr txBox="1"/>
            <p:nvPr/>
          </p:nvSpPr>
          <p:spPr>
            <a:xfrm>
              <a:off x="6055916" y="4248727"/>
              <a:ext cx="4331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500" dirty="0"/>
                <a:t>x</a:t>
              </a:r>
              <a:r>
                <a:rPr lang="en-RU" sz="2500" baseline="-25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286E59-A8B0-9A40-869D-1F7E8B9FABE7}"/>
                </a:ext>
              </a:extLst>
            </p:cNvPr>
            <p:cNvSpPr txBox="1"/>
            <p:nvPr/>
          </p:nvSpPr>
          <p:spPr>
            <a:xfrm>
              <a:off x="8458851" y="4248727"/>
              <a:ext cx="4331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500" dirty="0"/>
                <a:t>x</a:t>
              </a:r>
              <a:r>
                <a:rPr lang="en-RU" sz="2500" baseline="-25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910D8-4DBF-F54A-822D-3AA6E7A123D2}"/>
                </a:ext>
              </a:extLst>
            </p:cNvPr>
            <p:cNvSpPr txBox="1"/>
            <p:nvPr/>
          </p:nvSpPr>
          <p:spPr>
            <a:xfrm>
              <a:off x="10920668" y="4248727"/>
              <a:ext cx="4331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500" dirty="0"/>
                <a:t>x</a:t>
              </a:r>
              <a:r>
                <a:rPr lang="en-RU" sz="2500" baseline="-25000" dirty="0"/>
                <a:t>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4D9A88F-F011-D847-A148-3842C14573D4}"/>
              </a:ext>
            </a:extLst>
          </p:cNvPr>
          <p:cNvSpPr txBox="1"/>
          <p:nvPr/>
        </p:nvSpPr>
        <p:spPr>
          <a:xfrm>
            <a:off x="3741182" y="6479354"/>
            <a:ext cx="496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Image credit: </a:t>
            </a:r>
            <a:r>
              <a:rPr lang="en-GB" dirty="0"/>
              <a:t>https://</a:t>
            </a:r>
            <a:r>
              <a:rPr lang="en-GB" dirty="0" err="1"/>
              <a:t>arxiv.org</a:t>
            </a:r>
            <a:r>
              <a:rPr lang="en-GB" dirty="0"/>
              <a:t>/pdf/1903.07291.pdf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212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832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Linear degradation model + i.i.d. Gaussian noise =&gt; classical image restoration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733562"/>
            <a:ext cx="323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Example for deblurring problem: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798F1A-C4E9-A943-A8F9-961C4F9D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4399480"/>
            <a:ext cx="11804073" cy="2350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252DD-6D51-264E-BC35-6731244E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68" y="2458520"/>
            <a:ext cx="10095732" cy="9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EBC7-55AC-4942-90AD-0CC9ACDF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2" y="2380298"/>
            <a:ext cx="8827115" cy="8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Degradation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918228"/>
            <a:ext cx="791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Reasonable solutin - MAP (mode of negative log-posterior) =&gt; variational problem: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0845E-B9CD-5640-BF2B-76FF9DB5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8" y="4597933"/>
            <a:ext cx="11472142" cy="44822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E4E0E4C-287E-4349-9061-B2243766D58A}"/>
              </a:ext>
            </a:extLst>
          </p:cNvPr>
          <p:cNvSpPr/>
          <p:nvPr/>
        </p:nvSpPr>
        <p:spPr>
          <a:xfrm rot="16200000">
            <a:off x="3724563" y="2411224"/>
            <a:ext cx="762000" cy="59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76B8D-946F-1F47-A2A0-242280A34490}"/>
              </a:ext>
            </a:extLst>
          </p:cNvPr>
          <p:cNvSpPr txBox="1"/>
          <p:nvPr/>
        </p:nvSpPr>
        <p:spPr>
          <a:xfrm>
            <a:off x="2902285" y="5951197"/>
            <a:ext cx="24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Probabilistic framework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CDDAB60-7B23-5F4B-B108-9B156B11B70F}"/>
              </a:ext>
            </a:extLst>
          </p:cNvPr>
          <p:cNvSpPr/>
          <p:nvPr/>
        </p:nvSpPr>
        <p:spPr>
          <a:xfrm rot="16200000">
            <a:off x="9384145" y="3217097"/>
            <a:ext cx="762000" cy="4327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309-D684-EF4A-80C7-E48F5B316436}"/>
              </a:ext>
            </a:extLst>
          </p:cNvPr>
          <p:cNvSpPr txBox="1"/>
          <p:nvPr/>
        </p:nvSpPr>
        <p:spPr>
          <a:xfrm>
            <a:off x="8561867" y="5858834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Variational framework</a:t>
            </a:r>
          </a:p>
        </p:txBody>
      </p:sp>
    </p:spTree>
    <p:extLst>
      <p:ext uri="{BB962C8B-B14F-4D97-AF65-F5344CB8AC3E}">
        <p14:creationId xmlns:p14="http://schemas.microsoft.com/office/powerpoint/2010/main" val="341061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EBC7-55AC-4942-90AD-0CC9ACDF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2" y="2380298"/>
            <a:ext cx="8827115" cy="8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Degradation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918228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Reasonable solutin - MAP (mode of negative log-posterior) =&gt; variational problem: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9EE6D-DCA4-0749-AA1C-05588BC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99" y="4720449"/>
            <a:ext cx="5283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E36A2-CEA1-2949-9061-06FF648C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99" y="6158923"/>
            <a:ext cx="75946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A3C773-5C00-7041-A126-AF04BF04E563}"/>
              </a:ext>
            </a:extLst>
          </p:cNvPr>
          <p:cNvSpPr txBox="1"/>
          <p:nvPr/>
        </p:nvSpPr>
        <p:spPr>
          <a:xfrm>
            <a:off x="838200" y="5489970"/>
            <a:ext cx="580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Solution via gradient-based optimization (gradient descent):</a:t>
            </a:r>
          </a:p>
        </p:txBody>
      </p:sp>
    </p:spTree>
    <p:extLst>
      <p:ext uri="{BB962C8B-B14F-4D97-AF65-F5344CB8AC3E}">
        <p14:creationId xmlns:p14="http://schemas.microsoft.com/office/powerpoint/2010/main" val="409051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EBC7-55AC-4942-90AD-0CC9ACDF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2" y="2380298"/>
            <a:ext cx="8827115" cy="8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Degradation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918228"/>
            <a:ext cx="796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Reasonable solutin - MAP (mode of negative log-posterior) =&gt; variational problem: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9EE6D-DCA4-0749-AA1C-05588BC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99" y="4720449"/>
            <a:ext cx="5283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E36A2-CEA1-2949-9061-06FF648C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99" y="6158923"/>
            <a:ext cx="75946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A3C773-5C00-7041-A126-AF04BF04E563}"/>
              </a:ext>
            </a:extLst>
          </p:cNvPr>
          <p:cNvSpPr txBox="1"/>
          <p:nvPr/>
        </p:nvSpPr>
        <p:spPr>
          <a:xfrm>
            <a:off x="838200" y="5489970"/>
            <a:ext cx="580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Solution via gradient-based optimization (gradient descent):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4A4C658-8DAE-DA4D-9666-B556B86AC7FE}"/>
              </a:ext>
            </a:extLst>
          </p:cNvPr>
          <p:cNvSpPr/>
          <p:nvPr/>
        </p:nvSpPr>
        <p:spPr>
          <a:xfrm rot="16200000" flipH="1">
            <a:off x="8081879" y="5538059"/>
            <a:ext cx="369332" cy="94210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F6111-7ED6-D04C-A5DA-771598DC04AC}"/>
              </a:ext>
            </a:extLst>
          </p:cNvPr>
          <p:cNvSpPr txBox="1"/>
          <p:nvPr/>
        </p:nvSpPr>
        <p:spPr>
          <a:xfrm>
            <a:off x="8053179" y="5455114"/>
            <a:ext cx="293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>
                <a:solidFill>
                  <a:srgbClr val="C00000"/>
                </a:solidFill>
              </a:rPr>
              <a:t>No knowledge about prior - ?</a:t>
            </a:r>
          </a:p>
        </p:txBody>
      </p:sp>
    </p:spTree>
    <p:extLst>
      <p:ext uri="{BB962C8B-B14F-4D97-AF65-F5344CB8AC3E}">
        <p14:creationId xmlns:p14="http://schemas.microsoft.com/office/powerpoint/2010/main" val="13833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EBC7-55AC-4942-90AD-0CC9ACDF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2" y="2380298"/>
            <a:ext cx="8827115" cy="8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Degradation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918228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Reasonable solutin - mode of posterior (negative log-posterior), variational problem: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9EE6D-DCA4-0749-AA1C-05588BC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99" y="4720449"/>
            <a:ext cx="5283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E36A2-CEA1-2949-9061-06FF648C2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99" y="6158923"/>
            <a:ext cx="75946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A3C773-5C00-7041-A126-AF04BF04E563}"/>
              </a:ext>
            </a:extLst>
          </p:cNvPr>
          <p:cNvSpPr txBox="1"/>
          <p:nvPr/>
        </p:nvSpPr>
        <p:spPr>
          <a:xfrm>
            <a:off x="838200" y="5489970"/>
            <a:ext cx="580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Solution via gradient-based optimization (gradient descent):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4A4C658-8DAE-DA4D-9666-B556B86AC7FE}"/>
              </a:ext>
            </a:extLst>
          </p:cNvPr>
          <p:cNvSpPr/>
          <p:nvPr/>
        </p:nvSpPr>
        <p:spPr>
          <a:xfrm rot="16200000" flipH="1">
            <a:off x="8081879" y="5538059"/>
            <a:ext cx="369332" cy="94210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AF524-0877-6546-A729-D6F8AA1F2B3A}"/>
              </a:ext>
            </a:extLst>
          </p:cNvPr>
          <p:cNvSpPr txBox="1"/>
          <p:nvPr/>
        </p:nvSpPr>
        <p:spPr>
          <a:xfrm>
            <a:off x="9043258" y="5862321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>
                <a:solidFill>
                  <a:schemeClr val="accent6"/>
                </a:solidFill>
              </a:rPr>
              <a:t>Learn it from data!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F6111-7ED6-D04C-A5DA-771598DC04AC}"/>
              </a:ext>
            </a:extLst>
          </p:cNvPr>
          <p:cNvSpPr txBox="1"/>
          <p:nvPr/>
        </p:nvSpPr>
        <p:spPr>
          <a:xfrm>
            <a:off x="8053179" y="5455114"/>
            <a:ext cx="293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>
                <a:solidFill>
                  <a:srgbClr val="C00000"/>
                </a:solidFill>
              </a:rPr>
              <a:t>No knowledge about prior - ?</a:t>
            </a:r>
          </a:p>
        </p:txBody>
      </p:sp>
    </p:spTree>
    <p:extLst>
      <p:ext uri="{BB962C8B-B14F-4D97-AF65-F5344CB8AC3E}">
        <p14:creationId xmlns:p14="http://schemas.microsoft.com/office/powerpoint/2010/main" val="22665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7EBC7-55AC-4942-90AD-0CC9ACDF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42" y="2380298"/>
            <a:ext cx="8827115" cy="8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C08E3-8670-024A-853F-83B27E748471}"/>
              </a:ext>
            </a:extLst>
          </p:cNvPr>
          <p:cNvSpPr txBox="1"/>
          <p:nvPr/>
        </p:nvSpPr>
        <p:spPr>
          <a:xfrm>
            <a:off x="838200" y="1822115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Degradation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4AA96-1F36-8845-B144-E5339E1C0D8E}"/>
              </a:ext>
            </a:extLst>
          </p:cNvPr>
          <p:cNvSpPr txBox="1"/>
          <p:nvPr/>
        </p:nvSpPr>
        <p:spPr>
          <a:xfrm>
            <a:off x="838200" y="3918228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Reasonable solutin - mode of posterior (negative log-posterior), variational problem: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3C773-5C00-7041-A126-AF04BF04E563}"/>
              </a:ext>
            </a:extLst>
          </p:cNvPr>
          <p:cNvSpPr txBox="1"/>
          <p:nvPr/>
        </p:nvSpPr>
        <p:spPr>
          <a:xfrm>
            <a:off x="838200" y="5489970"/>
            <a:ext cx="820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Solution via learned gradient-based optimization: meet the learned gradient descent: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87C66-39D3-FC49-9FDC-D907FFD33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0" y="6113580"/>
            <a:ext cx="69977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BED79-8519-0F43-B54F-2D9F1E8CD775}"/>
              </a:ext>
            </a:extLst>
          </p:cNvPr>
          <p:cNvSpPr txBox="1"/>
          <p:nvPr/>
        </p:nvSpPr>
        <p:spPr>
          <a:xfrm>
            <a:off x="9647614" y="4520474"/>
            <a:ext cx="2544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accent6"/>
                </a:solidFill>
              </a:rPr>
              <a:t>Calculations of step size, step direction and </a:t>
            </a:r>
            <a:r>
              <a:rPr lang="en-GB" dirty="0">
                <a:solidFill>
                  <a:schemeClr val="accent6"/>
                </a:solidFill>
              </a:rPr>
              <a:t>g</a:t>
            </a:r>
            <a:r>
              <a:rPr lang="en-RU" dirty="0">
                <a:solidFill>
                  <a:schemeClr val="accent6"/>
                </a:solidFill>
              </a:rPr>
              <a:t>radient of prior are alltogether embedded in CNN architecture, which can be learned from data through backpropagation!</a:t>
            </a:r>
          </a:p>
        </p:txBody>
      </p:sp>
    </p:spTree>
    <p:extLst>
      <p:ext uri="{BB962C8B-B14F-4D97-AF65-F5344CB8AC3E}">
        <p14:creationId xmlns:p14="http://schemas.microsoft.com/office/powerpoint/2010/main" val="2118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FF-0E4D-A24A-9B94-A2B47D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Theoretical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87C66-39D3-FC49-9FDC-D907FFD3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86" y="2125803"/>
            <a:ext cx="6997700" cy="46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0F515-FE3D-A640-91D6-1C2D9CC68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421" y="3562129"/>
            <a:ext cx="7628965" cy="27502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D4A88D-AA30-3A4C-9086-B979FF13D13D}"/>
              </a:ext>
            </a:extLst>
          </p:cNvPr>
          <p:cNvSpPr txBox="1"/>
          <p:nvPr/>
        </p:nvSpPr>
        <p:spPr>
          <a:xfrm>
            <a:off x="838200" y="1589197"/>
            <a:ext cx="340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Learned learned gradient descent: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B0CCC-A433-2A40-A63F-FF55FF9050A4}"/>
              </a:ext>
            </a:extLst>
          </p:cNvPr>
          <p:cNvSpPr txBox="1"/>
          <p:nvPr/>
        </p:nvSpPr>
        <p:spPr>
          <a:xfrm>
            <a:off x="838200" y="2924955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Is a Recurrent Neural Network (RNN) with additional input of likelihood gradient: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55B5F-C366-C54A-BD7B-BCF587A3EB59}"/>
              </a:ext>
            </a:extLst>
          </p:cNvPr>
          <p:cNvSpPr txBox="1"/>
          <p:nvPr/>
        </p:nvSpPr>
        <p:spPr>
          <a:xfrm>
            <a:off x="3741182" y="6479354"/>
            <a:ext cx="496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Image credit: </a:t>
            </a:r>
            <a:r>
              <a:rPr lang="en-GB" dirty="0"/>
              <a:t>https://</a:t>
            </a:r>
            <a:r>
              <a:rPr lang="en-GB" dirty="0" err="1"/>
              <a:t>arxiv.org</a:t>
            </a:r>
            <a:r>
              <a:rPr lang="en-GB" dirty="0"/>
              <a:t>/pdf/1706.04008.pdf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2788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679</Words>
  <Application>Microsoft Macintosh PowerPoint</Application>
  <PresentationFormat>Widescreen</PresentationFormat>
  <Paragraphs>115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Image restoration and synthesis via Learned Gradient Descent</vt:lpstr>
      <vt:lpstr>Theoretical background</vt:lpstr>
      <vt:lpstr>Theoretical background</vt:lpstr>
      <vt:lpstr>Theoretical background</vt:lpstr>
      <vt:lpstr>Theoretical background</vt:lpstr>
      <vt:lpstr>Theoretical background</vt:lpstr>
      <vt:lpstr>Theoretical background</vt:lpstr>
      <vt:lpstr>Theoretical background</vt:lpstr>
      <vt:lpstr>Theoretical background</vt:lpstr>
      <vt:lpstr>Who cares?</vt:lpstr>
      <vt:lpstr>Implementation details</vt:lpstr>
      <vt:lpstr>Datasets</vt:lpstr>
      <vt:lpstr>Training detais</vt:lpstr>
      <vt:lpstr>Models details</vt:lpstr>
      <vt:lpstr>Additional experiments: baseline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restoration and synthesis via Learned Gradient Descent</dc:title>
  <dc:creator>Microsoft Office User</dc:creator>
  <cp:lastModifiedBy>Microsoft Office User</cp:lastModifiedBy>
  <cp:revision>30</cp:revision>
  <dcterms:created xsi:type="dcterms:W3CDTF">2020-10-23T09:17:29Z</dcterms:created>
  <dcterms:modified xsi:type="dcterms:W3CDTF">2020-10-23T10:31:51Z</dcterms:modified>
</cp:coreProperties>
</file>