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7" r:id="rId3"/>
    <p:sldId id="323" r:id="rId5"/>
    <p:sldId id="317" r:id="rId6"/>
    <p:sldId id="322" r:id="rId7"/>
    <p:sldId id="319" r:id="rId8"/>
    <p:sldId id="315" r:id="rId9"/>
    <p:sldId id="324" r:id="rId10"/>
    <p:sldId id="348" r:id="rId11"/>
    <p:sldId id="350" r:id="rId12"/>
    <p:sldId id="351" r:id="rId13"/>
    <p:sldId id="349" r:id="rId14"/>
    <p:sldId id="352" r:id="rId15"/>
    <p:sldId id="353" r:id="rId16"/>
    <p:sldId id="354" r:id="rId17"/>
    <p:sldId id="356" r:id="rId18"/>
    <p:sldId id="357" r:id="rId19"/>
    <p:sldId id="358" r:id="rId20"/>
    <p:sldId id="355" r:id="rId21"/>
    <p:sldId id="359" r:id="rId22"/>
    <p:sldId id="330" r:id="rId23"/>
    <p:sldId id="287"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99CC"/>
    <a:srgbClr val="00CCFF"/>
    <a:srgbClr val="003399"/>
    <a:srgbClr val="FF66FF"/>
    <a:srgbClr val="0066FF"/>
    <a:srgbClr val="715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45" autoAdjust="0"/>
  </p:normalViewPr>
  <p:slideViewPr>
    <p:cSldViewPr>
      <p:cViewPr>
        <p:scale>
          <a:sx n="66" d="100"/>
          <a:sy n="66" d="100"/>
        </p:scale>
        <p:origin x="-2850" y="-846"/>
      </p:cViewPr>
      <p:guideLst>
        <p:guide orient="horz" pos="2113"/>
        <p:guide pos="2887"/>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E8E764-A992-4980-B49A-284CA4C4549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4F8CB6-56DC-4CA3-BC2B-887CA671C42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F4F8CB6-56DC-4CA3-BC2B-887CA671C42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F4F8CB6-56DC-4CA3-BC2B-887CA671C42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F4F8CB6-56DC-4CA3-BC2B-887CA671C42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0" name="Rectangle 2" descr="图片8"/>
          <p:cNvSpPr>
            <a:spLocks noChangeArrowheads="1"/>
          </p:cNvSpPr>
          <p:nvPr/>
        </p:nvSpPr>
        <p:spPr bwMode="auto">
          <a:xfrm>
            <a:off x="0" y="0"/>
            <a:ext cx="9144000" cy="6858000"/>
          </a:xfrm>
          <a:prstGeom prst="rect">
            <a:avLst/>
          </a:prstGeom>
          <a:blipFill dpi="0" rotWithShape="1">
            <a:blip r:embed="rId2" cstate="print"/>
            <a:srcRect/>
            <a:stretch>
              <a:fillRect/>
            </a:stretch>
          </a:blipFill>
          <a:ln w="9525">
            <a:noFill/>
            <a:miter lim="800000"/>
          </a:ln>
          <a:effectLst/>
        </p:spPr>
        <p:txBody>
          <a:bodyPr wrap="none" anchor="ctr"/>
          <a:lstStyle/>
          <a:p>
            <a:endParaRPr lang="zh-CN" altLang="en-US"/>
          </a:p>
        </p:txBody>
      </p:sp>
      <p:sp>
        <p:nvSpPr>
          <p:cNvPr id="2051" name="Rectangle 3"/>
          <p:cNvSpPr>
            <a:spLocks noGrp="1" noChangeArrowheads="1"/>
          </p:cNvSpPr>
          <p:nvPr>
            <p:ph type="ctrTitle"/>
          </p:nvPr>
        </p:nvSpPr>
        <p:spPr>
          <a:xfrm>
            <a:off x="685800" y="1557338"/>
            <a:ext cx="7772400" cy="760412"/>
          </a:xfrm>
        </p:spPr>
        <p:txBody>
          <a:bodyPr/>
          <a:lstStyle>
            <a:lvl1pPr algn="ctr">
              <a:defRPr b="1">
                <a:effectLst>
                  <a:outerShdw blurRad="38100" dist="38100" dir="2700000" algn="tl">
                    <a:srgbClr val="C0C0C0"/>
                  </a:outerShdw>
                </a:effectLst>
              </a:defRPr>
            </a:lvl1pPr>
          </a:lstStyle>
          <a:p>
            <a:r>
              <a:rPr lang="zh-CN" altLang="en-US" smtClean="0"/>
              <a:t>单击此处编辑母版标题样式</a:t>
            </a:r>
            <a:endParaRPr lang="zh-CN"/>
          </a:p>
        </p:txBody>
      </p:sp>
      <p:sp>
        <p:nvSpPr>
          <p:cNvPr id="2052" name="Rectangle 4"/>
          <p:cNvSpPr>
            <a:spLocks noGrp="1" noChangeArrowheads="1"/>
          </p:cNvSpPr>
          <p:nvPr>
            <p:ph type="subTitle" idx="1"/>
          </p:nvPr>
        </p:nvSpPr>
        <p:spPr>
          <a:xfrm>
            <a:off x="1403350" y="2428875"/>
            <a:ext cx="6400800" cy="579438"/>
          </a:xfrm>
        </p:spPr>
        <p:txBody>
          <a:bodyPr>
            <a:spAutoFit/>
          </a:bodyPr>
          <a:lstStyle>
            <a:lvl1pPr marL="0" indent="0" algn="ctr">
              <a:buFontTx/>
              <a:buNone/>
              <a:defRPr>
                <a:effectLst>
                  <a:outerShdw blurRad="38100" dist="38100" dir="2700000" algn="tl">
                    <a:srgbClr val="C0C0C0"/>
                  </a:outerShdw>
                </a:effectLst>
              </a:defRPr>
            </a:lvl1pPr>
          </a:lstStyle>
          <a:p>
            <a:r>
              <a:rPr lang="zh-CN" altLang="en-US" smtClean="0"/>
              <a:t>单击此处编辑母版副标题样式</a:t>
            </a:r>
            <a:endParaRPr lang="zh-CN"/>
          </a:p>
        </p:txBody>
      </p:sp>
      <p:sp>
        <p:nvSpPr>
          <p:cNvPr id="2053" name="Rectangle 5"/>
          <p:cNvSpPr>
            <a:spLocks noGrp="1" noChangeArrowheads="1"/>
          </p:cNvSpPr>
          <p:nvPr>
            <p:ph type="dt" sz="half" idx="2"/>
          </p:nvPr>
        </p:nvSpPr>
        <p:spPr/>
        <p:txBody>
          <a:bodyPr/>
          <a:lstStyle>
            <a:lvl1pPr>
              <a:defRPr/>
            </a:lvl1pPr>
          </a:lstStyle>
          <a:p>
            <a:fld id="{530820CF-B880-4189-942D-D702A7CBA730}" type="datetimeFigureOut">
              <a:rPr lang="zh-CN" altLang="en-US" smtClean="0"/>
            </a:fld>
            <a:endParaRPr lang="zh-CN" altLang="en-US"/>
          </a:p>
        </p:txBody>
      </p:sp>
      <p:sp>
        <p:nvSpPr>
          <p:cNvPr id="2054" name="Rectangle 6"/>
          <p:cNvSpPr>
            <a:spLocks noGrp="1" noChangeArrowheads="1"/>
          </p:cNvSpPr>
          <p:nvPr>
            <p:ph type="ftr" sz="quarter" idx="3"/>
          </p:nvPr>
        </p:nvSpPr>
        <p:spPr/>
        <p:txBody>
          <a:bodyPr/>
          <a:lstStyle>
            <a:lvl1pPr>
              <a:defRPr/>
            </a:lvl1pPr>
          </a:lstStyle>
          <a:p>
            <a:endParaRPr lang="zh-CN" altLang="en-US"/>
          </a:p>
        </p:txBody>
      </p:sp>
      <p:sp>
        <p:nvSpPr>
          <p:cNvPr id="2055"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92100"/>
            <a:ext cx="2057400" cy="57308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92100"/>
            <a:ext cx="6019800" cy="57308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2927474"/>
            <a:ext cx="13430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198563"/>
            <a:ext cx="40386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313" y="1198563"/>
            <a:ext cx="40386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descr="图片9"/>
          <p:cNvSpPr>
            <a:spLocks noChangeArrowheads="1"/>
          </p:cNvSpPr>
          <p:nvPr/>
        </p:nvSpPr>
        <p:spPr bwMode="auto">
          <a:xfrm>
            <a:off x="0" y="0"/>
            <a:ext cx="9144000" cy="6858000"/>
          </a:xfrm>
          <a:prstGeom prst="rect">
            <a:avLst/>
          </a:prstGeom>
          <a:blipFill dpi="0" rotWithShape="1">
            <a:blip r:embed="rId12" cstate="print"/>
            <a:srcRect/>
            <a:stretch>
              <a:fillRect/>
            </a:stretch>
          </a:blipFill>
          <a:ln w="9525">
            <a:noFill/>
            <a:miter lim="800000"/>
          </a:ln>
          <a:effectLst/>
        </p:spPr>
        <p:txBody>
          <a:bodyPr wrap="none" anchor="ctr"/>
          <a:lstStyle/>
          <a:p>
            <a:endParaRPr lang="zh-CN" altLang="en-US"/>
          </a:p>
        </p:txBody>
      </p:sp>
      <p:sp>
        <p:nvSpPr>
          <p:cNvPr id="1027" name="Rectangle 3"/>
          <p:cNvSpPr>
            <a:spLocks noGrp="1" noChangeArrowheads="1"/>
          </p:cNvSpPr>
          <p:nvPr>
            <p:ph type="title"/>
          </p:nvPr>
        </p:nvSpPr>
        <p:spPr bwMode="auto">
          <a:xfrm>
            <a:off x="468313" y="292100"/>
            <a:ext cx="8229600" cy="638175"/>
          </a:xfrm>
          <a:prstGeom prst="rect">
            <a:avLst/>
          </a:prstGeom>
          <a:noFill/>
          <a:ln w="9525">
            <a:noFill/>
            <a:miter lim="800000"/>
          </a:ln>
          <a:effectLst/>
        </p:spPr>
        <p:txBody>
          <a:bodyPr vert="horz" wrap="square" lIns="91440" tIns="45720" rIns="91440" bIns="45720" numCol="1" anchor="ctr" anchorCtr="0" compatLnSpc="1">
            <a:spAutoFit/>
          </a:bodyPr>
          <a:lstStyle/>
          <a:p>
            <a:pPr lvl="0"/>
            <a:r>
              <a:rPr lang="zh-CN" smtClean="0"/>
              <a:t>单击此处编辑母版标题样式</a:t>
            </a:r>
            <a:endParaRPr lang="zh-CN" smtClean="0"/>
          </a:p>
        </p:txBody>
      </p:sp>
      <p:sp>
        <p:nvSpPr>
          <p:cNvPr id="1028" name="Rectangle 4"/>
          <p:cNvSpPr>
            <a:spLocks noGrp="1" noChangeArrowheads="1"/>
          </p:cNvSpPr>
          <p:nvPr>
            <p:ph type="body" idx="1"/>
          </p:nvPr>
        </p:nvSpPr>
        <p:spPr bwMode="auto">
          <a:xfrm>
            <a:off x="468313" y="1198563"/>
            <a:ext cx="8229600" cy="4824412"/>
          </a:xfrm>
          <a:prstGeom prst="rect">
            <a:avLst/>
          </a:prstGeom>
          <a:noFill/>
          <a:ln w="9525">
            <a:noFill/>
            <a:miter lim="800000"/>
          </a:ln>
          <a:effec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9" name="Rectangle 5"/>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fld id="{530820CF-B880-4189-942D-D702A7CBA730}"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r" rtl="0" eaLnBrk="1" fontAlgn="base" hangingPunct="1">
        <a:spcBef>
          <a:spcPct val="0"/>
        </a:spcBef>
        <a:spcAft>
          <a:spcPct val="0"/>
        </a:spcAft>
        <a:defRPr sz="3600">
          <a:solidFill>
            <a:schemeClr val="tx2"/>
          </a:solidFill>
          <a:latin typeface="+mj-lt"/>
          <a:ea typeface="+mj-ea"/>
          <a:cs typeface="+mj-cs"/>
        </a:defRPr>
      </a:lvl1pPr>
      <a:lvl2pPr algn="r" rtl="0" eaLnBrk="1" fontAlgn="base" hangingPunct="1">
        <a:spcBef>
          <a:spcPct val="0"/>
        </a:spcBef>
        <a:spcAft>
          <a:spcPct val="0"/>
        </a:spcAft>
        <a:defRPr sz="3600">
          <a:solidFill>
            <a:schemeClr val="tx2"/>
          </a:solidFill>
          <a:latin typeface="Arial" panose="020B0604020202020204" pitchFamily="34" charset="0"/>
          <a:ea typeface="黑体" panose="02010609060101010101" pitchFamily="49" charset="-122"/>
        </a:defRPr>
      </a:lvl2pPr>
      <a:lvl3pPr algn="r" rtl="0" eaLnBrk="1" fontAlgn="base" hangingPunct="1">
        <a:spcBef>
          <a:spcPct val="0"/>
        </a:spcBef>
        <a:spcAft>
          <a:spcPct val="0"/>
        </a:spcAft>
        <a:defRPr sz="3600">
          <a:solidFill>
            <a:schemeClr val="tx2"/>
          </a:solidFill>
          <a:latin typeface="Arial" panose="020B0604020202020204" pitchFamily="34" charset="0"/>
          <a:ea typeface="黑体" panose="02010609060101010101" pitchFamily="49" charset="-122"/>
        </a:defRPr>
      </a:lvl3pPr>
      <a:lvl4pPr algn="r" rtl="0" eaLnBrk="1" fontAlgn="base" hangingPunct="1">
        <a:spcBef>
          <a:spcPct val="0"/>
        </a:spcBef>
        <a:spcAft>
          <a:spcPct val="0"/>
        </a:spcAft>
        <a:defRPr sz="3600">
          <a:solidFill>
            <a:schemeClr val="tx2"/>
          </a:solidFill>
          <a:latin typeface="Arial" panose="020B0604020202020204" pitchFamily="34" charset="0"/>
          <a:ea typeface="黑体" panose="02010609060101010101" pitchFamily="49" charset="-122"/>
        </a:defRPr>
      </a:lvl4pPr>
      <a:lvl5pPr algn="r" rtl="0" eaLnBrk="1" fontAlgn="base" hangingPunct="1">
        <a:spcBef>
          <a:spcPct val="0"/>
        </a:spcBef>
        <a:spcAft>
          <a:spcPct val="0"/>
        </a:spcAft>
        <a:defRPr sz="3600">
          <a:solidFill>
            <a:schemeClr val="tx2"/>
          </a:solidFill>
          <a:latin typeface="Arial" panose="020B0604020202020204" pitchFamily="34" charset="0"/>
          <a:ea typeface="黑体" panose="02010609060101010101" pitchFamily="49" charset="-122"/>
        </a:defRPr>
      </a:lvl5pPr>
      <a:lvl6pPr marL="457200" algn="r" rtl="0" eaLnBrk="1" fontAlgn="base" hangingPunct="1">
        <a:spcBef>
          <a:spcPct val="0"/>
        </a:spcBef>
        <a:spcAft>
          <a:spcPct val="0"/>
        </a:spcAft>
        <a:defRPr sz="3600">
          <a:solidFill>
            <a:schemeClr val="tx2"/>
          </a:solidFill>
          <a:latin typeface="Arial" panose="020B0604020202020204" pitchFamily="34" charset="0"/>
          <a:ea typeface="黑体" panose="02010609060101010101" pitchFamily="49" charset="-122"/>
        </a:defRPr>
      </a:lvl6pPr>
      <a:lvl7pPr marL="914400" algn="r" rtl="0" eaLnBrk="1" fontAlgn="base" hangingPunct="1">
        <a:spcBef>
          <a:spcPct val="0"/>
        </a:spcBef>
        <a:spcAft>
          <a:spcPct val="0"/>
        </a:spcAft>
        <a:defRPr sz="3600">
          <a:solidFill>
            <a:schemeClr val="tx2"/>
          </a:solidFill>
          <a:latin typeface="Arial" panose="020B0604020202020204" pitchFamily="34" charset="0"/>
          <a:ea typeface="黑体" panose="02010609060101010101" pitchFamily="49" charset="-122"/>
        </a:defRPr>
      </a:lvl7pPr>
      <a:lvl8pPr marL="1371600" algn="r" rtl="0" eaLnBrk="1" fontAlgn="base" hangingPunct="1">
        <a:spcBef>
          <a:spcPct val="0"/>
        </a:spcBef>
        <a:spcAft>
          <a:spcPct val="0"/>
        </a:spcAft>
        <a:defRPr sz="3600">
          <a:solidFill>
            <a:schemeClr val="tx2"/>
          </a:solidFill>
          <a:latin typeface="Arial" panose="020B0604020202020204" pitchFamily="34" charset="0"/>
          <a:ea typeface="黑体" panose="02010609060101010101" pitchFamily="49" charset="-122"/>
        </a:defRPr>
      </a:lvl8pPr>
      <a:lvl9pPr marL="1828800" algn="r" rtl="0" eaLnBrk="1" fontAlgn="base" hangingPunct="1">
        <a:spcBef>
          <a:spcPct val="0"/>
        </a:spcBef>
        <a:spcAft>
          <a:spcPct val="0"/>
        </a:spcAft>
        <a:defRPr sz="3600">
          <a:solidFill>
            <a:schemeClr val="tx2"/>
          </a:solidFill>
          <a:latin typeface="Arial" panose="020B0604020202020204" pitchFamily="34" charset="0"/>
          <a:ea typeface="黑体" panose="02010609060101010101" pitchFamily="49" charset="-122"/>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57158" y="1005466"/>
            <a:ext cx="8786842" cy="1097280"/>
          </a:xfrm>
          <a:prstGeom prst="rect">
            <a:avLst/>
          </a:prstGeom>
          <a:noFill/>
          <a:ln w="9525">
            <a:noFill/>
            <a:miter lim="800000"/>
          </a:ln>
          <a:effectLst/>
        </p:spPr>
        <p:txBody>
          <a:bodyPr vert="horz" wrap="square" lIns="91440" tIns="45720" rIns="91440" bIns="45720" numCol="1" anchor="ctr" anchorCtr="0" compatLnSpc="1">
            <a:spAutoFit/>
          </a:bodyPr>
          <a:lstStyle/>
          <a:p>
            <a:pPr algn="ctr" fontAlgn="base">
              <a:spcBef>
                <a:spcPct val="0"/>
              </a:spcBef>
              <a:spcAft>
                <a:spcPct val="0"/>
              </a:spcAft>
              <a:defRPr/>
            </a:pPr>
            <a:r>
              <a:rPr lang="en-US" altLang="zh-CN" sz="6600" b="1" kern="0" dirty="0">
                <a:solidFill>
                  <a:srgbClr val="FF0000"/>
                </a:solidFill>
                <a:latin typeface="+mn-ea"/>
                <a:cs typeface="+mj-cs"/>
              </a:rPr>
              <a:t> </a:t>
            </a:r>
            <a:r>
              <a:rPr lang="zh-CN" altLang="en-US" sz="6600" b="1" kern="0" dirty="0" smtClean="0">
                <a:solidFill>
                  <a:srgbClr val="FF0000"/>
                </a:solidFill>
                <a:latin typeface="+mn-ea"/>
                <a:cs typeface="+mj-cs"/>
              </a:rPr>
              <a:t>项目结题报告</a:t>
            </a:r>
            <a:endParaRPr lang="zh-CN" altLang="en-US" sz="6600" b="1" kern="0" dirty="0" smtClean="0">
              <a:solidFill>
                <a:srgbClr val="FF0000"/>
              </a:solidFill>
              <a:latin typeface="+mn-ea"/>
              <a:cs typeface="+mj-cs"/>
            </a:endParaRPr>
          </a:p>
        </p:txBody>
      </p:sp>
      <p:sp>
        <p:nvSpPr>
          <p:cNvPr id="4" name="TextBox 3"/>
          <p:cNvSpPr txBox="1"/>
          <p:nvPr/>
        </p:nvSpPr>
        <p:spPr>
          <a:xfrm>
            <a:off x="2592705" y="4004945"/>
            <a:ext cx="4546600" cy="1783080"/>
          </a:xfrm>
          <a:prstGeom prst="rect">
            <a:avLst/>
          </a:prstGeom>
          <a:noFill/>
        </p:spPr>
        <p:txBody>
          <a:bodyPr wrap="square" rtlCol="0">
            <a:spAutoFit/>
          </a:bodyPr>
          <a:lstStyle/>
          <a:p>
            <a:pPr>
              <a:lnSpc>
                <a:spcPts val="2880"/>
              </a:lnSpc>
              <a:spcBef>
                <a:spcPts val="600"/>
              </a:spcBef>
            </a:pPr>
            <a:r>
              <a:rPr lang="zh-CN" altLang="en-US" sz="2400" b="1" dirty="0" smtClean="0">
                <a:latin typeface="+mn-ea"/>
              </a:rPr>
              <a:t>指导老师： 郑炜</a:t>
            </a:r>
            <a:endParaRPr lang="zh-CN" altLang="en-US" sz="2400" b="1" dirty="0" smtClean="0">
              <a:latin typeface="+mn-ea"/>
            </a:endParaRPr>
          </a:p>
          <a:p>
            <a:pPr>
              <a:lnSpc>
                <a:spcPts val="2880"/>
              </a:lnSpc>
              <a:spcBef>
                <a:spcPts val="600"/>
              </a:spcBef>
            </a:pPr>
            <a:r>
              <a:rPr lang="zh-CN" altLang="en-US" sz="2400" b="1" dirty="0" smtClean="0">
                <a:latin typeface="+mn-ea"/>
              </a:rPr>
              <a:t>报    告： 吴敏</a:t>
            </a:r>
            <a:endParaRPr lang="en-US" altLang="zh-CN" sz="2400" dirty="0" smtClean="0">
              <a:latin typeface="+mn-ea"/>
            </a:endParaRPr>
          </a:p>
          <a:p>
            <a:pPr>
              <a:lnSpc>
                <a:spcPts val="2880"/>
              </a:lnSpc>
              <a:spcBef>
                <a:spcPts val="600"/>
              </a:spcBef>
            </a:pPr>
            <a:r>
              <a:rPr lang="zh-CN" altLang="en-US" sz="2400" b="1" dirty="0" smtClean="0">
                <a:latin typeface="+mn-ea"/>
              </a:rPr>
              <a:t>团    队： </a:t>
            </a:r>
            <a:r>
              <a:rPr lang="en-US" altLang="zh-CN" sz="2400" b="1" dirty="0" smtClean="0">
                <a:latin typeface="+mn-ea"/>
              </a:rPr>
              <a:t>spider3</a:t>
            </a:r>
            <a:endParaRPr lang="en-US" altLang="zh-CN" sz="2400" b="1" dirty="0" smtClean="0">
              <a:latin typeface="+mn-ea"/>
            </a:endParaRPr>
          </a:p>
          <a:p>
            <a:pPr>
              <a:lnSpc>
                <a:spcPts val="2880"/>
              </a:lnSpc>
              <a:spcBef>
                <a:spcPts val="600"/>
              </a:spcBef>
            </a:pPr>
            <a:r>
              <a:rPr lang="en-US" altLang="zh-CN" sz="2400" b="1" dirty="0" smtClean="0">
                <a:latin typeface="+mn-ea"/>
              </a:rPr>
              <a:t>	  </a:t>
            </a:r>
            <a:r>
              <a:rPr lang="zh-CN" altLang="en-US" sz="2400" b="1" dirty="0" smtClean="0">
                <a:latin typeface="+mn-ea"/>
              </a:rPr>
              <a:t>（包文 吴敏 沈灿辉）</a:t>
            </a:r>
            <a:endParaRPr lang="zh-CN" altLang="en-US" sz="2400" b="1" dirty="0" smtClean="0">
              <a:latin typeface="+mn-ea"/>
            </a:endParaRPr>
          </a:p>
        </p:txBody>
      </p:sp>
      <p:sp>
        <p:nvSpPr>
          <p:cNvPr id="5" name="Rectangle 2"/>
          <p:cNvSpPr txBox="1">
            <a:spLocks noChangeArrowheads="1"/>
          </p:cNvSpPr>
          <p:nvPr/>
        </p:nvSpPr>
        <p:spPr bwMode="auto">
          <a:xfrm>
            <a:off x="357158" y="2637555"/>
            <a:ext cx="8286808" cy="640080"/>
          </a:xfrm>
          <a:prstGeom prst="rect">
            <a:avLst/>
          </a:prstGeom>
          <a:noFill/>
          <a:ln w="9525">
            <a:noFill/>
            <a:miter lim="800000"/>
          </a:ln>
          <a:effectLst/>
        </p:spPr>
        <p:txBody>
          <a:bodyPr vert="horz" wrap="square" lIns="91440" tIns="45720" rIns="91440" bIns="45720" numCol="1" anchor="ctr" anchorCtr="0" compatLnSpc="1">
            <a:spAutoFit/>
          </a:bodyPr>
          <a:lstStyle/>
          <a:p>
            <a:pPr algn="ctr" fontAlgn="base">
              <a:spcBef>
                <a:spcPct val="0"/>
              </a:spcBef>
              <a:spcAft>
                <a:spcPct val="0"/>
              </a:spcAft>
              <a:defRPr/>
            </a:pPr>
            <a:r>
              <a:rPr sz="3600" b="1" kern="0" dirty="0">
                <a:solidFill>
                  <a:srgbClr val="0000CC"/>
                </a:solidFill>
                <a:latin typeface="+mn-ea"/>
                <a:cs typeface="+mj-cs"/>
              </a:rPr>
              <a:t>企业地址识别方案</a:t>
            </a:r>
            <a:endParaRPr sz="3600" b="1" kern="0" dirty="0">
              <a:solidFill>
                <a:srgbClr val="0000CC"/>
              </a:solidFill>
              <a:latin typeface="+mn-ea"/>
              <a:cs typeface="+mj-cs"/>
            </a:endParaRPr>
          </a:p>
        </p:txBody>
      </p:sp>
    </p:spTree>
  </p:cSld>
  <p:clrMapOvr>
    <a:masterClrMapping/>
  </p:clrMapOvr>
  <p:transition advTm="11718">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91148"/>
            <a:ext cx="8229600" cy="640080"/>
          </a:xfrm>
        </p:spPr>
        <p:txBody>
          <a:bodyPr/>
          <a:lstStyle/>
          <a:p>
            <a:pPr algn="l"/>
            <a:r>
              <a:rPr lang="en-US" altLang="zh-CN" b="1" dirty="0" smtClean="0">
                <a:solidFill>
                  <a:srgbClr val="000000"/>
                </a:solidFill>
                <a:ea typeface="宋体" panose="02010600030101010101" pitchFamily="2" charset="-122"/>
                <a:sym typeface="+mn-ea"/>
              </a:rPr>
              <a:t>2.</a:t>
            </a:r>
            <a:r>
              <a:rPr lang="zh-CN" altLang="en-US" b="1" dirty="0" smtClean="0">
                <a:solidFill>
                  <a:srgbClr val="000000"/>
                </a:solidFill>
                <a:ea typeface="宋体" panose="02010600030101010101" pitchFamily="2" charset="-122"/>
                <a:sym typeface="+mn-ea"/>
              </a:rPr>
              <a:t>项目流程</a:t>
            </a:r>
            <a:r>
              <a:rPr lang="zh-CN" altLang="en-US" dirty="0" smtClean="0"/>
              <a:t>：</a:t>
            </a:r>
            <a:r>
              <a:rPr dirty="0" smtClean="0"/>
              <a:t>微小企业地址</a:t>
            </a:r>
            <a:r>
              <a:rPr lang="zh-CN" dirty="0" smtClean="0"/>
              <a:t>获取</a:t>
            </a:r>
            <a:endParaRPr lang="zh-CN" dirty="0" smtClean="0"/>
          </a:p>
        </p:txBody>
      </p:sp>
      <p:sp>
        <p:nvSpPr>
          <p:cNvPr id="4" name="文本框 3"/>
          <p:cNvSpPr txBox="1"/>
          <p:nvPr/>
        </p:nvSpPr>
        <p:spPr>
          <a:xfrm>
            <a:off x="1156335" y="4046855"/>
            <a:ext cx="5843270" cy="2529840"/>
          </a:xfrm>
          <a:prstGeom prst="rect">
            <a:avLst/>
          </a:prstGeom>
          <a:noFill/>
          <a:ln w="9525">
            <a:noFill/>
          </a:ln>
        </p:spPr>
        <p:txBody>
          <a:bodyPr wrap="square">
            <a:spAutoFit/>
          </a:bodyPr>
          <a:p>
            <a:pPr marL="0" indent="0" algn="l"/>
            <a:r>
              <a:rPr lang="zh-CN" altLang="en-US" sz="2000" b="1" u="none">
                <a:latin typeface="+mn-ea"/>
                <a:cs typeface="宋体" panose="02010600030101010101" pitchFamily="2" charset="-122"/>
              </a:rPr>
              <a:t>实现步骤：</a:t>
            </a:r>
            <a:endParaRPr lang="zh-CN" altLang="en-US" sz="2000" b="1" u="none">
              <a:latin typeface="+mn-ea"/>
              <a:cs typeface="宋体" panose="02010600030101010101" pitchFamily="2" charset="-122"/>
            </a:endParaRPr>
          </a:p>
          <a:p>
            <a:pPr marL="0" indent="0" algn="l"/>
            <a:r>
              <a:rPr lang="en-US" altLang="zh-CN" sz="2000" u="none">
                <a:latin typeface="+mn-ea"/>
                <a:cs typeface="宋体" panose="02010600030101010101" pitchFamily="2" charset="-122"/>
              </a:rPr>
              <a:t>1. </a:t>
            </a:r>
            <a:r>
              <a:rPr lang="zh-CN" altLang="en-US" sz="2000" u="none">
                <a:latin typeface="+mn-ea"/>
                <a:cs typeface="宋体" panose="02010600030101010101" pitchFamily="2" charset="-122"/>
              </a:rPr>
              <a:t>搭建爬虫</a:t>
            </a:r>
            <a:r>
              <a:rPr lang="en-US" altLang="zh-CN" sz="2000" u="none">
                <a:latin typeface="+mn-ea"/>
                <a:cs typeface="宋体" panose="02010600030101010101" pitchFamily="2" charset="-122"/>
              </a:rPr>
              <a:t>(scrapy </a:t>
            </a:r>
            <a:r>
              <a:rPr lang="zh-CN" altLang="en-US" sz="2000" u="none">
                <a:latin typeface="+mn-ea"/>
                <a:cs typeface="宋体" panose="02010600030101010101" pitchFamily="2" charset="-122"/>
              </a:rPr>
              <a:t>框架</a:t>
            </a:r>
            <a:r>
              <a:rPr lang="en-US" altLang="zh-CN" sz="2000" u="none">
                <a:latin typeface="+mn-ea"/>
                <a:cs typeface="Times New Roman" panose="02020603050405020304" charset="0"/>
              </a:rPr>
              <a:t>)</a:t>
            </a:r>
            <a:endParaRPr lang="zh-CN" altLang="en-US" sz="2000" u="none">
              <a:latin typeface="+mn-ea"/>
              <a:cs typeface="宋体" panose="02010600030101010101" pitchFamily="2" charset="-122"/>
            </a:endParaRPr>
          </a:p>
          <a:p>
            <a:pPr marL="0" indent="0" algn="l"/>
            <a:r>
              <a:rPr lang="en-US" altLang="zh-CN" sz="2000" u="none">
                <a:latin typeface="+mn-ea"/>
                <a:cs typeface="宋体" panose="02010600030101010101" pitchFamily="2" charset="-122"/>
              </a:rPr>
              <a:t>2. </a:t>
            </a:r>
            <a:r>
              <a:rPr lang="zh-CN" altLang="en-US" sz="2000" u="none">
                <a:latin typeface="+mn-ea"/>
                <a:cs typeface="宋体" panose="02010600030101010101" pitchFamily="2" charset="-122"/>
              </a:rPr>
              <a:t>通过</a:t>
            </a:r>
            <a:r>
              <a:rPr sz="2000" u="none">
                <a:latin typeface="+mn-ea"/>
                <a:cs typeface="宋体" panose="02010600030101010101" pitchFamily="2" charset="-122"/>
              </a:rPr>
              <a:t>搜索</a:t>
            </a:r>
            <a:r>
              <a:rPr lang="zh-CN" sz="2000" u="none">
                <a:latin typeface="+mn-ea"/>
                <a:cs typeface="宋体" panose="02010600030101010101" pitchFamily="2" charset="-122"/>
              </a:rPr>
              <a:t>引擎搜索公司</a:t>
            </a:r>
            <a:endParaRPr lang="zh-CN" altLang="en-US" sz="2000" u="none">
              <a:latin typeface="+mn-ea"/>
              <a:cs typeface="宋体" panose="02010600030101010101" pitchFamily="2" charset="-122"/>
            </a:endParaRPr>
          </a:p>
          <a:p>
            <a:pPr marL="0" indent="0" algn="l"/>
            <a:r>
              <a:rPr lang="en-US" altLang="zh-CN" sz="2000" u="none">
                <a:latin typeface="+mn-ea"/>
                <a:cs typeface="宋体" panose="02010600030101010101" pitchFamily="2" charset="-122"/>
              </a:rPr>
              <a:t>3. beautifulSoups</a:t>
            </a:r>
            <a:r>
              <a:rPr lang="zh-CN" altLang="en-US" sz="2000" u="none">
                <a:latin typeface="+mn-ea"/>
                <a:cs typeface="宋体" panose="02010600030101010101" pitchFamily="2" charset="-122"/>
              </a:rPr>
              <a:t>解析，进入搜索结果的二次链接后，再寻找地址</a:t>
            </a:r>
            <a:endParaRPr lang="zh-CN" altLang="en-US" sz="2000" u="none">
              <a:latin typeface="+mn-ea"/>
              <a:cs typeface="宋体" panose="02010600030101010101" pitchFamily="2" charset="-122"/>
            </a:endParaRPr>
          </a:p>
          <a:p>
            <a:pPr marL="0" indent="0" algn="l"/>
            <a:r>
              <a:rPr lang="en-US" altLang="zh-CN" sz="2000" u="none">
                <a:latin typeface="+mn-ea"/>
                <a:cs typeface="宋体" panose="02010600030101010101" pitchFamily="2" charset="-122"/>
              </a:rPr>
              <a:t>4. </a:t>
            </a:r>
            <a:r>
              <a:rPr lang="zh-CN" altLang="en-US" sz="2000" u="none">
                <a:latin typeface="+mn-ea"/>
                <a:cs typeface="宋体" panose="02010600030101010101" pitchFamily="2" charset="-122"/>
              </a:rPr>
              <a:t>pipeline进行数据分析，并存放于</a:t>
            </a:r>
            <a:r>
              <a:rPr lang="en-US" altLang="zh-CN" sz="2000" u="none">
                <a:latin typeface="+mn-ea"/>
                <a:cs typeface="宋体" panose="02010600030101010101" pitchFamily="2" charset="-122"/>
              </a:rPr>
              <a:t>mongodb</a:t>
            </a:r>
            <a:r>
              <a:rPr lang="zh-CN" altLang="en-US" sz="2000" u="none">
                <a:latin typeface="+mn-ea"/>
                <a:cs typeface="宋体" panose="02010600030101010101" pitchFamily="2" charset="-122"/>
              </a:rPr>
              <a:t>中；</a:t>
            </a:r>
            <a:endParaRPr lang="zh-CN" altLang="en-US" sz="2000" u="none">
              <a:latin typeface="+mn-ea"/>
              <a:cs typeface="宋体" panose="02010600030101010101" pitchFamily="2" charset="-122"/>
            </a:endParaRPr>
          </a:p>
          <a:p>
            <a:pPr marL="0" indent="0" algn="l"/>
            <a:r>
              <a:rPr lang="en-US" altLang="zh-CN" sz="2000" u="none">
                <a:latin typeface="+mn-ea"/>
                <a:cs typeface="宋体" panose="02010600030101010101" pitchFamily="2" charset="-122"/>
              </a:rPr>
              <a:t>5. </a:t>
            </a:r>
            <a:r>
              <a:rPr lang="zh-CN" altLang="en-US" sz="2000" u="none">
                <a:latin typeface="+mn-ea"/>
                <a:cs typeface="宋体" panose="02010600030101010101" pitchFamily="2" charset="-122"/>
              </a:rPr>
              <a:t>相似度算法 Levenshtein 筛选出匹配度最高的地址</a:t>
            </a:r>
            <a:endParaRPr lang="zh-CN" altLang="en-US" sz="2000">
              <a:latin typeface="+mn-ea"/>
            </a:endParaRPr>
          </a:p>
        </p:txBody>
      </p:sp>
      <p:pic>
        <p:nvPicPr>
          <p:cNvPr id="3" name="图片 -2147482621" descr="厦门天天乐贸易有限公司地址_百度搜索"/>
          <p:cNvPicPr>
            <a:picLocks noChangeAspect="1"/>
          </p:cNvPicPr>
          <p:nvPr/>
        </p:nvPicPr>
        <p:blipFill>
          <a:blip r:embed="rId1"/>
          <a:stretch>
            <a:fillRect/>
          </a:stretch>
        </p:blipFill>
        <p:spPr>
          <a:xfrm>
            <a:off x="342265" y="1492885"/>
            <a:ext cx="3921125" cy="2347595"/>
          </a:xfrm>
          <a:prstGeom prst="rect">
            <a:avLst/>
          </a:prstGeom>
          <a:noFill/>
          <a:ln w="9525">
            <a:noFill/>
          </a:ln>
        </p:spPr>
      </p:pic>
      <p:pic>
        <p:nvPicPr>
          <p:cNvPr id="5" name="图片 7"/>
          <p:cNvPicPr>
            <a:picLocks noChangeAspect="1"/>
          </p:cNvPicPr>
          <p:nvPr/>
        </p:nvPicPr>
        <p:blipFill>
          <a:blip r:embed="rId2"/>
          <a:stretch>
            <a:fillRect/>
          </a:stretch>
        </p:blipFill>
        <p:spPr>
          <a:xfrm>
            <a:off x="4554220" y="1606550"/>
            <a:ext cx="4048125" cy="2263775"/>
          </a:xfrm>
          <a:prstGeom prst="rect">
            <a:avLst/>
          </a:prstGeom>
          <a:noFill/>
          <a:ln w="9525">
            <a:noFill/>
          </a:ln>
        </p:spPr>
      </p:pic>
    </p:spTree>
  </p:cSld>
  <p:clrMapOvr>
    <a:masterClrMapping/>
  </p:clrMapOvr>
  <p:transition advTm="87969">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91148"/>
            <a:ext cx="8229600" cy="640080"/>
          </a:xfrm>
        </p:spPr>
        <p:txBody>
          <a:bodyPr/>
          <a:lstStyle/>
          <a:p>
            <a:pPr algn="l"/>
            <a:r>
              <a:rPr lang="en-US" altLang="zh-CN" b="1" dirty="0" smtClean="0">
                <a:solidFill>
                  <a:srgbClr val="000000"/>
                </a:solidFill>
                <a:ea typeface="宋体" panose="02010600030101010101" pitchFamily="2" charset="-122"/>
                <a:sym typeface="+mn-ea"/>
              </a:rPr>
              <a:t>2.</a:t>
            </a:r>
            <a:r>
              <a:rPr lang="zh-CN" altLang="en-US" b="1" dirty="0" smtClean="0">
                <a:solidFill>
                  <a:srgbClr val="000000"/>
                </a:solidFill>
                <a:ea typeface="宋体" panose="02010600030101010101" pitchFamily="2" charset="-122"/>
                <a:sym typeface="+mn-ea"/>
              </a:rPr>
              <a:t>项目流程</a:t>
            </a:r>
            <a:r>
              <a:rPr lang="zh-CN" altLang="en-US" dirty="0" smtClean="0"/>
              <a:t>：</a:t>
            </a:r>
            <a:r>
              <a:rPr lang="en-US" altLang="zh-CN" dirty="0" smtClean="0"/>
              <a:t>地址标准化</a:t>
            </a:r>
            <a:endParaRPr lang="en-US" altLang="zh-CN" dirty="0" smtClean="0"/>
          </a:p>
        </p:txBody>
      </p:sp>
      <p:pic>
        <p:nvPicPr>
          <p:cNvPr id="6" name="图片 5"/>
          <p:cNvPicPr>
            <a:picLocks noChangeAspect="1"/>
          </p:cNvPicPr>
          <p:nvPr/>
        </p:nvPicPr>
        <p:blipFill>
          <a:blip r:embed="rId1"/>
          <a:stretch>
            <a:fillRect/>
          </a:stretch>
        </p:blipFill>
        <p:spPr>
          <a:xfrm>
            <a:off x="647065" y="1595120"/>
            <a:ext cx="7171055" cy="4008120"/>
          </a:xfrm>
          <a:prstGeom prst="rect">
            <a:avLst/>
          </a:prstGeom>
        </p:spPr>
      </p:pic>
      <p:sp>
        <p:nvSpPr>
          <p:cNvPr id="7" name="文本框 6"/>
          <p:cNvSpPr txBox="1"/>
          <p:nvPr/>
        </p:nvSpPr>
        <p:spPr>
          <a:xfrm>
            <a:off x="647065" y="5803265"/>
            <a:ext cx="7639050" cy="365760"/>
          </a:xfrm>
          <a:prstGeom prst="rect">
            <a:avLst/>
          </a:prstGeom>
          <a:noFill/>
          <a:ln w="9525">
            <a:noFill/>
          </a:ln>
        </p:spPr>
        <p:txBody>
          <a:bodyPr wrap="square">
            <a:spAutoFit/>
          </a:bodyPr>
          <a:p>
            <a:pPr marL="0" indent="0" algn="l"/>
            <a:r>
              <a:rPr lang="zh-CN" altLang="en-US" u="none">
                <a:latin typeface="+mn-ea"/>
                <a:cs typeface="宋体" panose="02010600030101010101" pitchFamily="2" charset="-122"/>
              </a:rPr>
              <a:t>参考</a:t>
            </a:r>
            <a:r>
              <a:rPr lang="en-US" altLang="zh-CN" b="1" u="none">
                <a:latin typeface="+mn-ea"/>
                <a:cs typeface="宋体" panose="02010600030101010101" pitchFamily="2" charset="-122"/>
              </a:rPr>
              <a:t>《GBT 23705-2009 </a:t>
            </a:r>
            <a:r>
              <a:rPr lang="zh-CN" altLang="en-US" b="1" u="none">
                <a:latin typeface="+mn-ea"/>
                <a:cs typeface="宋体" panose="02010600030101010101" pitchFamily="2" charset="-122"/>
              </a:rPr>
              <a:t>数字城市地理信息公共平台 地名</a:t>
            </a:r>
            <a:r>
              <a:rPr lang="en-US" altLang="zh-CN" b="1" u="none">
                <a:latin typeface="+mn-ea"/>
                <a:cs typeface="宋体" panose="02010600030101010101" pitchFamily="2" charset="-122"/>
              </a:rPr>
              <a:t>∕</a:t>
            </a:r>
            <a:r>
              <a:rPr lang="zh-CN" altLang="en-US" b="1" u="none">
                <a:latin typeface="+mn-ea"/>
                <a:cs typeface="宋体" panose="02010600030101010101" pitchFamily="2" charset="-122"/>
              </a:rPr>
              <a:t>地址编码规则</a:t>
            </a:r>
            <a:r>
              <a:rPr lang="en-US" altLang="zh-CN" b="1" u="none">
                <a:latin typeface="+mn-ea"/>
                <a:cs typeface="宋体" panose="02010600030101010101" pitchFamily="2" charset="-122"/>
              </a:rPr>
              <a:t>》</a:t>
            </a:r>
            <a:endParaRPr lang="zh-CN" altLang="en-US" b="1">
              <a:latin typeface="+mn-ea"/>
            </a:endParaRPr>
          </a:p>
        </p:txBody>
      </p:sp>
      <p:sp>
        <p:nvSpPr>
          <p:cNvPr id="8" name="文本框 7"/>
          <p:cNvSpPr txBox="1"/>
          <p:nvPr/>
        </p:nvSpPr>
        <p:spPr>
          <a:xfrm>
            <a:off x="647065" y="1080770"/>
            <a:ext cx="7639050" cy="457200"/>
          </a:xfrm>
          <a:prstGeom prst="rect">
            <a:avLst/>
          </a:prstGeom>
          <a:noFill/>
          <a:ln w="9525">
            <a:noFill/>
          </a:ln>
        </p:spPr>
        <p:txBody>
          <a:bodyPr wrap="square">
            <a:spAutoFit/>
          </a:bodyPr>
          <a:p>
            <a:pPr marL="0" indent="0" algn="l"/>
            <a:r>
              <a:rPr lang="zh-CN" altLang="en-US" u="none">
                <a:latin typeface="+mn-ea"/>
                <a:cs typeface="宋体" panose="02010600030101010101" pitchFamily="2" charset="-122"/>
              </a:rPr>
              <a:t>解决</a:t>
            </a:r>
            <a:r>
              <a:rPr sz="2400" b="1" dirty="0" smtClean="0">
                <a:solidFill>
                  <a:schemeClr val="tx1"/>
                </a:solidFill>
                <a:sym typeface="+mn-ea"/>
              </a:rPr>
              <a:t>地址描述未形成统一标准</a:t>
            </a:r>
            <a:r>
              <a:rPr lang="zh-CN" dirty="0" smtClean="0">
                <a:solidFill>
                  <a:schemeClr val="tx1"/>
                </a:solidFill>
                <a:sym typeface="+mn-ea"/>
              </a:rPr>
              <a:t>问题</a:t>
            </a:r>
            <a:endParaRPr lang="zh-CN" dirty="0" smtClean="0">
              <a:solidFill>
                <a:schemeClr val="tx1"/>
              </a:solidFill>
              <a:sym typeface="+mn-ea"/>
            </a:endParaRPr>
          </a:p>
        </p:txBody>
      </p:sp>
    </p:spTree>
  </p:cSld>
  <p:clrMapOvr>
    <a:masterClrMapping/>
  </p:clrMapOvr>
  <p:transition advTm="21860">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91148"/>
            <a:ext cx="8229600" cy="640080"/>
          </a:xfrm>
        </p:spPr>
        <p:txBody>
          <a:bodyPr/>
          <a:lstStyle/>
          <a:p>
            <a:pPr algn="l"/>
            <a:r>
              <a:rPr lang="en-US" altLang="zh-CN" b="1" dirty="0" smtClean="0">
                <a:solidFill>
                  <a:srgbClr val="000000"/>
                </a:solidFill>
                <a:latin typeface="+mn-ea"/>
                <a:ea typeface="+mn-ea"/>
                <a:sym typeface="+mn-ea"/>
              </a:rPr>
              <a:t>2.</a:t>
            </a:r>
            <a:r>
              <a:rPr lang="zh-CN" altLang="en-US" b="1" dirty="0" smtClean="0">
                <a:solidFill>
                  <a:srgbClr val="000000"/>
                </a:solidFill>
                <a:latin typeface="+mn-ea"/>
                <a:ea typeface="+mn-ea"/>
                <a:sym typeface="+mn-ea"/>
              </a:rPr>
              <a:t>项目流程</a:t>
            </a:r>
            <a:r>
              <a:rPr lang="zh-CN" altLang="en-US" dirty="0" smtClean="0">
                <a:latin typeface="+mn-ea"/>
                <a:ea typeface="+mn-ea"/>
              </a:rPr>
              <a:t>：地址分词匹配思路</a:t>
            </a:r>
            <a:endParaRPr lang="zh-CN" altLang="en-US" dirty="0" smtClean="0">
              <a:latin typeface="+mn-ea"/>
              <a:ea typeface="+mn-ea"/>
            </a:endParaRPr>
          </a:p>
        </p:txBody>
      </p:sp>
      <p:sp>
        <p:nvSpPr>
          <p:cNvPr id="100" name="文本框 99"/>
          <p:cNvSpPr txBox="1"/>
          <p:nvPr/>
        </p:nvSpPr>
        <p:spPr>
          <a:xfrm>
            <a:off x="1584960" y="1819275"/>
            <a:ext cx="5974715" cy="3383280"/>
          </a:xfrm>
          <a:prstGeom prst="rect">
            <a:avLst/>
          </a:prstGeom>
          <a:noFill/>
          <a:ln w="9525">
            <a:noFill/>
          </a:ln>
        </p:spPr>
        <p:txBody>
          <a:bodyPr wrap="square">
            <a:spAutoFit/>
          </a:bodyPr>
          <a:p>
            <a:pPr marL="228600" indent="-228600" algn="l"/>
            <a:r>
              <a:rPr lang="en-US" altLang="zh-CN" sz="3200" b="1" u="none">
                <a:solidFill>
                  <a:srgbClr val="000000"/>
                </a:solidFill>
                <a:latin typeface="+mn-ea"/>
                <a:cs typeface="Times New Roman" panose="02020603050405020304" charset="0"/>
              </a:rPr>
              <a:t>1. </a:t>
            </a:r>
            <a:r>
              <a:rPr lang="zh-CN" altLang="en-US" sz="3200" b="1" u="none">
                <a:solidFill>
                  <a:srgbClr val="000000"/>
                </a:solidFill>
                <a:latin typeface="+mn-ea"/>
                <a:cs typeface="宋体" panose="02010600030101010101" pitchFamily="2" charset="-122"/>
              </a:rPr>
              <a:t>乡镇一级及以上</a:t>
            </a:r>
            <a:r>
              <a:rPr lang="en-US" altLang="zh-CN" sz="3200" b="1" u="none">
                <a:solidFill>
                  <a:srgbClr val="000000"/>
                </a:solidFill>
                <a:latin typeface="+mn-ea"/>
                <a:cs typeface="宋体" panose="02010600030101010101" pitchFamily="2" charset="-122"/>
              </a:rPr>
              <a:t>:</a:t>
            </a:r>
            <a:endParaRPr lang="en-US" altLang="zh-CN" sz="3200" b="1" u="none">
              <a:solidFill>
                <a:srgbClr val="000000"/>
              </a:solidFill>
              <a:latin typeface="+mn-ea"/>
              <a:cs typeface="宋体" panose="02010600030101010101" pitchFamily="2" charset="-122"/>
            </a:endParaRPr>
          </a:p>
          <a:p>
            <a:pPr marL="228600" indent="-228600" algn="l"/>
            <a:r>
              <a:rPr lang="zh-CN" altLang="en-US" sz="2400" b="1" u="none">
                <a:solidFill>
                  <a:srgbClr val="000000"/>
                </a:solidFill>
                <a:latin typeface="+mn-ea"/>
                <a:cs typeface="宋体" panose="02010600030101010101" pitchFamily="2" charset="-122"/>
              </a:rPr>
              <a:t>   分词</a:t>
            </a:r>
            <a:r>
              <a:rPr lang="en-US" altLang="zh-CN" sz="2400" b="1" u="none">
                <a:solidFill>
                  <a:srgbClr val="000000"/>
                </a:solidFill>
                <a:latin typeface="+mn-ea"/>
                <a:cs typeface="宋体" panose="02010600030101010101" pitchFamily="2" charset="-122"/>
              </a:rPr>
              <a:t>:</a:t>
            </a:r>
            <a:r>
              <a:rPr lang="zh-CN" altLang="en-US" sz="2400" u="none">
                <a:solidFill>
                  <a:srgbClr val="000000"/>
                </a:solidFill>
                <a:latin typeface="+mn-ea"/>
                <a:cs typeface="宋体" panose="02010600030101010101" pitchFamily="2" charset="-122"/>
              </a:rPr>
              <a:t>根据字典库</a:t>
            </a:r>
            <a:r>
              <a:rPr lang="en-US" altLang="zh-CN" sz="2400" u="none">
                <a:solidFill>
                  <a:srgbClr val="000000"/>
                </a:solidFill>
                <a:latin typeface="+mn-ea"/>
                <a:cs typeface="宋体" panose="02010600030101010101" pitchFamily="2" charset="-122"/>
              </a:rPr>
              <a:t>,</a:t>
            </a:r>
            <a:r>
              <a:rPr lang="zh-CN" altLang="en-US" sz="2400" u="none">
                <a:solidFill>
                  <a:srgbClr val="000000"/>
                </a:solidFill>
                <a:latin typeface="+mn-ea"/>
                <a:cs typeface="宋体" panose="02010600030101010101" pitchFamily="2" charset="-122"/>
              </a:rPr>
              <a:t>完全匹配精确分词</a:t>
            </a:r>
            <a:endParaRPr lang="zh-CN" altLang="en-US" sz="2400" u="none">
              <a:solidFill>
                <a:srgbClr val="000000"/>
              </a:solidFill>
              <a:latin typeface="+mn-ea"/>
              <a:cs typeface="宋体" panose="02010600030101010101" pitchFamily="2" charset="-122"/>
            </a:endParaRPr>
          </a:p>
          <a:p>
            <a:pPr marL="228600" indent="-228600" algn="l"/>
            <a:r>
              <a:rPr lang="zh-CN" altLang="en-US" sz="2400" b="1">
                <a:solidFill>
                  <a:srgbClr val="000000"/>
                </a:solidFill>
                <a:latin typeface="+mn-ea"/>
                <a:cs typeface="宋体" panose="02010600030101010101" pitchFamily="2" charset="-122"/>
                <a:sym typeface="+mn-ea"/>
              </a:rPr>
              <a:t>   匹配</a:t>
            </a:r>
            <a:r>
              <a:rPr lang="en-US" altLang="zh-CN" sz="2400" b="1">
                <a:solidFill>
                  <a:srgbClr val="000000"/>
                </a:solidFill>
                <a:latin typeface="+mn-ea"/>
                <a:cs typeface="宋体" panose="02010600030101010101" pitchFamily="2" charset="-122"/>
                <a:sym typeface="+mn-ea"/>
              </a:rPr>
              <a:t>:</a:t>
            </a:r>
            <a:r>
              <a:rPr lang="zh-CN" altLang="en-US" sz="2400">
                <a:solidFill>
                  <a:srgbClr val="000000"/>
                </a:solidFill>
                <a:latin typeface="+mn-ea"/>
                <a:cs typeface="宋体" panose="02010600030101010101" pitchFamily="2" charset="-122"/>
                <a:sym typeface="+mn-ea"/>
              </a:rPr>
              <a:t>模糊匹配，一票否决</a:t>
            </a:r>
            <a:endParaRPr lang="zh-CN" altLang="en-US" sz="2400">
              <a:solidFill>
                <a:srgbClr val="000000"/>
              </a:solidFill>
              <a:latin typeface="+mn-ea"/>
              <a:cs typeface="宋体" panose="02010600030101010101" pitchFamily="2" charset="-122"/>
              <a:sym typeface="+mn-ea"/>
            </a:endParaRPr>
          </a:p>
          <a:p>
            <a:pPr marL="228600" indent="-228600" algn="l"/>
            <a:endParaRPr lang="zh-CN" altLang="en-US" sz="2400" b="1" u="none">
              <a:solidFill>
                <a:srgbClr val="000000"/>
              </a:solidFill>
              <a:latin typeface="+mn-ea"/>
              <a:cs typeface="宋体" panose="02010600030101010101" pitchFamily="2" charset="-122"/>
            </a:endParaRPr>
          </a:p>
          <a:p>
            <a:pPr marL="228600" indent="-228600" algn="l"/>
            <a:r>
              <a:rPr lang="zh-CN" altLang="en-US" sz="3200" b="1" u="none">
                <a:solidFill>
                  <a:srgbClr val="000000"/>
                </a:solidFill>
                <a:latin typeface="+mn-ea"/>
                <a:cs typeface="宋体" panose="02010600030101010101" pitchFamily="2" charset="-122"/>
              </a:rPr>
              <a:t> </a:t>
            </a:r>
            <a:endParaRPr lang="zh-CN" altLang="en-US" sz="3200" b="1" u="none">
              <a:solidFill>
                <a:srgbClr val="000000"/>
              </a:solidFill>
              <a:latin typeface="+mn-ea"/>
              <a:cs typeface="宋体" panose="02010600030101010101" pitchFamily="2" charset="-122"/>
            </a:endParaRPr>
          </a:p>
          <a:p>
            <a:pPr marL="228600" indent="-228600" algn="l"/>
            <a:r>
              <a:rPr lang="en-US" altLang="zh-CN" sz="3200" b="1" u="none">
                <a:solidFill>
                  <a:srgbClr val="000000"/>
                </a:solidFill>
                <a:latin typeface="+mn-ea"/>
                <a:cs typeface="Times New Roman" panose="02020603050405020304" charset="0"/>
              </a:rPr>
              <a:t>2. </a:t>
            </a:r>
            <a:r>
              <a:rPr lang="zh-CN" altLang="en-US" sz="3200" b="1" u="none">
                <a:solidFill>
                  <a:srgbClr val="000000"/>
                </a:solidFill>
                <a:latin typeface="+mn-ea"/>
                <a:cs typeface="宋体" panose="02010600030101010101" pitchFamily="2" charset="-122"/>
              </a:rPr>
              <a:t>乡镇一级以下</a:t>
            </a:r>
            <a:endParaRPr lang="zh-CN" altLang="en-US" sz="3200" b="1" u="none">
              <a:solidFill>
                <a:srgbClr val="000000"/>
              </a:solidFill>
              <a:latin typeface="+mn-ea"/>
              <a:cs typeface="宋体" panose="02010600030101010101" pitchFamily="2" charset="-122"/>
            </a:endParaRPr>
          </a:p>
          <a:p>
            <a:pPr marL="228600" indent="-228600" algn="l"/>
            <a:r>
              <a:rPr lang="zh-CN" altLang="en-US" sz="2400" b="1" u="none">
                <a:solidFill>
                  <a:srgbClr val="000000"/>
                </a:solidFill>
                <a:latin typeface="+mn-ea"/>
                <a:cs typeface="宋体" panose="02010600030101010101" pitchFamily="2" charset="-122"/>
              </a:rPr>
              <a:t>   分词：</a:t>
            </a:r>
            <a:r>
              <a:rPr lang="zh-CN" altLang="en-US" sz="2400" u="none">
                <a:solidFill>
                  <a:srgbClr val="000000"/>
                </a:solidFill>
                <a:latin typeface="+mn-ea"/>
                <a:cs typeface="宋体" panose="02010600030101010101" pitchFamily="2" charset="-122"/>
              </a:rPr>
              <a:t>最大正向匹配算法分词</a:t>
            </a:r>
            <a:endParaRPr lang="zh-CN" altLang="en-US" sz="2400" u="none">
              <a:solidFill>
                <a:srgbClr val="000000"/>
              </a:solidFill>
              <a:latin typeface="+mn-ea"/>
              <a:cs typeface="宋体" panose="02010600030101010101" pitchFamily="2" charset="-122"/>
            </a:endParaRPr>
          </a:p>
          <a:p>
            <a:pPr marL="228600" indent="-228600" algn="l"/>
            <a:r>
              <a:rPr lang="zh-CN" altLang="en-US" sz="2400" b="1" u="none">
                <a:solidFill>
                  <a:srgbClr val="000000"/>
                </a:solidFill>
                <a:latin typeface="+mn-ea"/>
                <a:cs typeface="Times New Roman" panose="02020603050405020304" charset="0"/>
              </a:rPr>
              <a:t>   匹配：</a:t>
            </a:r>
            <a:r>
              <a:rPr lang="zh-CN" altLang="en-US" sz="2400" u="none">
                <a:solidFill>
                  <a:srgbClr val="000000"/>
                </a:solidFill>
                <a:latin typeface="+mn-ea"/>
                <a:cs typeface="宋体" panose="02010600030101010101" pitchFamily="2" charset="-122"/>
              </a:rPr>
              <a:t>利用规则和权重的组合算法</a:t>
            </a:r>
            <a:endParaRPr lang="zh-CN" altLang="en-US" sz="2400" u="none">
              <a:solidFill>
                <a:srgbClr val="000000"/>
              </a:solidFill>
              <a:latin typeface="+mn-ea"/>
              <a:cs typeface="宋体" panose="02010600030101010101" pitchFamily="2" charset="-122"/>
            </a:endParaRPr>
          </a:p>
        </p:txBody>
      </p:sp>
    </p:spTree>
  </p:cSld>
  <p:clrMapOvr>
    <a:masterClrMapping/>
  </p:clrMapOvr>
  <p:transition advTm="10703">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91148"/>
            <a:ext cx="8229600" cy="640080"/>
          </a:xfrm>
        </p:spPr>
        <p:txBody>
          <a:bodyPr/>
          <a:lstStyle/>
          <a:p>
            <a:pPr algn="l"/>
            <a:r>
              <a:rPr lang="en-US" altLang="zh-CN" b="1" dirty="0" smtClean="0">
                <a:solidFill>
                  <a:srgbClr val="000000"/>
                </a:solidFill>
                <a:ea typeface="宋体" panose="02010600030101010101" pitchFamily="2" charset="-122"/>
                <a:sym typeface="+mn-ea"/>
              </a:rPr>
              <a:t>2.</a:t>
            </a:r>
            <a:r>
              <a:rPr lang="zh-CN" altLang="en-US" b="1" dirty="0" smtClean="0">
                <a:solidFill>
                  <a:srgbClr val="000000"/>
                </a:solidFill>
                <a:ea typeface="宋体" panose="02010600030101010101" pitchFamily="2" charset="-122"/>
                <a:sym typeface="+mn-ea"/>
              </a:rPr>
              <a:t>项目流程</a:t>
            </a:r>
            <a:r>
              <a:rPr lang="zh-CN" altLang="en-US" dirty="0" smtClean="0"/>
              <a:t>：</a:t>
            </a:r>
            <a:r>
              <a:rPr lang="zh-CN" altLang="en-US"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乡镇一级及以上分词匹配</a:t>
            </a:r>
            <a:endParaRPr lang="zh-CN" altLang="en-US"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888365" y="2263140"/>
            <a:ext cx="3390265" cy="1323975"/>
          </a:xfrm>
          <a:prstGeom prst="rect">
            <a:avLst/>
          </a:prstGeom>
        </p:spPr>
      </p:pic>
      <p:pic>
        <p:nvPicPr>
          <p:cNvPr id="4" name="图片 3"/>
          <p:cNvPicPr>
            <a:picLocks noChangeAspect="1"/>
          </p:cNvPicPr>
          <p:nvPr/>
        </p:nvPicPr>
        <p:blipFill>
          <a:blip r:embed="rId2"/>
          <a:stretch>
            <a:fillRect/>
          </a:stretch>
        </p:blipFill>
        <p:spPr>
          <a:xfrm>
            <a:off x="4490720" y="2272665"/>
            <a:ext cx="3399790" cy="1314450"/>
          </a:xfrm>
          <a:prstGeom prst="rect">
            <a:avLst/>
          </a:prstGeom>
        </p:spPr>
      </p:pic>
      <p:pic>
        <p:nvPicPr>
          <p:cNvPr id="5" name="图片 4"/>
          <p:cNvPicPr>
            <a:picLocks noChangeAspect="1"/>
          </p:cNvPicPr>
          <p:nvPr/>
        </p:nvPicPr>
        <p:blipFill>
          <a:blip r:embed="rId3"/>
          <a:stretch>
            <a:fillRect/>
          </a:stretch>
        </p:blipFill>
        <p:spPr>
          <a:xfrm>
            <a:off x="1422400" y="3677285"/>
            <a:ext cx="6114415" cy="1314450"/>
          </a:xfrm>
          <a:prstGeom prst="rect">
            <a:avLst/>
          </a:prstGeom>
        </p:spPr>
      </p:pic>
      <p:pic>
        <p:nvPicPr>
          <p:cNvPr id="6" name="图片 5"/>
          <p:cNvPicPr>
            <a:picLocks noChangeAspect="1"/>
          </p:cNvPicPr>
          <p:nvPr/>
        </p:nvPicPr>
        <p:blipFill>
          <a:blip r:embed="rId4"/>
          <a:stretch>
            <a:fillRect/>
          </a:stretch>
        </p:blipFill>
        <p:spPr>
          <a:xfrm>
            <a:off x="1790700" y="5084445"/>
            <a:ext cx="5419090" cy="1304925"/>
          </a:xfrm>
          <a:prstGeom prst="rect">
            <a:avLst/>
          </a:prstGeom>
        </p:spPr>
      </p:pic>
      <p:sp>
        <p:nvSpPr>
          <p:cNvPr id="7" name="文本框 6"/>
          <p:cNvSpPr txBox="1"/>
          <p:nvPr/>
        </p:nvSpPr>
        <p:spPr>
          <a:xfrm>
            <a:off x="888365" y="1339215"/>
            <a:ext cx="5974715" cy="792480"/>
          </a:xfrm>
          <a:prstGeom prst="rect">
            <a:avLst/>
          </a:prstGeom>
          <a:noFill/>
          <a:ln w="9525">
            <a:noFill/>
          </a:ln>
        </p:spPr>
        <p:txBody>
          <a:bodyPr wrap="square">
            <a:spAutoFit/>
          </a:bodyPr>
          <a:p>
            <a:pPr marL="228600" indent="-228600" algn="l"/>
            <a:r>
              <a:rPr lang="zh-CN" altLang="en-US">
                <a:latin typeface="+mn-ea"/>
              </a:rPr>
              <a:t>基于省、市、县、乡级，</a:t>
            </a:r>
            <a:r>
              <a:rPr lang="zh-CN" altLang="en-US" sz="2800" b="1">
                <a:latin typeface="+mn-ea"/>
              </a:rPr>
              <a:t>精确分词</a:t>
            </a:r>
            <a:r>
              <a:rPr lang="zh-CN" altLang="en-US" b="1">
                <a:latin typeface="+mn-ea"/>
              </a:rPr>
              <a:t>、</a:t>
            </a:r>
            <a:r>
              <a:rPr lang="zh-CN" altLang="en-US" sz="2800" b="1">
                <a:latin typeface="+mn-ea"/>
              </a:rPr>
              <a:t>模糊匹配</a:t>
            </a:r>
            <a:r>
              <a:rPr lang="zh-CN" altLang="en-US">
                <a:latin typeface="+mn-ea"/>
              </a:rPr>
              <a:t>（福建省思明区厦港街道 </a:t>
            </a:r>
            <a:r>
              <a:rPr lang="en-US" altLang="zh-CN">
                <a:latin typeface="+mn-ea"/>
              </a:rPr>
              <a:t>== </a:t>
            </a:r>
            <a:r>
              <a:rPr lang="zh-CN" altLang="en-US">
                <a:latin typeface="+mn-ea"/>
              </a:rPr>
              <a:t>福建省厦门市思明区）</a:t>
            </a:r>
            <a:endParaRPr lang="zh-CN" altLang="en-US">
              <a:latin typeface="+mn-ea"/>
            </a:endParaRPr>
          </a:p>
        </p:txBody>
      </p:sp>
    </p:spTree>
  </p:cSld>
  <p:clrMapOvr>
    <a:masterClrMapping/>
  </p:clrMapOvr>
  <p:transition advTm="32188">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91148"/>
            <a:ext cx="8229600" cy="640080"/>
          </a:xfrm>
        </p:spPr>
        <p:txBody>
          <a:bodyPr/>
          <a:lstStyle/>
          <a:p>
            <a:pPr algn="l"/>
            <a:r>
              <a:rPr lang="en-US" altLang="zh-CN" b="1" dirty="0" smtClean="0">
                <a:solidFill>
                  <a:srgbClr val="000000"/>
                </a:solidFill>
                <a:ea typeface="宋体" panose="02010600030101010101" pitchFamily="2" charset="-122"/>
                <a:sym typeface="+mn-ea"/>
              </a:rPr>
              <a:t>2.</a:t>
            </a:r>
            <a:r>
              <a:rPr lang="zh-CN" altLang="en-US" b="1" dirty="0" smtClean="0">
                <a:solidFill>
                  <a:srgbClr val="000000"/>
                </a:solidFill>
                <a:ea typeface="宋体" panose="02010600030101010101" pitchFamily="2" charset="-122"/>
                <a:sym typeface="+mn-ea"/>
              </a:rPr>
              <a:t>项目流程</a:t>
            </a:r>
            <a:r>
              <a:rPr lang="zh-CN" altLang="en-US" dirty="0" smtClean="0">
                <a:sym typeface="+mn-ea"/>
              </a:rPr>
              <a:t>：</a:t>
            </a:r>
            <a:r>
              <a:rPr lang="zh-CN" altLang="en-US"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乡镇一级及以下 分词</a:t>
            </a:r>
            <a:endParaRPr lang="zh-CN" altLang="en-US">
              <a:solidFill>
                <a:srgbClr val="000000"/>
              </a:solidFill>
              <a:latin typeface="+mn-ea"/>
              <a:ea typeface="+mn-ea"/>
              <a:cs typeface="宋体" panose="02010600030101010101" pitchFamily="2" charset="-122"/>
              <a:sym typeface="+mn-ea"/>
            </a:endParaRPr>
          </a:p>
        </p:txBody>
      </p:sp>
      <p:sp>
        <p:nvSpPr>
          <p:cNvPr id="100" name="文本框 99"/>
          <p:cNvSpPr txBox="1"/>
          <p:nvPr/>
        </p:nvSpPr>
        <p:spPr>
          <a:xfrm>
            <a:off x="993140" y="1043305"/>
            <a:ext cx="7277100" cy="640080"/>
          </a:xfrm>
          <a:prstGeom prst="rect">
            <a:avLst/>
          </a:prstGeom>
          <a:noFill/>
          <a:ln w="9525">
            <a:noFill/>
          </a:ln>
        </p:spPr>
        <p:txBody>
          <a:bodyPr wrap="square">
            <a:spAutoFit/>
          </a:bodyPr>
          <a:p>
            <a:pPr marL="0" indent="0" algn="l"/>
            <a:r>
              <a:rPr lang="zh-CN" altLang="en-US" b="1" u="none">
                <a:latin typeface="+mn-ea"/>
                <a:cs typeface="宋体" panose="02010600030101010101" pitchFamily="2" charset="-122"/>
              </a:rPr>
              <a:t>方法</a:t>
            </a:r>
            <a:r>
              <a:rPr lang="en-US" altLang="zh-CN" b="1" u="none">
                <a:latin typeface="+mn-ea"/>
                <a:cs typeface="宋体" panose="02010600030101010101" pitchFamily="2" charset="-122"/>
              </a:rPr>
              <a:t>1</a:t>
            </a:r>
            <a:r>
              <a:rPr lang="zh-CN" altLang="en-US" b="1" u="none">
                <a:latin typeface="+mn-ea"/>
                <a:cs typeface="宋体" panose="02010600030101010101" pitchFamily="2" charset="-122"/>
              </a:rPr>
              <a:t>：根据地址通词分词，如“软件园二期观日路</a:t>
            </a:r>
            <a:r>
              <a:rPr lang="en-US" altLang="zh-CN" b="1" u="none">
                <a:latin typeface="+mn-ea"/>
                <a:cs typeface="Times New Roman" panose="02020603050405020304" charset="0"/>
              </a:rPr>
              <a:t>12</a:t>
            </a:r>
            <a:r>
              <a:rPr lang="zh-CN" altLang="en-US" b="1" u="none">
                <a:latin typeface="+mn-ea"/>
                <a:cs typeface="宋体" panose="02010600030101010101" pitchFamily="2" charset="-122"/>
              </a:rPr>
              <a:t>号楼”从后往前分词，根据号、楼、路、村、小区分词（自动化，准确度不高）</a:t>
            </a:r>
            <a:endParaRPr lang="zh-CN" altLang="en-US" b="1" u="none">
              <a:latin typeface="+mn-ea"/>
              <a:cs typeface="宋体" panose="02010600030101010101" pitchFamily="2" charset="-122"/>
            </a:endParaRPr>
          </a:p>
        </p:txBody>
      </p:sp>
      <p:sp>
        <p:nvSpPr>
          <p:cNvPr id="7" name="文本框 6"/>
          <p:cNvSpPr txBox="1"/>
          <p:nvPr/>
        </p:nvSpPr>
        <p:spPr>
          <a:xfrm>
            <a:off x="993140" y="1694180"/>
            <a:ext cx="7106285" cy="365760"/>
          </a:xfrm>
          <a:prstGeom prst="rect">
            <a:avLst/>
          </a:prstGeom>
          <a:noFill/>
          <a:ln w="9525">
            <a:noFill/>
          </a:ln>
        </p:spPr>
        <p:txBody>
          <a:bodyPr wrap="square">
            <a:spAutoFit/>
          </a:bodyPr>
          <a:p>
            <a:pPr marL="0" indent="0" algn="l"/>
            <a:r>
              <a:rPr lang="zh-CN" altLang="en-US" b="1" u="none">
                <a:latin typeface="+mn-ea"/>
                <a:cs typeface="宋体" panose="02010600030101010101" pitchFamily="2" charset="-122"/>
              </a:rPr>
              <a:t>方法</a:t>
            </a:r>
            <a:r>
              <a:rPr lang="en-US" altLang="zh-CN" b="1" u="none">
                <a:latin typeface="+mn-ea"/>
                <a:cs typeface="宋体" panose="02010600030101010101" pitchFamily="2" charset="-122"/>
              </a:rPr>
              <a:t>2</a:t>
            </a:r>
            <a:r>
              <a:rPr lang="zh-CN" altLang="en-US" b="1" u="none">
                <a:latin typeface="+mn-ea"/>
                <a:cs typeface="宋体" panose="02010600030101010101" pitchFamily="2" charset="-122"/>
              </a:rPr>
              <a:t>：</a:t>
            </a:r>
            <a:r>
              <a:rPr lang="zh-CN" altLang="en-US" b="1">
                <a:solidFill>
                  <a:srgbClr val="000000"/>
                </a:solidFill>
                <a:latin typeface="+mn-ea"/>
                <a:cs typeface="宋体" panose="02010600030101010101" pitchFamily="2" charset="-122"/>
                <a:sym typeface="+mn-ea"/>
              </a:rPr>
              <a:t>最大正向匹配算法分词（需要大量人工校验、填充数据库）</a:t>
            </a:r>
            <a:endParaRPr lang="zh-CN" altLang="en-US" b="1">
              <a:solidFill>
                <a:srgbClr val="000000"/>
              </a:solidFill>
              <a:latin typeface="+mn-ea"/>
              <a:cs typeface="宋体" panose="02010600030101010101" pitchFamily="2" charset="-122"/>
              <a:sym typeface="+mn-ea"/>
            </a:endParaRPr>
          </a:p>
        </p:txBody>
      </p:sp>
      <p:pic>
        <p:nvPicPr>
          <p:cNvPr id="8" name="图片 7"/>
          <p:cNvPicPr>
            <a:picLocks noChangeAspect="1"/>
          </p:cNvPicPr>
          <p:nvPr/>
        </p:nvPicPr>
        <p:blipFill>
          <a:blip r:embed="rId1"/>
          <a:stretch>
            <a:fillRect/>
          </a:stretch>
        </p:blipFill>
        <p:spPr>
          <a:xfrm>
            <a:off x="1337945" y="2172970"/>
            <a:ext cx="6617970" cy="4418330"/>
          </a:xfrm>
          <a:prstGeom prst="rect">
            <a:avLst/>
          </a:prstGeom>
        </p:spPr>
      </p:pic>
    </p:spTree>
  </p:cSld>
  <p:clrMapOvr>
    <a:masterClrMapping/>
  </p:clrMapOvr>
  <p:transition advTm="37328">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91148"/>
            <a:ext cx="8229600" cy="640080"/>
          </a:xfrm>
        </p:spPr>
        <p:txBody>
          <a:bodyPr/>
          <a:lstStyle/>
          <a:p>
            <a:pPr algn="l"/>
            <a:r>
              <a:rPr lang="en-US" altLang="zh-CN" b="1" dirty="0" smtClean="0">
                <a:solidFill>
                  <a:srgbClr val="000000"/>
                </a:solidFill>
                <a:ea typeface="宋体" panose="02010600030101010101" pitchFamily="2" charset="-122"/>
                <a:sym typeface="+mn-ea"/>
              </a:rPr>
              <a:t>2.</a:t>
            </a:r>
            <a:r>
              <a:rPr lang="zh-CN" altLang="en-US" b="1" dirty="0" smtClean="0">
                <a:solidFill>
                  <a:srgbClr val="000000"/>
                </a:solidFill>
                <a:ea typeface="宋体" panose="02010600030101010101" pitchFamily="2" charset="-122"/>
                <a:sym typeface="+mn-ea"/>
              </a:rPr>
              <a:t>项目流程</a:t>
            </a:r>
            <a:r>
              <a:rPr lang="zh-CN" altLang="en-US" dirty="0" smtClean="0">
                <a:sym typeface="+mn-ea"/>
              </a:rPr>
              <a:t>：</a:t>
            </a:r>
            <a:r>
              <a:rPr lang="zh-CN" altLang="en-US"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乡镇一级及以下 分词</a:t>
            </a:r>
            <a:endParaRPr lang="zh-CN" altLang="en-US">
              <a:solidFill>
                <a:srgbClr val="000000"/>
              </a:solidFill>
              <a:latin typeface="+mn-ea"/>
              <a:ea typeface="+mn-ea"/>
              <a:cs typeface="宋体" panose="02010600030101010101" pitchFamily="2" charset="-122"/>
              <a:sym typeface="+mn-ea"/>
            </a:endParaRPr>
          </a:p>
        </p:txBody>
      </p:sp>
      <p:sp>
        <p:nvSpPr>
          <p:cNvPr id="7" name="文本框 6"/>
          <p:cNvSpPr txBox="1"/>
          <p:nvPr/>
        </p:nvSpPr>
        <p:spPr>
          <a:xfrm>
            <a:off x="821690" y="1193800"/>
            <a:ext cx="8146415" cy="396240"/>
          </a:xfrm>
          <a:prstGeom prst="rect">
            <a:avLst/>
          </a:prstGeom>
          <a:noFill/>
          <a:ln w="9525">
            <a:noFill/>
          </a:ln>
        </p:spPr>
        <p:txBody>
          <a:bodyPr wrap="square">
            <a:spAutoFit/>
          </a:bodyPr>
          <a:p>
            <a:pPr marL="0" indent="0" algn="l"/>
            <a:r>
              <a:rPr lang="zh-CN" altLang="en-US" sz="2000">
                <a:solidFill>
                  <a:srgbClr val="000000"/>
                </a:solidFill>
                <a:latin typeface="+mn-ea"/>
                <a:cs typeface="宋体" panose="02010600030101010101" pitchFamily="2" charset="-122"/>
                <a:sym typeface="+mn-ea"/>
              </a:rPr>
              <a:t>最大正向匹配算法分词实现</a:t>
            </a:r>
            <a:r>
              <a:rPr lang="zh-CN" altLang="en-US" sz="2000" b="1">
                <a:solidFill>
                  <a:srgbClr val="000000"/>
                </a:solidFill>
                <a:latin typeface="+mn-ea"/>
                <a:cs typeface="宋体" panose="02010600030101010101" pitchFamily="2" charset="-122"/>
                <a:sym typeface="+mn-ea"/>
              </a:rPr>
              <a:t>：基于字符串前缀处理结构——Trie树</a:t>
            </a:r>
            <a:endParaRPr lang="zh-CN" altLang="en-US" sz="2000" b="1">
              <a:solidFill>
                <a:srgbClr val="000000"/>
              </a:solidFill>
              <a:latin typeface="+mn-ea"/>
              <a:cs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1553845" y="1690370"/>
            <a:ext cx="5295265" cy="3190240"/>
          </a:xfrm>
          <a:prstGeom prst="rect">
            <a:avLst/>
          </a:prstGeom>
        </p:spPr>
      </p:pic>
      <p:sp>
        <p:nvSpPr>
          <p:cNvPr id="4" name="文本框 3"/>
          <p:cNvSpPr txBox="1"/>
          <p:nvPr/>
        </p:nvSpPr>
        <p:spPr>
          <a:xfrm>
            <a:off x="669290" y="5024120"/>
            <a:ext cx="7555230" cy="1310640"/>
          </a:xfrm>
          <a:prstGeom prst="rect">
            <a:avLst/>
          </a:prstGeom>
          <a:noFill/>
        </p:spPr>
        <p:txBody>
          <a:bodyPr wrap="square" rtlCol="0" anchor="t">
            <a:spAutoFit/>
          </a:bodyPr>
          <a:p>
            <a:r>
              <a:rPr lang="zh-CN" altLang="en-US" sz="1600">
                <a:latin typeface="+mn-ea"/>
              </a:rPr>
              <a:t>(1) 每个结点都是词语中的一个汉字。</a:t>
            </a:r>
            <a:endParaRPr lang="zh-CN" altLang="en-US" sz="1600">
              <a:latin typeface="+mn-ea"/>
            </a:endParaRPr>
          </a:p>
          <a:p>
            <a:r>
              <a:rPr lang="zh-CN" altLang="en-US" sz="1600">
                <a:latin typeface="+mn-ea"/>
              </a:rPr>
              <a:t>(2) 结点中的指针指向了该汉字在某一个词中的下一个汉字。这些指针存放在以汉字为key的hash结构中。</a:t>
            </a:r>
            <a:endParaRPr lang="zh-CN" altLang="en-US" sz="1600">
              <a:latin typeface="+mn-ea"/>
            </a:endParaRPr>
          </a:p>
          <a:p>
            <a:r>
              <a:rPr lang="zh-CN" altLang="en-US" sz="1600">
                <a:latin typeface="+mn-ea"/>
              </a:rPr>
              <a:t>(3) 结点中的"#"表示当前结点中的汉字是从根结点到该汉字结点所组成的词的最后一个字。</a:t>
            </a:r>
            <a:endParaRPr lang="zh-CN" altLang="en-US" sz="1600">
              <a:latin typeface="+mn-ea"/>
            </a:endParaRPr>
          </a:p>
        </p:txBody>
      </p:sp>
    </p:spTree>
  </p:cSld>
  <p:clrMapOvr>
    <a:masterClrMapping/>
  </p:clrMapOvr>
  <p:transition advTm="13750">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91148"/>
            <a:ext cx="8229600" cy="640080"/>
          </a:xfrm>
        </p:spPr>
        <p:txBody>
          <a:bodyPr/>
          <a:lstStyle/>
          <a:p>
            <a:pPr algn="l"/>
            <a:r>
              <a:rPr lang="en-US" altLang="zh-CN" b="1" dirty="0" smtClean="0">
                <a:solidFill>
                  <a:srgbClr val="000000"/>
                </a:solidFill>
                <a:ea typeface="宋体" panose="02010600030101010101" pitchFamily="2" charset="-122"/>
                <a:sym typeface="+mn-ea"/>
              </a:rPr>
              <a:t>2.</a:t>
            </a:r>
            <a:r>
              <a:rPr lang="zh-CN" altLang="en-US" b="1" dirty="0" smtClean="0">
                <a:solidFill>
                  <a:srgbClr val="000000"/>
                </a:solidFill>
                <a:ea typeface="宋体" panose="02010600030101010101" pitchFamily="2" charset="-122"/>
                <a:sym typeface="+mn-ea"/>
              </a:rPr>
              <a:t>项目流程</a:t>
            </a:r>
            <a:r>
              <a:rPr lang="zh-CN" altLang="en-US" dirty="0" smtClean="0">
                <a:sym typeface="+mn-ea"/>
              </a:rPr>
              <a:t>：</a:t>
            </a:r>
            <a:r>
              <a:rPr lang="zh-CN" altLang="en-US"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乡镇一级及以下 匹配</a:t>
            </a:r>
            <a:endParaRPr lang="zh-CN" altLang="en-US"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1"/>
          <a:stretch>
            <a:fillRect/>
          </a:stretch>
        </p:blipFill>
        <p:spPr>
          <a:xfrm>
            <a:off x="588010" y="3983355"/>
            <a:ext cx="7334250" cy="1987550"/>
          </a:xfrm>
          <a:prstGeom prst="rect">
            <a:avLst/>
          </a:prstGeom>
        </p:spPr>
      </p:pic>
      <p:sp>
        <p:nvSpPr>
          <p:cNvPr id="100" name="文本框 99"/>
          <p:cNvSpPr txBox="1"/>
          <p:nvPr/>
        </p:nvSpPr>
        <p:spPr>
          <a:xfrm>
            <a:off x="719455" y="6172835"/>
            <a:ext cx="7326630" cy="396240"/>
          </a:xfrm>
          <a:prstGeom prst="rect">
            <a:avLst/>
          </a:prstGeom>
          <a:noFill/>
          <a:ln w="9525">
            <a:noFill/>
          </a:ln>
        </p:spPr>
        <p:txBody>
          <a:bodyPr wrap="square">
            <a:spAutoFit/>
          </a:bodyPr>
          <a:p>
            <a:pPr marL="0" indent="0" algn="l"/>
            <a:r>
              <a:rPr lang="zh-CN" altLang="en-US" sz="1600" u="none">
                <a:solidFill>
                  <a:srgbClr val="000000"/>
                </a:solidFill>
                <a:latin typeface="+mn-ea"/>
                <a:cs typeface="宋体" panose="02010600030101010101" pitchFamily="2" charset="-122"/>
              </a:rPr>
              <a:t>在地址匹配的过程中，待匹配地址</a:t>
            </a:r>
            <a:r>
              <a:rPr lang="zh-CN" altLang="en-US" sz="2000" b="1" u="none">
                <a:solidFill>
                  <a:srgbClr val="000000"/>
                </a:solidFill>
                <a:latin typeface="+mn-ea"/>
                <a:cs typeface="宋体" panose="02010600030101010101" pitchFamily="2" charset="-122"/>
              </a:rPr>
              <a:t>满足上面的任意一条规则</a:t>
            </a:r>
            <a:r>
              <a:rPr lang="zh-CN" altLang="en-US" sz="1600" u="none">
                <a:solidFill>
                  <a:srgbClr val="000000"/>
                </a:solidFill>
                <a:latin typeface="+mn-ea"/>
                <a:cs typeface="宋体" panose="02010600030101010101" pitchFamily="2" charset="-122"/>
              </a:rPr>
              <a:t>，则匹配成功。</a:t>
            </a:r>
            <a:endParaRPr lang="zh-CN" altLang="en-US" sz="1600">
              <a:latin typeface="+mn-ea"/>
            </a:endParaRPr>
          </a:p>
        </p:txBody>
      </p:sp>
      <p:pic>
        <p:nvPicPr>
          <p:cNvPr id="6" name="图片 5"/>
          <p:cNvPicPr>
            <a:picLocks noChangeAspect="1"/>
          </p:cNvPicPr>
          <p:nvPr/>
        </p:nvPicPr>
        <p:blipFill>
          <a:blip r:embed="rId2"/>
          <a:stretch>
            <a:fillRect/>
          </a:stretch>
        </p:blipFill>
        <p:spPr>
          <a:xfrm>
            <a:off x="588010" y="1075055"/>
            <a:ext cx="7372985" cy="2743835"/>
          </a:xfrm>
          <a:prstGeom prst="rect">
            <a:avLst/>
          </a:prstGeom>
        </p:spPr>
      </p:pic>
    </p:spTree>
  </p:cSld>
  <p:clrMapOvr>
    <a:masterClrMapping/>
  </p:clrMapOvr>
  <p:transition advTm="51968">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91148"/>
            <a:ext cx="8229600" cy="640080"/>
          </a:xfrm>
        </p:spPr>
        <p:txBody>
          <a:bodyPr/>
          <a:lstStyle/>
          <a:p>
            <a:pPr algn="l"/>
            <a:r>
              <a:rPr lang="en-US" altLang="zh-CN" b="1" dirty="0" smtClean="0">
                <a:solidFill>
                  <a:srgbClr val="000000"/>
                </a:solidFill>
                <a:ea typeface="宋体" panose="02010600030101010101" pitchFamily="2" charset="-122"/>
                <a:sym typeface="+mn-ea"/>
              </a:rPr>
              <a:t>2.</a:t>
            </a:r>
            <a:r>
              <a:rPr lang="zh-CN" altLang="en-US" b="1" dirty="0" smtClean="0">
                <a:solidFill>
                  <a:srgbClr val="000000"/>
                </a:solidFill>
                <a:ea typeface="宋体" panose="02010600030101010101" pitchFamily="2" charset="-122"/>
                <a:sym typeface="+mn-ea"/>
              </a:rPr>
              <a:t>项目流程</a:t>
            </a:r>
            <a:r>
              <a:rPr lang="zh-CN" altLang="en-US" dirty="0" smtClean="0">
                <a:sym typeface="+mn-ea"/>
              </a:rPr>
              <a:t>：</a:t>
            </a:r>
            <a:r>
              <a:rPr lang="zh-CN" altLang="en-US"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乡镇一级及以下 匹配</a:t>
            </a:r>
            <a:endParaRPr lang="zh-CN" altLang="en-US" dirty="0" smtClean="0"/>
          </a:p>
        </p:txBody>
      </p:sp>
      <p:pic>
        <p:nvPicPr>
          <p:cNvPr id="3" name="图片 -2147482614"/>
          <p:cNvPicPr>
            <a:picLocks noChangeAspect="1"/>
          </p:cNvPicPr>
          <p:nvPr/>
        </p:nvPicPr>
        <p:blipFill>
          <a:blip r:embed="rId1"/>
          <a:stretch>
            <a:fillRect/>
          </a:stretch>
        </p:blipFill>
        <p:spPr>
          <a:xfrm>
            <a:off x="1715135" y="1495425"/>
            <a:ext cx="5282565" cy="3554095"/>
          </a:xfrm>
          <a:prstGeom prst="rect">
            <a:avLst/>
          </a:prstGeom>
          <a:noFill/>
          <a:ln w="9525">
            <a:noFill/>
          </a:ln>
        </p:spPr>
      </p:pic>
      <p:sp>
        <p:nvSpPr>
          <p:cNvPr id="100" name="文本框 99"/>
          <p:cNvSpPr txBox="1"/>
          <p:nvPr/>
        </p:nvSpPr>
        <p:spPr>
          <a:xfrm>
            <a:off x="1238250" y="5613400"/>
            <a:ext cx="6883400" cy="762000"/>
          </a:xfrm>
          <a:prstGeom prst="rect">
            <a:avLst/>
          </a:prstGeom>
          <a:noFill/>
          <a:ln w="9525">
            <a:noFill/>
          </a:ln>
        </p:spPr>
        <p:txBody>
          <a:bodyPr wrap="square">
            <a:spAutoFit/>
          </a:bodyPr>
          <a:p>
            <a:pPr marL="0" indent="0" algn="l"/>
            <a:r>
              <a:rPr lang="zh-CN" altLang="en-US" sz="2000" b="0" u="none">
                <a:latin typeface="+mn-ea"/>
                <a:cs typeface="宋体" panose="02010600030101010101" pitchFamily="2" charset="-122"/>
              </a:rPr>
              <a:t>匹配实现：在地址匹配过程中，通过对</a:t>
            </a:r>
            <a:r>
              <a:rPr lang="zh-CN" altLang="en-US" sz="2400" b="1" u="none">
                <a:latin typeface="+mn-ea"/>
                <a:cs typeface="宋体" panose="02010600030101010101" pitchFamily="2" charset="-122"/>
              </a:rPr>
              <a:t>规则树</a:t>
            </a:r>
            <a:r>
              <a:rPr lang="zh-CN" altLang="en-US" sz="2000" b="0" u="none">
                <a:latin typeface="+mn-ea"/>
                <a:cs typeface="宋体" panose="02010600030101010101" pitchFamily="2" charset="-122"/>
              </a:rPr>
              <a:t>进行遍历，控制地址匹配的流程。</a:t>
            </a:r>
            <a:endParaRPr lang="zh-CN" altLang="en-US" sz="2000" b="0" u="none">
              <a:latin typeface="+mn-ea"/>
              <a:cs typeface="宋体" panose="02010600030101010101" pitchFamily="2" charset="-122"/>
            </a:endParaRPr>
          </a:p>
        </p:txBody>
      </p:sp>
    </p:spTree>
  </p:cSld>
  <p:clrMapOvr>
    <a:masterClrMapping/>
  </p:clrMapOvr>
  <p:transition advTm="17046">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91148"/>
            <a:ext cx="8229600" cy="640080"/>
          </a:xfrm>
        </p:spPr>
        <p:txBody>
          <a:bodyPr/>
          <a:lstStyle/>
          <a:p>
            <a:pPr algn="l"/>
            <a:r>
              <a:rPr lang="en-US" altLang="zh-CN" b="1" dirty="0" smtClean="0">
                <a:solidFill>
                  <a:srgbClr val="000000"/>
                </a:solidFill>
                <a:ea typeface="宋体" panose="02010600030101010101" pitchFamily="2" charset="-122"/>
                <a:sym typeface="+mn-ea"/>
              </a:rPr>
              <a:t>2.</a:t>
            </a:r>
            <a:r>
              <a:rPr lang="zh-CN" altLang="en-US" b="1" dirty="0" smtClean="0">
                <a:solidFill>
                  <a:srgbClr val="000000"/>
                </a:solidFill>
                <a:ea typeface="宋体" panose="02010600030101010101" pitchFamily="2" charset="-122"/>
                <a:sym typeface="+mn-ea"/>
              </a:rPr>
              <a:t>项目流程</a:t>
            </a:r>
            <a:r>
              <a:rPr lang="zh-CN" altLang="en-US" dirty="0" smtClean="0"/>
              <a:t>：系统构建 </a:t>
            </a:r>
            <a:r>
              <a:rPr lang="zh-CN" altLang="en-US"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数据库设计</a:t>
            </a:r>
            <a:endParaRPr lang="zh-CN" altLang="en-US"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473075" y="1412875"/>
            <a:ext cx="8329295" cy="4462145"/>
          </a:xfrm>
          <a:prstGeom prst="rect">
            <a:avLst/>
          </a:prstGeom>
        </p:spPr>
      </p:pic>
    </p:spTree>
  </p:cSld>
  <p:clrMapOvr>
    <a:masterClrMapping/>
  </p:clrMapOvr>
  <p:transition advTm="30765">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91148"/>
            <a:ext cx="8229600" cy="640080"/>
          </a:xfrm>
        </p:spPr>
        <p:txBody>
          <a:bodyPr/>
          <a:lstStyle/>
          <a:p>
            <a:pPr algn="l"/>
            <a:r>
              <a:rPr lang="en-US" altLang="zh-CN" b="1" dirty="0" smtClean="0">
                <a:solidFill>
                  <a:srgbClr val="000000"/>
                </a:solidFill>
                <a:ea typeface="宋体" panose="02010600030101010101" pitchFamily="2" charset="-122"/>
                <a:sym typeface="+mn-ea"/>
              </a:rPr>
              <a:t>2.</a:t>
            </a:r>
            <a:r>
              <a:rPr lang="zh-CN" altLang="en-US" b="1" dirty="0" smtClean="0">
                <a:solidFill>
                  <a:srgbClr val="000000"/>
                </a:solidFill>
                <a:ea typeface="宋体" panose="02010600030101010101" pitchFamily="2" charset="-122"/>
                <a:sym typeface="+mn-ea"/>
              </a:rPr>
              <a:t>项目流程</a:t>
            </a:r>
            <a:r>
              <a:rPr lang="zh-CN" altLang="en-US" dirty="0" smtClean="0"/>
              <a:t>：</a:t>
            </a:r>
            <a:r>
              <a:rPr lang="zh-CN" altLang="en-US"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其他相关技术</a:t>
            </a:r>
            <a:endParaRPr lang="zh-CN" altLang="en-US" b="1">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0" name="文本框 99"/>
          <p:cNvSpPr txBox="1"/>
          <p:nvPr/>
        </p:nvSpPr>
        <p:spPr>
          <a:xfrm>
            <a:off x="939165" y="1762125"/>
            <a:ext cx="6765290" cy="1371600"/>
          </a:xfrm>
          <a:prstGeom prst="rect">
            <a:avLst/>
          </a:prstGeom>
          <a:noFill/>
          <a:ln w="9525">
            <a:noFill/>
          </a:ln>
        </p:spPr>
        <p:txBody>
          <a:bodyPr wrap="square">
            <a:spAutoFit/>
          </a:bodyPr>
          <a:p>
            <a:pPr marL="457200" indent="-457200" algn="l"/>
            <a:r>
              <a:rPr lang="en-US" altLang="zh-CN" sz="2400" b="1" u="none">
                <a:solidFill>
                  <a:srgbClr val="000000"/>
                </a:solidFill>
                <a:latin typeface="+mn-ea"/>
                <a:cs typeface="Arial Unicode MS" charset="0"/>
              </a:rPr>
              <a:t>1. ORM </a:t>
            </a:r>
            <a:r>
              <a:rPr lang="zh-CN" altLang="en-US" sz="2400" b="1" u="none">
                <a:solidFill>
                  <a:srgbClr val="000000"/>
                </a:solidFill>
                <a:latin typeface="+mn-ea"/>
                <a:cs typeface="Arial Unicode MS" charset="0"/>
              </a:rPr>
              <a:t>数据连接：</a:t>
            </a:r>
            <a:endParaRPr lang="zh-CN" altLang="en-US" sz="2400" b="1" u="none">
              <a:solidFill>
                <a:srgbClr val="000000"/>
              </a:solidFill>
              <a:latin typeface="+mn-ea"/>
              <a:cs typeface="Arial Unicode MS" charset="0"/>
            </a:endParaRPr>
          </a:p>
          <a:p>
            <a:pPr marL="457200" indent="-457200" algn="l"/>
            <a:r>
              <a:rPr lang="zh-CN" altLang="en-US" sz="2000" b="0" u="none">
                <a:latin typeface="+mn-ea"/>
                <a:cs typeface="宋体" panose="02010600030101010101" pitchFamily="2" charset="-122"/>
              </a:rPr>
              <a:t>与数据库连接并与</a:t>
            </a:r>
            <a:r>
              <a:rPr lang="en-US" altLang="zh-CN" sz="2000" b="0" u="none">
                <a:latin typeface="+mn-ea"/>
                <a:cs typeface="宋体" panose="02010600030101010101" pitchFamily="2" charset="-122"/>
              </a:rPr>
              <a:t>Java</a:t>
            </a:r>
            <a:r>
              <a:rPr lang="zh-CN" altLang="en-US" sz="2000" b="0" u="none">
                <a:latin typeface="+mn-ea"/>
                <a:cs typeface="宋体" panose="02010600030101010101" pitchFamily="2" charset="-122"/>
              </a:rPr>
              <a:t>对象映射的框架选用的是</a:t>
            </a:r>
            <a:r>
              <a:rPr lang="en-US" altLang="zh-CN" sz="2000" b="1" u="none">
                <a:latin typeface="+mn-ea"/>
                <a:cs typeface="Times New Roman" panose="02020603050405020304" charset="0"/>
              </a:rPr>
              <a:t>mybatis</a:t>
            </a:r>
            <a:r>
              <a:rPr lang="zh-CN" altLang="en-US" sz="2000" b="0" u="none">
                <a:latin typeface="+mn-ea"/>
                <a:cs typeface="宋体" panose="02010600030101010101" pitchFamily="2" charset="-122"/>
              </a:rPr>
              <a:t>。</a:t>
            </a:r>
            <a:endParaRPr lang="zh-CN" altLang="en-US" sz="2000" b="0" u="none">
              <a:latin typeface="+mn-ea"/>
              <a:cs typeface="宋体" panose="02010600030101010101" pitchFamily="2" charset="-122"/>
            </a:endParaRPr>
          </a:p>
          <a:p>
            <a:pPr marL="457200" indent="-457200" algn="l"/>
            <a:r>
              <a:rPr lang="en-US" altLang="zh-CN" sz="2000" b="0" u="none">
                <a:latin typeface="+mn-ea"/>
                <a:cs typeface="宋体" panose="02010600030101010101" pitchFamily="2" charset="-122"/>
              </a:rPr>
              <a:t>	</a:t>
            </a:r>
            <a:r>
              <a:rPr lang="zh-CN" altLang="en-US" sz="2000" b="0" u="none">
                <a:latin typeface="+mn-ea"/>
                <a:cs typeface="宋体" panose="02010600030101010101" pitchFamily="2" charset="-122"/>
              </a:rPr>
              <a:t>相对</a:t>
            </a:r>
            <a:r>
              <a:rPr lang="en-US" altLang="zh-CN" sz="2000" b="0" u="none">
                <a:latin typeface="+mn-ea"/>
                <a:cs typeface="Times New Roman" panose="02020603050405020304" charset="0"/>
              </a:rPr>
              <a:t>hibernate</a:t>
            </a:r>
            <a:r>
              <a:rPr lang="zh-CN" altLang="en-US" sz="2000" b="0" u="none">
                <a:latin typeface="+mn-ea"/>
                <a:cs typeface="宋体" panose="02010600030101010101" pitchFamily="2" charset="-122"/>
              </a:rPr>
              <a:t>等其他框架，它更轻量级和灵活</a:t>
            </a:r>
            <a:endParaRPr lang="zh-CN" altLang="en-US" sz="2000">
              <a:latin typeface="+mn-ea"/>
            </a:endParaRPr>
          </a:p>
        </p:txBody>
      </p:sp>
      <p:sp>
        <p:nvSpPr>
          <p:cNvPr id="4" name="文本框 3"/>
          <p:cNvSpPr txBox="1"/>
          <p:nvPr/>
        </p:nvSpPr>
        <p:spPr>
          <a:xfrm>
            <a:off x="939165" y="3600450"/>
            <a:ext cx="6765290" cy="1371600"/>
          </a:xfrm>
          <a:prstGeom prst="rect">
            <a:avLst/>
          </a:prstGeom>
          <a:noFill/>
          <a:ln w="9525">
            <a:noFill/>
          </a:ln>
        </p:spPr>
        <p:txBody>
          <a:bodyPr wrap="square">
            <a:spAutoFit/>
          </a:bodyPr>
          <a:p>
            <a:pPr marL="457200" indent="-457200" algn="l"/>
            <a:r>
              <a:rPr lang="en-US" altLang="zh-CN" sz="2400" b="1" u="none">
                <a:solidFill>
                  <a:srgbClr val="000000"/>
                </a:solidFill>
                <a:latin typeface="+mn-ea"/>
                <a:cs typeface="Arial Unicode MS" charset="0"/>
              </a:rPr>
              <a:t>2. </a:t>
            </a:r>
            <a:r>
              <a:rPr lang="zh-CN" altLang="en-US" sz="2400" b="1" u="none">
                <a:solidFill>
                  <a:srgbClr val="000000"/>
                </a:solidFill>
                <a:latin typeface="+mn-ea"/>
                <a:cs typeface="Arial Unicode MS" charset="0"/>
              </a:rPr>
              <a:t>地址获取和分词匹配衔接 ：</a:t>
            </a:r>
            <a:endParaRPr lang="zh-CN" altLang="en-US" sz="2400" b="1" u="none">
              <a:solidFill>
                <a:srgbClr val="000000"/>
              </a:solidFill>
              <a:latin typeface="+mn-ea"/>
              <a:cs typeface="Arial Unicode MS" charset="0"/>
            </a:endParaRPr>
          </a:p>
          <a:p>
            <a:pPr marL="457200" indent="-457200" algn="l"/>
            <a:r>
              <a:rPr lang="en-US" sz="2000" b="0" u="none">
                <a:latin typeface="+mn-ea"/>
              </a:rPr>
              <a:t>	 </a:t>
            </a:r>
            <a:r>
              <a:rPr sz="2000" b="0" u="none">
                <a:latin typeface="+mn-ea"/>
              </a:rPr>
              <a:t>程序的入口</a:t>
            </a:r>
            <a:r>
              <a:rPr lang="zh-CN" sz="2000" b="0" u="none">
                <a:latin typeface="+mn-ea"/>
              </a:rPr>
              <a:t>和出口</a:t>
            </a:r>
            <a:r>
              <a:rPr sz="2000" b="0" u="none">
                <a:latin typeface="+mn-ea"/>
              </a:rPr>
              <a:t>是java</a:t>
            </a:r>
            <a:r>
              <a:rPr lang="zh-CN" sz="2000" b="0" u="none">
                <a:latin typeface="+mn-ea"/>
              </a:rPr>
              <a:t>实现</a:t>
            </a:r>
            <a:r>
              <a:rPr sz="2000" b="0" u="none">
                <a:latin typeface="+mn-ea"/>
              </a:rPr>
              <a:t>，</a:t>
            </a:r>
            <a:r>
              <a:rPr lang="zh-CN" sz="2000" b="0" u="none">
                <a:latin typeface="+mn-ea"/>
              </a:rPr>
              <a:t>中间的</a:t>
            </a:r>
            <a:r>
              <a:rPr sz="2000" b="0" u="none">
                <a:latin typeface="+mn-ea"/>
              </a:rPr>
              <a:t>地址爬虫部分接口</a:t>
            </a:r>
            <a:r>
              <a:rPr lang="zh-CN" sz="2000" b="0" u="none">
                <a:latin typeface="+mn-ea"/>
              </a:rPr>
              <a:t>由</a:t>
            </a:r>
            <a:r>
              <a:rPr sz="2000" b="0" u="none">
                <a:latin typeface="+mn-ea"/>
              </a:rPr>
              <a:t>python</a:t>
            </a:r>
            <a:r>
              <a:rPr lang="zh-CN" sz="2000" b="0" u="none">
                <a:latin typeface="+mn-ea"/>
              </a:rPr>
              <a:t>实现</a:t>
            </a:r>
            <a:r>
              <a:rPr sz="2000" b="0" u="none">
                <a:latin typeface="+mn-ea"/>
              </a:rPr>
              <a:t>，</a:t>
            </a:r>
            <a:endParaRPr sz="2000" b="0" u="none">
              <a:latin typeface="+mn-ea"/>
            </a:endParaRPr>
          </a:p>
          <a:p>
            <a:pPr marL="457200" indent="-457200" algn="l"/>
            <a:r>
              <a:rPr lang="en-US" altLang="zh-CN" sz="2000" b="0" u="none">
                <a:latin typeface="+mn-ea"/>
              </a:rPr>
              <a:t>	</a:t>
            </a:r>
            <a:r>
              <a:rPr lang="zh-CN" sz="2000" b="0" u="none">
                <a:latin typeface="+mn-ea"/>
              </a:rPr>
              <a:t>采用</a:t>
            </a:r>
            <a:r>
              <a:rPr sz="2000" b="0" u="none">
                <a:latin typeface="+mn-ea"/>
              </a:rPr>
              <a:t>消息队列 </a:t>
            </a:r>
            <a:r>
              <a:rPr lang="en-US" sz="2000" b="1" u="none">
                <a:latin typeface="+mn-ea"/>
              </a:rPr>
              <a:t>RabbitMQ</a:t>
            </a:r>
            <a:r>
              <a:rPr lang="en-US" sz="2000" b="0" u="none">
                <a:latin typeface="+mn-ea"/>
              </a:rPr>
              <a:t> </a:t>
            </a:r>
            <a:r>
              <a:rPr sz="2000" b="0" u="none">
                <a:latin typeface="+mn-ea"/>
              </a:rPr>
              <a:t>解耦地址获取和地址分词匹配</a:t>
            </a:r>
            <a:endParaRPr sz="2000" b="0" u="none">
              <a:latin typeface="+mn-ea"/>
            </a:endParaRPr>
          </a:p>
        </p:txBody>
      </p:sp>
    </p:spTree>
  </p:cSld>
  <p:clrMapOvr>
    <a:masterClrMapping/>
  </p:clrMapOvr>
  <p:transition advTm="4375">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2313082" y="1754019"/>
            <a:ext cx="4572032" cy="2098579"/>
            <a:chOff x="1392" y="1104"/>
            <a:chExt cx="2784" cy="1216"/>
          </a:xfrm>
        </p:grpSpPr>
        <p:grpSp>
          <p:nvGrpSpPr>
            <p:cNvPr id="3" name="Group 4"/>
            <p:cNvGrpSpPr/>
            <p:nvPr/>
          </p:nvGrpSpPr>
          <p:grpSpPr bwMode="auto">
            <a:xfrm>
              <a:off x="1392" y="1104"/>
              <a:ext cx="2784" cy="336"/>
              <a:chOff x="1392" y="1104"/>
              <a:chExt cx="2784" cy="336"/>
            </a:xfrm>
          </p:grpSpPr>
          <p:sp>
            <p:nvSpPr>
              <p:cNvPr id="40" name="AutoShape 5"/>
              <p:cNvSpPr>
                <a:spLocks noChangeArrowheads="1"/>
              </p:cNvSpPr>
              <p:nvPr/>
            </p:nvSpPr>
            <p:spPr bwMode="auto">
              <a:xfrm>
                <a:off x="1392" y="1104"/>
                <a:ext cx="2731" cy="288"/>
              </a:xfrm>
              <a:prstGeom prst="roundRect">
                <a:avLst>
                  <a:gd name="adj" fmla="val 50000"/>
                </a:avLst>
              </a:prstGeom>
              <a:gradFill rotWithShape="1">
                <a:gsLst>
                  <a:gs pos="0">
                    <a:srgbClr val="CCECFF"/>
                  </a:gs>
                  <a:gs pos="100000">
                    <a:srgbClr val="FFFFFF"/>
                  </a:gs>
                </a:gsLst>
                <a:lin ang="0" scaled="1"/>
              </a:gradFill>
              <a:ln w="28575" algn="ctr">
                <a:solidFill>
                  <a:schemeClr val="bg2"/>
                </a:solidFill>
                <a:round/>
              </a:ln>
            </p:spPr>
            <p:txBody>
              <a:bodyPr wrap="none" anchor="ctr"/>
              <a:lstStyle/>
              <a:p>
                <a:pPr algn="ctr" eaLnBrk="0" hangingPunct="0"/>
                <a:r>
                  <a:rPr lang="en-US" altLang="zh-CN" sz="2800" b="1" dirty="0" smtClean="0">
                    <a:solidFill>
                      <a:srgbClr val="000000"/>
                    </a:solidFill>
                    <a:ea typeface="宋体" panose="02010600030101010101" pitchFamily="2" charset="-122"/>
                  </a:rPr>
                  <a:t>1. </a:t>
                </a:r>
                <a:r>
                  <a:rPr lang="zh-CN" altLang="en-US" sz="2800" b="1" dirty="0" smtClean="0">
                    <a:solidFill>
                      <a:srgbClr val="000000"/>
                    </a:solidFill>
                    <a:ea typeface="宋体" panose="02010600030101010101" pitchFamily="2" charset="-122"/>
                  </a:rPr>
                  <a:t>研究背景</a:t>
                </a:r>
                <a:endParaRPr lang="en-US" altLang="zh-CN" sz="2800" b="1" dirty="0">
                  <a:ea typeface="宋体" panose="02010600030101010101" pitchFamily="2" charset="-122"/>
                </a:endParaRPr>
              </a:p>
            </p:txBody>
          </p:sp>
          <p:grpSp>
            <p:nvGrpSpPr>
              <p:cNvPr id="41" name="Group 6"/>
              <p:cNvGrpSpPr/>
              <p:nvPr/>
            </p:nvGrpSpPr>
            <p:grpSpPr bwMode="auto">
              <a:xfrm>
                <a:off x="3966" y="1248"/>
                <a:ext cx="210" cy="192"/>
                <a:chOff x="2078" y="1680"/>
                <a:chExt cx="1615" cy="1615"/>
              </a:xfrm>
            </p:grpSpPr>
            <p:sp>
              <p:nvSpPr>
                <p:cNvPr id="42" name="Oval 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endParaRPr lang="zh-CN" altLang="en-US">
                    <a:ea typeface="宋体" panose="02010600030101010101" pitchFamily="2" charset="-122"/>
                  </a:endParaRPr>
                </a:p>
              </p:txBody>
            </p:sp>
            <p:sp>
              <p:nvSpPr>
                <p:cNvPr id="43" name="Oval 8"/>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endParaRPr lang="zh-CN" altLang="en-US">
                    <a:ea typeface="宋体" panose="02010600030101010101" pitchFamily="2" charset="-122"/>
                  </a:endParaRPr>
                </a:p>
              </p:txBody>
            </p:sp>
            <p:sp>
              <p:nvSpPr>
                <p:cNvPr id="44" name="Oval 9"/>
                <p:cNvSpPr>
                  <a:spLocks noChangeArrowheads="1"/>
                </p:cNvSpPr>
                <p:nvPr/>
              </p:nvSpPr>
              <p:spPr bwMode="gray">
                <a:xfrm>
                  <a:off x="2255" y="1857"/>
                  <a:ext cx="1261"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ea typeface="宋体" panose="02010600030101010101" pitchFamily="2" charset="-122"/>
                  </a:endParaRPr>
                </a:p>
              </p:txBody>
            </p:sp>
            <p:sp>
              <p:nvSpPr>
                <p:cNvPr id="45" name="Oval 10"/>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ln>
              </p:spPr>
              <p:txBody>
                <a:bodyPr wrap="none" anchor="ctr">
                  <a:spAutoFit/>
                </a:bodyPr>
                <a:lstStyle/>
                <a:p>
                  <a:endParaRPr lang="zh-CN" altLang="en-US">
                    <a:ea typeface="宋体" panose="02010600030101010101" pitchFamily="2" charset="-122"/>
                  </a:endParaRPr>
                </a:p>
              </p:txBody>
            </p:sp>
            <p:sp>
              <p:nvSpPr>
                <p:cNvPr id="46" name="Oval 11"/>
                <p:cNvSpPr>
                  <a:spLocks noChangeArrowheads="1"/>
                </p:cNvSpPr>
                <p:nvPr/>
              </p:nvSpPr>
              <p:spPr bwMode="gray">
                <a:xfrm>
                  <a:off x="2339" y="1941"/>
                  <a:ext cx="1092" cy="109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ea typeface="宋体" panose="02010600030101010101" pitchFamily="2" charset="-122"/>
                  </a:endParaRPr>
                </a:p>
              </p:txBody>
            </p:sp>
            <p:sp>
              <p:nvSpPr>
                <p:cNvPr id="47" name="Oval 12"/>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ln>
              </p:spPr>
              <p:txBody>
                <a:bodyPr anchor="ctr">
                  <a:spAutoFit/>
                </a:bodyPr>
                <a:lstStyle/>
                <a:p>
                  <a:endParaRPr lang="zh-CN" altLang="en-US">
                    <a:ea typeface="宋体" panose="02010600030101010101" pitchFamily="2" charset="-122"/>
                  </a:endParaRPr>
                </a:p>
              </p:txBody>
            </p:sp>
          </p:grpSp>
        </p:grpSp>
        <p:grpSp>
          <p:nvGrpSpPr>
            <p:cNvPr id="4" name="Group 13"/>
            <p:cNvGrpSpPr/>
            <p:nvPr/>
          </p:nvGrpSpPr>
          <p:grpSpPr bwMode="auto">
            <a:xfrm>
              <a:off x="1392" y="1536"/>
              <a:ext cx="2784" cy="336"/>
              <a:chOff x="1392" y="1536"/>
              <a:chExt cx="2784" cy="336"/>
            </a:xfrm>
          </p:grpSpPr>
          <p:sp>
            <p:nvSpPr>
              <p:cNvPr id="32" name="AutoShape 14"/>
              <p:cNvSpPr>
                <a:spLocks noChangeArrowheads="1"/>
              </p:cNvSpPr>
              <p:nvPr/>
            </p:nvSpPr>
            <p:spPr bwMode="auto">
              <a:xfrm>
                <a:off x="1392" y="1536"/>
                <a:ext cx="2731" cy="288"/>
              </a:xfrm>
              <a:prstGeom prst="roundRect">
                <a:avLst>
                  <a:gd name="adj" fmla="val 50000"/>
                </a:avLst>
              </a:prstGeom>
              <a:gradFill rotWithShape="1">
                <a:gsLst>
                  <a:gs pos="0">
                    <a:srgbClr val="CCECFF"/>
                  </a:gs>
                  <a:gs pos="100000">
                    <a:srgbClr val="FFFFFF"/>
                  </a:gs>
                </a:gsLst>
                <a:lin ang="0" scaled="1"/>
              </a:gradFill>
              <a:ln w="28575" algn="ctr">
                <a:solidFill>
                  <a:schemeClr val="bg2"/>
                </a:solidFill>
                <a:round/>
              </a:ln>
            </p:spPr>
            <p:txBody>
              <a:bodyPr wrap="none" anchor="ctr"/>
              <a:lstStyle/>
              <a:p>
                <a:pPr algn="ctr"/>
                <a:r>
                  <a:rPr lang="en-US" altLang="zh-CN" sz="2800" b="1" dirty="0" smtClean="0">
                    <a:solidFill>
                      <a:srgbClr val="000000"/>
                    </a:solidFill>
                    <a:ea typeface="宋体" panose="02010600030101010101" pitchFamily="2" charset="-122"/>
                  </a:rPr>
                  <a:t>2. </a:t>
                </a:r>
                <a:r>
                  <a:rPr lang="zh-CN" altLang="en-US" sz="2800" b="1" dirty="0" smtClean="0">
                    <a:solidFill>
                      <a:srgbClr val="000000"/>
                    </a:solidFill>
                    <a:ea typeface="宋体" panose="02010600030101010101" pitchFamily="2" charset="-122"/>
                  </a:rPr>
                  <a:t>项目流程</a:t>
                </a:r>
                <a:endParaRPr lang="zh-CN" altLang="en-US" sz="2800" b="1" dirty="0" smtClean="0">
                  <a:solidFill>
                    <a:srgbClr val="000000"/>
                  </a:solidFill>
                  <a:ea typeface="宋体" panose="02010600030101010101" pitchFamily="2" charset="-122"/>
                </a:endParaRPr>
              </a:p>
            </p:txBody>
          </p:sp>
          <p:grpSp>
            <p:nvGrpSpPr>
              <p:cNvPr id="33" name="Group 15"/>
              <p:cNvGrpSpPr/>
              <p:nvPr/>
            </p:nvGrpSpPr>
            <p:grpSpPr bwMode="auto">
              <a:xfrm>
                <a:off x="3966" y="1680"/>
                <a:ext cx="210" cy="192"/>
                <a:chOff x="2078" y="1680"/>
                <a:chExt cx="1615" cy="1615"/>
              </a:xfrm>
            </p:grpSpPr>
            <p:sp>
              <p:nvSpPr>
                <p:cNvPr id="34" name="Oval 1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endParaRPr lang="zh-CN" altLang="en-US">
                    <a:ea typeface="宋体" panose="02010600030101010101" pitchFamily="2" charset="-122"/>
                  </a:endParaRPr>
                </a:p>
              </p:txBody>
            </p:sp>
            <p:sp>
              <p:nvSpPr>
                <p:cNvPr id="35" name="Oval 1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endParaRPr lang="zh-CN" altLang="en-US">
                    <a:ea typeface="宋体" panose="02010600030101010101" pitchFamily="2" charset="-122"/>
                  </a:endParaRPr>
                </a:p>
              </p:txBody>
            </p:sp>
            <p:sp>
              <p:nvSpPr>
                <p:cNvPr id="36" name="Oval 18"/>
                <p:cNvSpPr>
                  <a:spLocks noChangeArrowheads="1"/>
                </p:cNvSpPr>
                <p:nvPr/>
              </p:nvSpPr>
              <p:spPr bwMode="gray">
                <a:xfrm>
                  <a:off x="2255" y="1857"/>
                  <a:ext cx="1261"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ea typeface="宋体" panose="02010600030101010101" pitchFamily="2" charset="-122"/>
                  </a:endParaRPr>
                </a:p>
              </p:txBody>
            </p:sp>
            <p:sp>
              <p:nvSpPr>
                <p:cNvPr id="37" name="Oval 19"/>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ln>
              </p:spPr>
              <p:txBody>
                <a:bodyPr wrap="none" anchor="ctr">
                  <a:spAutoFit/>
                </a:bodyPr>
                <a:lstStyle/>
                <a:p>
                  <a:endParaRPr lang="zh-CN" altLang="en-US">
                    <a:ea typeface="宋体" panose="02010600030101010101" pitchFamily="2" charset="-122"/>
                  </a:endParaRPr>
                </a:p>
              </p:txBody>
            </p:sp>
            <p:sp>
              <p:nvSpPr>
                <p:cNvPr id="38" name="Oval 20"/>
                <p:cNvSpPr>
                  <a:spLocks noChangeArrowheads="1"/>
                </p:cNvSpPr>
                <p:nvPr/>
              </p:nvSpPr>
              <p:spPr bwMode="gray">
                <a:xfrm>
                  <a:off x="2339" y="1941"/>
                  <a:ext cx="1092" cy="109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ea typeface="宋体" panose="02010600030101010101" pitchFamily="2" charset="-122"/>
                  </a:endParaRPr>
                </a:p>
              </p:txBody>
            </p:sp>
            <p:sp>
              <p:nvSpPr>
                <p:cNvPr id="39" name="Oval 21"/>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ln>
              </p:spPr>
              <p:txBody>
                <a:bodyPr anchor="ctr">
                  <a:spAutoFit/>
                </a:bodyPr>
                <a:lstStyle/>
                <a:p>
                  <a:endParaRPr lang="zh-CN" altLang="en-US">
                    <a:ea typeface="宋体" panose="02010600030101010101" pitchFamily="2" charset="-122"/>
                  </a:endParaRPr>
                </a:p>
              </p:txBody>
            </p:sp>
          </p:grpSp>
        </p:grpSp>
        <p:grpSp>
          <p:nvGrpSpPr>
            <p:cNvPr id="6" name="Group 31"/>
            <p:cNvGrpSpPr/>
            <p:nvPr/>
          </p:nvGrpSpPr>
          <p:grpSpPr bwMode="auto">
            <a:xfrm>
              <a:off x="1392" y="1997"/>
              <a:ext cx="2784" cy="323"/>
              <a:chOff x="1392" y="1997"/>
              <a:chExt cx="2784" cy="323"/>
            </a:xfrm>
          </p:grpSpPr>
          <p:sp>
            <p:nvSpPr>
              <p:cNvPr id="16" name="AutoShape 32"/>
              <p:cNvSpPr>
                <a:spLocks noChangeArrowheads="1"/>
              </p:cNvSpPr>
              <p:nvPr/>
            </p:nvSpPr>
            <p:spPr bwMode="auto">
              <a:xfrm>
                <a:off x="1392" y="1997"/>
                <a:ext cx="2731" cy="288"/>
              </a:xfrm>
              <a:prstGeom prst="roundRect">
                <a:avLst>
                  <a:gd name="adj" fmla="val 50000"/>
                </a:avLst>
              </a:prstGeom>
              <a:gradFill rotWithShape="1">
                <a:gsLst>
                  <a:gs pos="0">
                    <a:srgbClr val="CCECFF"/>
                  </a:gs>
                  <a:gs pos="100000">
                    <a:srgbClr val="FFFFFF"/>
                  </a:gs>
                </a:gsLst>
                <a:lin ang="0" scaled="1"/>
              </a:gradFill>
              <a:ln w="28575" algn="ctr">
                <a:solidFill>
                  <a:schemeClr val="bg2"/>
                </a:solidFill>
                <a:round/>
              </a:ln>
            </p:spPr>
            <p:txBody>
              <a:bodyPr wrap="none" anchor="ctr"/>
              <a:lstStyle/>
              <a:p>
                <a:pPr algn="ctr"/>
                <a:r>
                  <a:rPr lang="en-US" altLang="zh-CN" sz="2800" b="1" dirty="0" smtClean="0">
                    <a:solidFill>
                      <a:srgbClr val="000000"/>
                    </a:solidFill>
                    <a:ea typeface="宋体" panose="02010600030101010101" pitchFamily="2" charset="-122"/>
                  </a:rPr>
                  <a:t>3.</a:t>
                </a:r>
                <a:r>
                  <a:rPr lang="zh-CN" altLang="en-US" sz="2800" b="1" dirty="0" smtClean="0">
                    <a:solidFill>
                      <a:srgbClr val="000000"/>
                    </a:solidFill>
                    <a:ea typeface="宋体" panose="02010600030101010101" pitchFamily="2" charset="-122"/>
                  </a:rPr>
                  <a:t>总结展望</a:t>
                </a:r>
                <a:endParaRPr lang="en-US" altLang="zh-CN" sz="2800" b="1" dirty="0" smtClean="0">
                  <a:solidFill>
                    <a:srgbClr val="000000"/>
                  </a:solidFill>
                  <a:ea typeface="宋体" panose="02010600030101010101" pitchFamily="2" charset="-122"/>
                </a:endParaRPr>
              </a:p>
            </p:txBody>
          </p:sp>
          <p:grpSp>
            <p:nvGrpSpPr>
              <p:cNvPr id="17" name="Group 33"/>
              <p:cNvGrpSpPr/>
              <p:nvPr/>
            </p:nvGrpSpPr>
            <p:grpSpPr bwMode="auto">
              <a:xfrm>
                <a:off x="3966" y="2128"/>
                <a:ext cx="210" cy="192"/>
                <a:chOff x="2078" y="-1820"/>
                <a:chExt cx="1615" cy="1615"/>
              </a:xfrm>
            </p:grpSpPr>
            <p:sp>
              <p:nvSpPr>
                <p:cNvPr id="18" name="Oval 34"/>
                <p:cNvSpPr>
                  <a:spLocks noChangeArrowheads="1"/>
                </p:cNvSpPr>
                <p:nvPr/>
              </p:nvSpPr>
              <p:spPr bwMode="gray">
                <a:xfrm>
                  <a:off x="2078" y="-1820"/>
                  <a:ext cx="1615" cy="1615"/>
                </a:xfrm>
                <a:prstGeom prst="ellipse">
                  <a:avLst/>
                </a:prstGeom>
                <a:gradFill rotWithShape="1">
                  <a:gsLst>
                    <a:gs pos="0">
                      <a:srgbClr val="767676"/>
                    </a:gs>
                    <a:gs pos="50000">
                      <a:srgbClr val="FFFFFF"/>
                    </a:gs>
                    <a:gs pos="100000">
                      <a:srgbClr val="767676"/>
                    </a:gs>
                  </a:gsLst>
                  <a:lin ang="5400000" scaled="1"/>
                </a:gradFill>
                <a:ln w="57150" algn="ctr">
                  <a:noFill/>
                  <a:round/>
                </a:ln>
              </p:spPr>
              <p:txBody>
                <a:bodyPr wrap="none" anchor="ctr"/>
                <a:lstStyle/>
                <a:p>
                  <a:endParaRPr lang="zh-CN" altLang="en-US">
                    <a:ea typeface="宋体" panose="02010600030101010101" pitchFamily="2" charset="-122"/>
                  </a:endParaRPr>
                </a:p>
              </p:txBody>
            </p:sp>
            <p:sp>
              <p:nvSpPr>
                <p:cNvPr id="19" name="Oval 35"/>
                <p:cNvSpPr>
                  <a:spLocks noChangeArrowheads="1"/>
                </p:cNvSpPr>
                <p:nvPr/>
              </p:nvSpPr>
              <p:spPr bwMode="gray">
                <a:xfrm>
                  <a:off x="2170" y="-1729"/>
                  <a:ext cx="1430" cy="1430"/>
                </a:xfrm>
                <a:prstGeom prst="ellipse">
                  <a:avLst/>
                </a:prstGeom>
                <a:gradFill rotWithShape="1">
                  <a:gsLst>
                    <a:gs pos="0">
                      <a:srgbClr val="A2A2A2"/>
                    </a:gs>
                    <a:gs pos="50000">
                      <a:srgbClr val="FFFFFF"/>
                    </a:gs>
                    <a:gs pos="100000">
                      <a:srgbClr val="A2A2A2"/>
                    </a:gs>
                  </a:gsLst>
                  <a:lin ang="0" scaled="1"/>
                </a:gradFill>
                <a:ln w="9525" algn="ctr">
                  <a:noFill/>
                  <a:round/>
                </a:ln>
              </p:spPr>
              <p:txBody>
                <a:bodyPr wrap="none" anchor="ctr"/>
                <a:lstStyle/>
                <a:p>
                  <a:endParaRPr lang="zh-CN" altLang="en-US">
                    <a:ea typeface="宋体" panose="02010600030101010101" pitchFamily="2" charset="-122"/>
                  </a:endParaRPr>
                </a:p>
              </p:txBody>
            </p:sp>
            <p:sp>
              <p:nvSpPr>
                <p:cNvPr id="20" name="Oval 36"/>
                <p:cNvSpPr>
                  <a:spLocks noChangeArrowheads="1"/>
                </p:cNvSpPr>
                <p:nvPr/>
              </p:nvSpPr>
              <p:spPr bwMode="gray">
                <a:xfrm>
                  <a:off x="2255" y="-1643"/>
                  <a:ext cx="1261"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ea typeface="宋体" panose="02010600030101010101" pitchFamily="2" charset="-122"/>
                  </a:endParaRPr>
                </a:p>
              </p:txBody>
            </p:sp>
            <p:sp>
              <p:nvSpPr>
                <p:cNvPr id="21" name="Oval 37"/>
                <p:cNvSpPr>
                  <a:spLocks noChangeArrowheads="1"/>
                </p:cNvSpPr>
                <p:nvPr/>
              </p:nvSpPr>
              <p:spPr bwMode="gray">
                <a:xfrm>
                  <a:off x="2254" y="-1644"/>
                  <a:ext cx="1262" cy="1264"/>
                </a:xfrm>
                <a:prstGeom prst="ellipse">
                  <a:avLst/>
                </a:prstGeom>
                <a:gradFill rotWithShape="1">
                  <a:gsLst>
                    <a:gs pos="0">
                      <a:srgbClr val="000000"/>
                    </a:gs>
                    <a:gs pos="100000">
                      <a:srgbClr val="8D67E1"/>
                    </a:gs>
                  </a:gsLst>
                  <a:lin ang="2700000" scaled="1"/>
                </a:gradFill>
                <a:ln w="38100" algn="ctr">
                  <a:noFill/>
                  <a:round/>
                </a:ln>
              </p:spPr>
              <p:txBody>
                <a:bodyPr wrap="none" anchor="ctr">
                  <a:spAutoFit/>
                </a:bodyPr>
                <a:lstStyle/>
                <a:p>
                  <a:endParaRPr lang="zh-CN" altLang="en-US">
                    <a:ea typeface="宋体" panose="02010600030101010101" pitchFamily="2" charset="-122"/>
                  </a:endParaRPr>
                </a:p>
              </p:txBody>
            </p:sp>
            <p:sp>
              <p:nvSpPr>
                <p:cNvPr id="22" name="Oval 38"/>
                <p:cNvSpPr>
                  <a:spLocks noChangeArrowheads="1"/>
                </p:cNvSpPr>
                <p:nvPr/>
              </p:nvSpPr>
              <p:spPr bwMode="gray">
                <a:xfrm>
                  <a:off x="2339" y="-1559"/>
                  <a:ext cx="1092" cy="109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ea typeface="宋体" panose="02010600030101010101" pitchFamily="2" charset="-122"/>
                  </a:endParaRPr>
                </a:p>
              </p:txBody>
            </p:sp>
          </p:grpSp>
        </p:grpSp>
      </p:grpSp>
      <p:sp>
        <p:nvSpPr>
          <p:cNvPr id="48" name="标题 47"/>
          <p:cNvSpPr>
            <a:spLocks noGrp="1"/>
          </p:cNvSpPr>
          <p:nvPr>
            <p:ph type="title"/>
          </p:nvPr>
        </p:nvSpPr>
        <p:spPr>
          <a:xfrm>
            <a:off x="468313" y="288022"/>
            <a:ext cx="8229600" cy="646331"/>
          </a:xfrm>
        </p:spPr>
        <p:txBody>
          <a:bodyPr/>
          <a:lstStyle/>
          <a:p>
            <a:pPr algn="ctr"/>
            <a:r>
              <a:rPr lang="zh-CN" altLang="en-US" dirty="0" smtClean="0"/>
              <a:t>纲    要</a:t>
            </a:r>
            <a:endParaRPr lang="zh-CN" altLang="en-US" dirty="0"/>
          </a:p>
        </p:txBody>
      </p:sp>
    </p:spTree>
  </p:cSld>
  <p:clrMapOvr>
    <a:masterClrMapping/>
  </p:clrMapOvr>
  <p:transition advTm="7500">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88022"/>
            <a:ext cx="8229600" cy="646331"/>
          </a:xfrm>
        </p:spPr>
        <p:txBody>
          <a:bodyPr/>
          <a:lstStyle/>
          <a:p>
            <a:pPr algn="l"/>
            <a:r>
              <a:rPr lang="zh-CN" altLang="en-US" dirty="0" smtClean="0"/>
              <a:t>总结与展望</a:t>
            </a:r>
            <a:endParaRPr lang="zh-CN" altLang="en-US" dirty="0"/>
          </a:p>
        </p:txBody>
      </p:sp>
      <p:sp>
        <p:nvSpPr>
          <p:cNvPr id="3" name="内容占位符 2"/>
          <p:cNvSpPr>
            <a:spLocks noGrp="1"/>
          </p:cNvSpPr>
          <p:nvPr>
            <p:ph idx="1"/>
          </p:nvPr>
        </p:nvSpPr>
        <p:spPr/>
        <p:txBody>
          <a:bodyPr/>
          <a:lstStyle/>
          <a:p>
            <a:r>
              <a:rPr lang="zh-CN" altLang="en-US" sz="2000" dirty="0" smtClean="0">
                <a:latin typeface="+mn-ea"/>
              </a:rPr>
              <a:t>过度依赖百度地图等企业平台，爬虫次数过多，容易被墙，ip被限制。可使用</a:t>
            </a:r>
            <a:r>
              <a:rPr lang="zh-CN" altLang="en-US" sz="2400" b="1" dirty="0" smtClean="0">
                <a:latin typeface="+mn-ea"/>
              </a:rPr>
              <a:t>ADSL + 脚本</a:t>
            </a:r>
            <a:r>
              <a:rPr lang="zh-CN" altLang="en-US" sz="2000" dirty="0" smtClean="0">
                <a:latin typeface="+mn-ea"/>
              </a:rPr>
              <a:t>，监测是否被封，然后不断切换 ip解决。</a:t>
            </a:r>
            <a:endParaRPr lang="zh-CN" altLang="en-US" sz="2000" dirty="0" smtClean="0">
              <a:latin typeface="+mn-ea"/>
            </a:endParaRPr>
          </a:p>
          <a:p>
            <a:endParaRPr lang="zh-CN" altLang="en-US" sz="2000" dirty="0" smtClean="0">
              <a:latin typeface="+mn-ea"/>
            </a:endParaRPr>
          </a:p>
          <a:p>
            <a:r>
              <a:rPr lang="zh-CN" altLang="en-US" sz="2000" dirty="0" smtClean="0">
                <a:latin typeface="+mn-ea"/>
              </a:rPr>
              <a:t>地址数据量巨大，需要在分布式环境下分库分表，扩展该功能可用</a:t>
            </a:r>
            <a:r>
              <a:rPr lang="zh-CN" altLang="en-US" sz="2400" b="1" dirty="0" smtClean="0">
                <a:latin typeface="+mn-ea"/>
              </a:rPr>
              <a:t>Hbase</a:t>
            </a:r>
            <a:endParaRPr lang="zh-CN" altLang="en-US" sz="2400" b="1" dirty="0" smtClean="0">
              <a:latin typeface="+mn-ea"/>
            </a:endParaRPr>
          </a:p>
          <a:p>
            <a:endParaRPr lang="zh-CN" altLang="en-US" sz="2000" dirty="0" smtClean="0">
              <a:latin typeface="+mn-ea"/>
            </a:endParaRPr>
          </a:p>
          <a:p>
            <a:r>
              <a:rPr lang="zh-CN" altLang="en-US" sz="2000" dirty="0" smtClean="0">
                <a:latin typeface="+mn-ea"/>
              </a:rPr>
              <a:t>基于分词辞典匹配的方式，在百度地图和高德地图已广泛使用，</a:t>
            </a:r>
            <a:r>
              <a:rPr lang="zh-CN" altLang="en-US" sz="2400" b="1" dirty="0" smtClean="0">
                <a:latin typeface="+mn-ea"/>
              </a:rPr>
              <a:t>需要大量的人工校验</a:t>
            </a:r>
            <a:r>
              <a:rPr lang="zh-CN" altLang="en-US" sz="2000" dirty="0" smtClean="0">
                <a:latin typeface="+mn-ea"/>
              </a:rPr>
              <a:t>。现各个方向都慢慢融入机器学习的元素，如，市场上已出现基于</a:t>
            </a:r>
            <a:r>
              <a:rPr lang="zh-CN" altLang="en-US" sz="2400" b="1" dirty="0" smtClean="0">
                <a:latin typeface="+mn-ea"/>
              </a:rPr>
              <a:t>机器学习</a:t>
            </a:r>
            <a:r>
              <a:rPr lang="zh-CN" altLang="en-US" sz="2000" dirty="0" smtClean="0">
                <a:latin typeface="+mn-ea"/>
              </a:rPr>
              <a:t>的Hanlp分词工具。HanLP是由一系列模型与算法组成的Java工具包，目标是促进自然语言处理在生产环境中的应用，并已在Github上</a:t>
            </a:r>
            <a:r>
              <a:rPr lang="zh-CN" altLang="en-US" sz="2400" b="1" dirty="0" smtClean="0">
                <a:latin typeface="+mn-ea"/>
              </a:rPr>
              <a:t>开源</a:t>
            </a:r>
            <a:r>
              <a:rPr lang="zh-CN" altLang="en-US" sz="2000" dirty="0" smtClean="0">
                <a:latin typeface="+mn-ea"/>
              </a:rPr>
              <a:t>。目前效果没有基于词典分词的好，不过通过不断的优化，通过机器学习进行企业地址识别可能是一种更好的选择</a:t>
            </a:r>
            <a:endParaRPr lang="zh-CN" altLang="en-US" sz="2000" dirty="0" smtClean="0">
              <a:latin typeface="+mn-ea"/>
            </a:endParaRPr>
          </a:p>
          <a:p>
            <a:pPr marL="0" indent="0">
              <a:buNone/>
            </a:pPr>
            <a:endParaRPr lang="en-US" altLang="zh-CN" sz="2400" dirty="0" smtClean="0">
              <a:latin typeface="+mn-ea"/>
            </a:endParaRPr>
          </a:p>
          <a:p>
            <a:endParaRPr lang="zh-CN" altLang="en-US" sz="2400" dirty="0">
              <a:latin typeface="+mn-ea"/>
            </a:endParaRPr>
          </a:p>
        </p:txBody>
      </p:sp>
    </p:spTree>
  </p:cSld>
  <p:clrMapOvr>
    <a:masterClrMapping/>
  </p:clrMapOvr>
  <p:transition advTm="58015">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59832" y="1700808"/>
            <a:ext cx="4426846" cy="144655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8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谢 谢</a:t>
            </a:r>
            <a:r>
              <a:rPr lang="zh-CN" altLang="en-US" sz="8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a:t>
            </a:r>
            <a:endParaRPr lang="en-US" altLang="zh-CN" sz="8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800" decel="100000"/>
                                        <p:tgtEl>
                                          <p:spTgt spid="9"/>
                                        </p:tgtEl>
                                      </p:cBhvr>
                                    </p:animEffect>
                                    <p:anim calcmode="lin" valueType="num">
                                      <p:cBhvr>
                                        <p:cTn id="8" dur="800" decel="100000" fill="hold"/>
                                        <p:tgtEl>
                                          <p:spTgt spid="9"/>
                                        </p:tgtEl>
                                        <p:attrNameLst>
                                          <p:attrName>style.rotation</p:attrName>
                                        </p:attrNameLst>
                                      </p:cBhvr>
                                      <p:tavLst>
                                        <p:tav tm="0">
                                          <p:val>
                                            <p:fltVal val="-90"/>
                                          </p:val>
                                        </p:tav>
                                        <p:tav tm="100000">
                                          <p:val>
                                            <p:fltVal val="0"/>
                                          </p:val>
                                        </p:tav>
                                      </p:tavLst>
                                    </p:anim>
                                    <p:anim calcmode="lin" valueType="num">
                                      <p:cBhvr>
                                        <p:cTn id="9" dur="800" decel="100000" fill="hold"/>
                                        <p:tgtEl>
                                          <p:spTgt spid="9"/>
                                        </p:tgtEl>
                                        <p:attrNameLst>
                                          <p:attrName>ppt_x</p:attrName>
                                        </p:attrNameLst>
                                      </p:cBhvr>
                                      <p:tavLst>
                                        <p:tav tm="0">
                                          <p:val>
                                            <p:strVal val="#ppt_x+0.4"/>
                                          </p:val>
                                        </p:tav>
                                        <p:tav tm="100000">
                                          <p:val>
                                            <p:strVal val="#ppt_x-0.05"/>
                                          </p:val>
                                        </p:tav>
                                      </p:tavLst>
                                    </p:anim>
                                    <p:anim calcmode="lin" valueType="num">
                                      <p:cBhvr>
                                        <p:cTn id="10" dur="800" decel="100000" fill="hold"/>
                                        <p:tgtEl>
                                          <p:spTgt spid="9"/>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468313" y="295226"/>
            <a:ext cx="8229600" cy="640080"/>
          </a:xfrm>
        </p:spPr>
        <p:txBody>
          <a:bodyPr/>
          <a:lstStyle/>
          <a:p>
            <a:pPr algn="l"/>
            <a:r>
              <a:rPr lang="en-US" altLang="zh-CN" dirty="0" smtClean="0">
                <a:latin typeface="+mn-ea"/>
                <a:ea typeface="+mn-ea"/>
              </a:rPr>
              <a:t>1. </a:t>
            </a:r>
            <a:r>
              <a:rPr lang="zh-CN" altLang="en-US" dirty="0" smtClean="0">
                <a:latin typeface="+mn-ea"/>
                <a:ea typeface="+mn-ea"/>
              </a:rPr>
              <a:t>研究背景：问题引出</a:t>
            </a:r>
            <a:endParaRPr lang="zh-CN" altLang="en-US" dirty="0">
              <a:latin typeface="+mn-ea"/>
              <a:ea typeface="+mn-ea"/>
            </a:endParaRPr>
          </a:p>
        </p:txBody>
      </p:sp>
      <p:sp>
        <p:nvSpPr>
          <p:cNvPr id="13" name="TextBox 12"/>
          <p:cNvSpPr txBox="1"/>
          <p:nvPr/>
        </p:nvSpPr>
        <p:spPr>
          <a:xfrm>
            <a:off x="989330" y="5354320"/>
            <a:ext cx="7243445" cy="883920"/>
          </a:xfrm>
          <a:prstGeom prst="rect">
            <a:avLst/>
          </a:prstGeom>
          <a:noFill/>
        </p:spPr>
        <p:txBody>
          <a:bodyPr wrap="square" rtlCol="0">
            <a:spAutoFit/>
          </a:bodyPr>
          <a:lstStyle/>
          <a:p>
            <a:pPr algn="l"/>
            <a:r>
              <a:rPr lang="zh-CN" altLang="en-US" sz="2400" dirty="0" smtClean="0">
                <a:latin typeface="+mn-ea"/>
              </a:rPr>
              <a:t>企业工商信息中，有大量的企业注册地址数据，而它的</a:t>
            </a:r>
            <a:r>
              <a:rPr lang="zh-CN" altLang="en-US" sz="2800" b="1" dirty="0" smtClean="0">
                <a:latin typeface="+mn-ea"/>
              </a:rPr>
              <a:t>准确性</a:t>
            </a:r>
            <a:r>
              <a:rPr lang="zh-CN" altLang="en-US" sz="2400" b="1" dirty="0" smtClean="0">
                <a:latin typeface="+mn-ea"/>
              </a:rPr>
              <a:t>和</a:t>
            </a:r>
            <a:r>
              <a:rPr lang="zh-CN" altLang="en-US" sz="2800" b="1" dirty="0" smtClean="0">
                <a:latin typeface="+mn-ea"/>
              </a:rPr>
              <a:t>合法性</a:t>
            </a:r>
            <a:r>
              <a:rPr lang="zh-CN" altLang="en-US" sz="2400" dirty="0" smtClean="0">
                <a:latin typeface="+mn-ea"/>
              </a:rPr>
              <a:t>难以得到保障</a:t>
            </a:r>
            <a:endParaRPr lang="zh-CN" altLang="en-US" sz="2400" dirty="0" smtClean="0">
              <a:latin typeface="+mn-ea"/>
            </a:endParaRPr>
          </a:p>
        </p:txBody>
      </p:sp>
      <p:pic>
        <p:nvPicPr>
          <p:cNvPr id="2" name="图片 1"/>
          <p:cNvPicPr>
            <a:picLocks noChangeAspect="1"/>
          </p:cNvPicPr>
          <p:nvPr/>
        </p:nvPicPr>
        <p:blipFill>
          <a:blip r:embed="rId1"/>
          <a:stretch>
            <a:fillRect/>
          </a:stretch>
        </p:blipFill>
        <p:spPr>
          <a:xfrm>
            <a:off x="1745615" y="1171575"/>
            <a:ext cx="5676265" cy="3752215"/>
          </a:xfrm>
          <a:prstGeom prst="rect">
            <a:avLst/>
          </a:prstGeom>
        </p:spPr>
      </p:pic>
    </p:spTree>
  </p:cSld>
  <p:clrMapOvr>
    <a:masterClrMapping/>
  </p:clrMapOvr>
  <p:transition advTm="23328">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91148"/>
            <a:ext cx="8229600" cy="640080"/>
          </a:xfrm>
        </p:spPr>
        <p:txBody>
          <a:bodyPr/>
          <a:lstStyle/>
          <a:p>
            <a:pPr algn="l"/>
            <a:r>
              <a:rPr lang="en-US" altLang="zh-CN" dirty="0" smtClean="0"/>
              <a:t>1. </a:t>
            </a:r>
            <a:r>
              <a:rPr lang="zh-CN" altLang="en-US" dirty="0" smtClean="0"/>
              <a:t>研究背景：多样的</a:t>
            </a:r>
            <a:r>
              <a:rPr dirty="0" smtClean="0"/>
              <a:t>地址信息描述</a:t>
            </a:r>
            <a:endParaRPr dirty="0" smtClean="0"/>
          </a:p>
        </p:txBody>
      </p:sp>
      <p:sp>
        <p:nvSpPr>
          <p:cNvPr id="3" name="内容占位符 2"/>
          <p:cNvSpPr>
            <a:spLocks noGrp="1"/>
          </p:cNvSpPr>
          <p:nvPr>
            <p:ph idx="1"/>
          </p:nvPr>
        </p:nvSpPr>
        <p:spPr>
          <a:xfrm>
            <a:off x="468313" y="1485583"/>
            <a:ext cx="8229600" cy="4824412"/>
          </a:xfrm>
        </p:spPr>
        <p:txBody>
          <a:bodyPr/>
          <a:lstStyle/>
          <a:p>
            <a:r>
              <a:rPr lang="zh-CN" altLang="en-US" dirty="0" smtClean="0">
                <a:sym typeface="+mn-ea"/>
              </a:rPr>
              <a:t>北京的许多地由数字打头，如一亩园、二龙路、三里屯、四道口、五棵松、六铺炕</a:t>
            </a:r>
            <a:endParaRPr lang="zh-CN" altLang="en-US" dirty="0" smtClean="0">
              <a:sym typeface="+mn-ea"/>
            </a:endParaRPr>
          </a:p>
          <a:p>
            <a:endParaRPr lang="zh-CN" altLang="en-US" dirty="0" smtClean="0">
              <a:sym typeface="+mn-ea"/>
            </a:endParaRPr>
          </a:p>
          <a:p>
            <a:r>
              <a:rPr lang="zh-CN" altLang="en-US" dirty="0" smtClean="0">
                <a:sym typeface="+mn-ea"/>
              </a:rPr>
              <a:t>厦门的带有地方特色的命名，如黄厝，吕厝，曾厝垵</a:t>
            </a:r>
            <a:endParaRPr lang="zh-CN" altLang="en-US" dirty="0" smtClean="0">
              <a:sym typeface="+mn-ea"/>
            </a:endParaRPr>
          </a:p>
        </p:txBody>
      </p:sp>
      <p:sp>
        <p:nvSpPr>
          <p:cNvPr id="9" name="右箭头 8"/>
          <p:cNvSpPr/>
          <p:nvPr/>
        </p:nvSpPr>
        <p:spPr>
          <a:xfrm rot="5400000">
            <a:off x="4168140" y="4032250"/>
            <a:ext cx="950595" cy="304800"/>
          </a:xfrm>
          <a:prstGeom prst="rightArrow">
            <a:avLst>
              <a:gd name="adj1" fmla="val 57407"/>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p>
        </p:txBody>
      </p:sp>
      <p:sp>
        <p:nvSpPr>
          <p:cNvPr id="14" name="TextBox 19"/>
          <p:cNvSpPr txBox="1">
            <a:spLocks noChangeArrowheads="1"/>
          </p:cNvSpPr>
          <p:nvPr/>
        </p:nvSpPr>
        <p:spPr bwMode="auto">
          <a:xfrm>
            <a:off x="817166" y="4821902"/>
            <a:ext cx="7941310" cy="701040"/>
          </a:xfrm>
          <a:prstGeom prst="rect">
            <a:avLst/>
          </a:prstGeom>
          <a:noFill/>
          <a:ln w="9525">
            <a:noFill/>
            <a:miter lim="800000"/>
          </a:ln>
        </p:spPr>
        <p:txBody>
          <a:bodyPr wrap="none">
            <a:spAutoFit/>
          </a:bodyPr>
          <a:lstStyle/>
          <a:p>
            <a:pPr algn="l"/>
            <a:r>
              <a:rPr sz="3200" b="1" dirty="0" smtClean="0">
                <a:solidFill>
                  <a:srgbClr val="0000CC"/>
                </a:solidFill>
                <a:sym typeface="+mn-ea"/>
              </a:rPr>
              <a:t>地址</a:t>
            </a:r>
            <a:r>
              <a:rPr sz="3200" b="1" dirty="0" smtClean="0">
                <a:solidFill>
                  <a:srgbClr val="0000CC"/>
                </a:solidFill>
              </a:rPr>
              <a:t>描述未形成</a:t>
            </a:r>
            <a:r>
              <a:rPr sz="4000" b="1" dirty="0" smtClean="0">
                <a:solidFill>
                  <a:srgbClr val="0000CC"/>
                </a:solidFill>
              </a:rPr>
              <a:t>统一标准</a:t>
            </a:r>
            <a:r>
              <a:rPr sz="3200" b="1" dirty="0" smtClean="0">
                <a:solidFill>
                  <a:srgbClr val="0000CC"/>
                </a:solidFill>
              </a:rPr>
              <a:t>，信息无法共用</a:t>
            </a:r>
            <a:endParaRPr sz="3200" b="1" dirty="0" smtClean="0">
              <a:solidFill>
                <a:srgbClr val="0000CC"/>
              </a:solidFill>
            </a:endParaRPr>
          </a:p>
        </p:txBody>
      </p:sp>
    </p:spTree>
  </p:cSld>
  <p:clrMapOvr>
    <a:masterClrMapping/>
  </p:clrMapOvr>
  <p:transition advTm="24421">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6"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290">
                                          <p:stCondLst>
                                            <p:cond delay="0"/>
                                          </p:stCondLst>
                                        </p:cTn>
                                        <p:tgtEl>
                                          <p:spTgt spid="14"/>
                                        </p:tgtEl>
                                      </p:cBhvr>
                                    </p:animEffect>
                                    <p:anim calcmode="lin" valueType="num">
                                      <p:cBhvr>
                                        <p:cTn id="14"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5"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6"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17"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18"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19" dur="13">
                                          <p:stCondLst>
                                            <p:cond delay="325"/>
                                          </p:stCondLst>
                                        </p:cTn>
                                        <p:tgtEl>
                                          <p:spTgt spid="14"/>
                                        </p:tgtEl>
                                      </p:cBhvr>
                                      <p:to x="100000" y="60000"/>
                                    </p:animScale>
                                    <p:animScale>
                                      <p:cBhvr>
                                        <p:cTn id="20" dur="83" decel="50000">
                                          <p:stCondLst>
                                            <p:cond delay="338"/>
                                          </p:stCondLst>
                                        </p:cTn>
                                        <p:tgtEl>
                                          <p:spTgt spid="14"/>
                                        </p:tgtEl>
                                      </p:cBhvr>
                                      <p:to x="100000" y="100000"/>
                                    </p:animScale>
                                    <p:animScale>
                                      <p:cBhvr>
                                        <p:cTn id="21" dur="13">
                                          <p:stCondLst>
                                            <p:cond delay="656"/>
                                          </p:stCondLst>
                                        </p:cTn>
                                        <p:tgtEl>
                                          <p:spTgt spid="14"/>
                                        </p:tgtEl>
                                      </p:cBhvr>
                                      <p:to x="100000" y="80000"/>
                                    </p:animScale>
                                    <p:animScale>
                                      <p:cBhvr>
                                        <p:cTn id="22" dur="83" decel="50000">
                                          <p:stCondLst>
                                            <p:cond delay="669"/>
                                          </p:stCondLst>
                                        </p:cTn>
                                        <p:tgtEl>
                                          <p:spTgt spid="14"/>
                                        </p:tgtEl>
                                      </p:cBhvr>
                                      <p:to x="100000" y="100000"/>
                                    </p:animScale>
                                    <p:animScale>
                                      <p:cBhvr>
                                        <p:cTn id="23" dur="13">
                                          <p:stCondLst>
                                            <p:cond delay="821"/>
                                          </p:stCondLst>
                                        </p:cTn>
                                        <p:tgtEl>
                                          <p:spTgt spid="14"/>
                                        </p:tgtEl>
                                      </p:cBhvr>
                                      <p:to x="100000" y="90000"/>
                                    </p:animScale>
                                    <p:animScale>
                                      <p:cBhvr>
                                        <p:cTn id="24" dur="83" decel="50000">
                                          <p:stCondLst>
                                            <p:cond delay="834"/>
                                          </p:stCondLst>
                                        </p:cTn>
                                        <p:tgtEl>
                                          <p:spTgt spid="14"/>
                                        </p:tgtEl>
                                      </p:cBhvr>
                                      <p:to x="100000" y="100000"/>
                                    </p:animScale>
                                    <p:animScale>
                                      <p:cBhvr>
                                        <p:cTn id="25" dur="13">
                                          <p:stCondLst>
                                            <p:cond delay="904"/>
                                          </p:stCondLst>
                                        </p:cTn>
                                        <p:tgtEl>
                                          <p:spTgt spid="14"/>
                                        </p:tgtEl>
                                      </p:cBhvr>
                                      <p:to x="100000" y="95000"/>
                                    </p:animScale>
                                    <p:animScale>
                                      <p:cBhvr>
                                        <p:cTn id="26" dur="83" decel="50000">
                                          <p:stCondLst>
                                            <p:cond delay="917"/>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a:off x="694690" y="4307840"/>
            <a:ext cx="7920990" cy="23025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83" name="矩形 82"/>
          <p:cNvSpPr/>
          <p:nvPr/>
        </p:nvSpPr>
        <p:spPr>
          <a:xfrm>
            <a:off x="683895" y="1412875"/>
            <a:ext cx="7920990" cy="27362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4" name="标题 13"/>
          <p:cNvSpPr>
            <a:spLocks noGrp="1"/>
          </p:cNvSpPr>
          <p:nvPr>
            <p:ph type="title"/>
          </p:nvPr>
        </p:nvSpPr>
        <p:spPr>
          <a:xfrm>
            <a:off x="468313" y="295225"/>
            <a:ext cx="8229600" cy="640080"/>
          </a:xfrm>
        </p:spPr>
        <p:txBody>
          <a:bodyPr/>
          <a:lstStyle/>
          <a:p>
            <a:pPr algn="l"/>
            <a:r>
              <a:rPr lang="en-US" altLang="zh-CN" dirty="0" smtClean="0">
                <a:latin typeface="+mn-ea"/>
                <a:ea typeface="+mn-ea"/>
              </a:rPr>
              <a:t>1. </a:t>
            </a:r>
            <a:r>
              <a:rPr lang="zh-CN" altLang="en-US" dirty="0" smtClean="0">
                <a:latin typeface="+mn-ea"/>
                <a:ea typeface="+mn-ea"/>
              </a:rPr>
              <a:t>研究背景：难点和挑战</a:t>
            </a:r>
            <a:endParaRPr lang="zh-CN" altLang="en-US" dirty="0">
              <a:latin typeface="+mn-ea"/>
              <a:ea typeface="+mn-ea"/>
            </a:endParaRPr>
          </a:p>
        </p:txBody>
      </p:sp>
      <p:sp>
        <p:nvSpPr>
          <p:cNvPr id="77" name="TextBox 29"/>
          <p:cNvSpPr txBox="1"/>
          <p:nvPr/>
        </p:nvSpPr>
        <p:spPr>
          <a:xfrm>
            <a:off x="5324475" y="2387600"/>
            <a:ext cx="3575685" cy="944880"/>
          </a:xfrm>
          <a:prstGeom prst="rect">
            <a:avLst/>
          </a:prstGeom>
          <a:noFill/>
        </p:spPr>
        <p:txBody>
          <a:bodyPr wrap="square" rtlCol="0">
            <a:spAutoFit/>
          </a:bodyPr>
          <a:p>
            <a:pPr algn="ctr"/>
            <a:r>
              <a:rPr lang="zh-CN" altLang="en-US" sz="2800" b="1" dirty="0">
                <a:latin typeface="+mn-ea"/>
              </a:rPr>
              <a:t>地址获取</a:t>
            </a:r>
            <a:endParaRPr lang="zh-CN" altLang="en-US" sz="2800" b="1" dirty="0">
              <a:latin typeface="+mn-ea"/>
            </a:endParaRPr>
          </a:p>
          <a:p>
            <a:pPr algn="ctr"/>
            <a:r>
              <a:rPr lang="zh-CN" altLang="en-US" sz="2800" b="1" dirty="0">
                <a:latin typeface="+mn-ea"/>
              </a:rPr>
              <a:t>（根据公司名称）</a:t>
            </a:r>
            <a:endParaRPr lang="zh-CN" altLang="en-US" sz="2800" b="1" dirty="0">
              <a:latin typeface="+mn-ea"/>
            </a:endParaRPr>
          </a:p>
        </p:txBody>
      </p:sp>
      <p:pic>
        <p:nvPicPr>
          <p:cNvPr id="78" name="图片 1"/>
          <p:cNvPicPr>
            <a:picLocks noChangeAspect="1"/>
          </p:cNvPicPr>
          <p:nvPr/>
        </p:nvPicPr>
        <p:blipFill>
          <a:blip r:embed="rId1"/>
          <a:stretch>
            <a:fillRect/>
          </a:stretch>
        </p:blipFill>
        <p:spPr>
          <a:xfrm>
            <a:off x="981075" y="1699260"/>
            <a:ext cx="3413125" cy="2163445"/>
          </a:xfrm>
          <a:prstGeom prst="rect">
            <a:avLst/>
          </a:prstGeom>
          <a:noFill/>
          <a:ln w="9525">
            <a:noFill/>
          </a:ln>
        </p:spPr>
      </p:pic>
      <p:sp>
        <p:nvSpPr>
          <p:cNvPr id="79" name="TextBox 29"/>
          <p:cNvSpPr txBox="1"/>
          <p:nvPr/>
        </p:nvSpPr>
        <p:spPr>
          <a:xfrm>
            <a:off x="5989320" y="5081270"/>
            <a:ext cx="2667000" cy="518160"/>
          </a:xfrm>
          <a:prstGeom prst="rect">
            <a:avLst/>
          </a:prstGeom>
          <a:noFill/>
        </p:spPr>
        <p:txBody>
          <a:bodyPr wrap="square" rtlCol="0">
            <a:spAutoFit/>
          </a:bodyPr>
          <a:p>
            <a:pPr algn="ctr"/>
            <a:r>
              <a:rPr lang="zh-CN" altLang="en-US" sz="2800" b="1" dirty="0">
                <a:latin typeface="+mn-ea"/>
              </a:rPr>
              <a:t>地址</a:t>
            </a:r>
            <a:r>
              <a:rPr lang="zh-CN" altLang="en-US" sz="2800" b="1" dirty="0">
                <a:latin typeface="+mn-ea"/>
                <a:sym typeface="+mn-ea"/>
              </a:rPr>
              <a:t>分词</a:t>
            </a:r>
            <a:r>
              <a:rPr lang="zh-CN" altLang="en-US" sz="2800" b="1" dirty="0">
                <a:latin typeface="+mn-ea"/>
              </a:rPr>
              <a:t>匹配</a:t>
            </a:r>
            <a:endParaRPr lang="zh-CN" altLang="en-US" sz="2800" b="1" dirty="0">
              <a:latin typeface="+mn-ea"/>
            </a:endParaRPr>
          </a:p>
        </p:txBody>
      </p:sp>
      <p:sp>
        <p:nvSpPr>
          <p:cNvPr id="100" name="文本框 99"/>
          <p:cNvSpPr txBox="1"/>
          <p:nvPr/>
        </p:nvSpPr>
        <p:spPr>
          <a:xfrm>
            <a:off x="837565" y="4651375"/>
            <a:ext cx="5080000" cy="1615440"/>
          </a:xfrm>
          <a:prstGeom prst="rect">
            <a:avLst/>
          </a:prstGeom>
          <a:noFill/>
          <a:ln w="9525">
            <a:noFill/>
          </a:ln>
        </p:spPr>
        <p:txBody>
          <a:bodyPr wrap="square">
            <a:spAutoFit/>
          </a:bodyPr>
          <a:p>
            <a:pPr marL="0" indent="0" algn="l"/>
            <a:r>
              <a:rPr lang="zh-CN" altLang="en-US" sz="2000" b="1" u="none">
                <a:latin typeface="+mn-ea"/>
                <a:cs typeface="宋体" panose="02010600030101010101" pitchFamily="2" charset="-122"/>
              </a:rPr>
              <a:t>原始地址：厦门市软件园二期观日路</a:t>
            </a:r>
            <a:r>
              <a:rPr lang="en-US" altLang="zh-CN" sz="2000" b="1" u="none">
                <a:latin typeface="+mn-ea"/>
                <a:cs typeface="宋体" panose="02010600030101010101" pitchFamily="2" charset="-122"/>
              </a:rPr>
              <a:t>12</a:t>
            </a:r>
            <a:r>
              <a:rPr lang="zh-CN" altLang="en-US" sz="2000" b="1" u="none">
                <a:latin typeface="+mn-ea"/>
                <a:cs typeface="宋体" panose="02010600030101010101" pitchFamily="2" charset="-122"/>
              </a:rPr>
              <a:t>号楼</a:t>
            </a:r>
            <a:endParaRPr lang="zh-CN" altLang="en-US" sz="2000" b="1" u="none">
              <a:latin typeface="+mn-ea"/>
              <a:cs typeface="宋体" panose="02010600030101010101" pitchFamily="2" charset="-122"/>
            </a:endParaRPr>
          </a:p>
          <a:p>
            <a:pPr marL="0" indent="0" algn="l"/>
            <a:r>
              <a:rPr lang="zh-CN" altLang="en-US" sz="2000" b="1">
                <a:latin typeface="+mn-ea"/>
              </a:rPr>
              <a:t>             </a:t>
            </a:r>
            <a:endParaRPr lang="zh-CN" altLang="en-US" sz="2000" b="1">
              <a:latin typeface="+mn-ea"/>
            </a:endParaRPr>
          </a:p>
          <a:p>
            <a:pPr marL="0" indent="0" algn="l"/>
            <a:r>
              <a:rPr lang="en-US" altLang="zh-CN" sz="2000" b="1">
                <a:latin typeface="+mn-ea"/>
              </a:rPr>
              <a:t>               vs</a:t>
            </a:r>
            <a:endParaRPr lang="en-US" altLang="zh-CN" sz="2000" b="1">
              <a:latin typeface="+mn-ea"/>
            </a:endParaRPr>
          </a:p>
          <a:p>
            <a:pPr marL="0" indent="0" algn="l"/>
            <a:endParaRPr lang="en-US" altLang="zh-CN" sz="2000" b="1">
              <a:latin typeface="+mn-ea"/>
            </a:endParaRPr>
          </a:p>
          <a:p>
            <a:pPr marL="0" indent="0" algn="l"/>
            <a:r>
              <a:rPr lang="zh-CN" altLang="en-US" sz="2000" b="1">
                <a:latin typeface="+mn-ea"/>
              </a:rPr>
              <a:t>获取的地址：厦门市思明区观日路</a:t>
            </a:r>
            <a:r>
              <a:rPr lang="en-US" altLang="zh-CN" sz="2000" b="1">
                <a:latin typeface="+mn-ea"/>
              </a:rPr>
              <a:t>12</a:t>
            </a:r>
            <a:r>
              <a:rPr lang="zh-CN" altLang="en-US" sz="2000" b="1">
                <a:latin typeface="+mn-ea"/>
              </a:rPr>
              <a:t>号</a:t>
            </a:r>
            <a:endParaRPr lang="zh-CN" altLang="en-US" sz="2000" b="1">
              <a:latin typeface="+mn-ea"/>
            </a:endParaRPr>
          </a:p>
        </p:txBody>
      </p:sp>
      <p:sp>
        <p:nvSpPr>
          <p:cNvPr id="81" name="右箭头 80"/>
          <p:cNvSpPr/>
          <p:nvPr/>
        </p:nvSpPr>
        <p:spPr>
          <a:xfrm>
            <a:off x="4716145" y="2644140"/>
            <a:ext cx="720090"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n-ea"/>
            </a:endParaRPr>
          </a:p>
        </p:txBody>
      </p:sp>
      <p:sp>
        <p:nvSpPr>
          <p:cNvPr id="82" name="右箭头 81"/>
          <p:cNvSpPr/>
          <p:nvPr/>
        </p:nvSpPr>
        <p:spPr>
          <a:xfrm>
            <a:off x="4787900" y="5210810"/>
            <a:ext cx="720090" cy="43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n-ea"/>
            </a:endParaRPr>
          </a:p>
        </p:txBody>
      </p:sp>
    </p:spTree>
  </p:cSld>
  <p:clrMapOvr>
    <a:masterClrMapping/>
  </p:clrMapOvr>
  <p:transition advTm="21562">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anim calcmode="lin" valueType="num">
                                      <p:cBhvr>
                                        <p:cTn id="8" dur="500" fill="hold"/>
                                        <p:tgtEl>
                                          <p:spTgt spid="77"/>
                                        </p:tgtEl>
                                        <p:attrNameLst>
                                          <p:attrName>ppt_x</p:attrName>
                                        </p:attrNameLst>
                                      </p:cBhvr>
                                      <p:tavLst>
                                        <p:tav tm="0">
                                          <p:val>
                                            <p:strVal val="#ppt_x"/>
                                          </p:val>
                                        </p:tav>
                                        <p:tav tm="100000">
                                          <p:val>
                                            <p:strVal val="#ppt_x"/>
                                          </p:val>
                                        </p:tav>
                                      </p:tavLst>
                                    </p:anim>
                                    <p:anim calcmode="lin" valueType="num">
                                      <p:cBhvr>
                                        <p:cTn id="9" dur="500" fill="hold"/>
                                        <p:tgtEl>
                                          <p:spTgt spid="7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anim calcmode="lin" valueType="num">
                                      <p:cBhvr>
                                        <p:cTn id="13" dur="500" fill="hold"/>
                                        <p:tgtEl>
                                          <p:spTgt spid="79"/>
                                        </p:tgtEl>
                                        <p:attrNameLst>
                                          <p:attrName>ppt_x</p:attrName>
                                        </p:attrNameLst>
                                      </p:cBhvr>
                                      <p:tavLst>
                                        <p:tav tm="0">
                                          <p:val>
                                            <p:strVal val="#ppt_x"/>
                                          </p:val>
                                        </p:tav>
                                        <p:tav tm="100000">
                                          <p:val>
                                            <p:strVal val="#ppt_x"/>
                                          </p:val>
                                        </p:tav>
                                      </p:tavLst>
                                    </p:anim>
                                    <p:anim calcmode="lin" valueType="num">
                                      <p:cBhvr>
                                        <p:cTn id="14" dur="5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91148"/>
            <a:ext cx="8229600" cy="640080"/>
          </a:xfrm>
        </p:spPr>
        <p:txBody>
          <a:bodyPr/>
          <a:lstStyle/>
          <a:p>
            <a:pPr algn="l"/>
            <a:r>
              <a:rPr lang="en-US" altLang="zh-CN" dirty="0" smtClean="0">
                <a:latin typeface="+mn-ea"/>
                <a:ea typeface="+mn-ea"/>
                <a:sym typeface="+mn-ea"/>
              </a:rPr>
              <a:t>1. </a:t>
            </a:r>
            <a:r>
              <a:rPr lang="zh-CN" altLang="en-US" dirty="0" smtClean="0">
                <a:latin typeface="+mn-ea"/>
                <a:ea typeface="+mn-ea"/>
                <a:sym typeface="+mn-ea"/>
              </a:rPr>
              <a:t>研究背景：</a:t>
            </a:r>
            <a:r>
              <a:rPr lang="zh-CN" altLang="en-US" dirty="0" smtClean="0">
                <a:latin typeface="+mn-ea"/>
                <a:ea typeface="+mn-ea"/>
              </a:rPr>
              <a:t>预期目标</a:t>
            </a:r>
            <a:endParaRPr lang="zh-CN" altLang="en-US" dirty="0">
              <a:latin typeface="+mn-ea"/>
              <a:ea typeface="+mn-ea"/>
            </a:endParaRPr>
          </a:p>
        </p:txBody>
      </p:sp>
      <p:sp>
        <p:nvSpPr>
          <p:cNvPr id="3" name="内容占位符 2"/>
          <p:cNvSpPr>
            <a:spLocks noGrp="1"/>
          </p:cNvSpPr>
          <p:nvPr>
            <p:ph idx="1"/>
          </p:nvPr>
        </p:nvSpPr>
        <p:spPr/>
        <p:txBody>
          <a:bodyPr/>
          <a:lstStyle/>
          <a:p>
            <a:r>
              <a:rPr lang="zh-CN" altLang="en-US" sz="2400" dirty="0">
                <a:latin typeface="+mn-ea"/>
              </a:rPr>
              <a:t>根据原始地址和公司名称，最终对企业注册地址信息，判断其</a:t>
            </a:r>
            <a:r>
              <a:rPr lang="zh-CN" altLang="en-US" sz="3200" b="1" dirty="0">
                <a:latin typeface="+mn-ea"/>
              </a:rPr>
              <a:t>准确性</a:t>
            </a:r>
            <a:r>
              <a:rPr lang="zh-CN" altLang="en-US" sz="2400" dirty="0">
                <a:latin typeface="+mn-ea"/>
              </a:rPr>
              <a:t>和</a:t>
            </a:r>
            <a:r>
              <a:rPr lang="zh-CN" altLang="en-US" sz="3200" b="1" dirty="0">
                <a:latin typeface="+mn-ea"/>
              </a:rPr>
              <a:t>合法性</a:t>
            </a:r>
            <a:endParaRPr lang="zh-CN" altLang="en-US" sz="3200" b="1" dirty="0">
              <a:latin typeface="+mn-ea"/>
            </a:endParaRPr>
          </a:p>
        </p:txBody>
      </p:sp>
      <p:pic>
        <p:nvPicPr>
          <p:cNvPr id="4" name="图片 1"/>
          <p:cNvPicPr>
            <a:picLocks noChangeAspect="1"/>
          </p:cNvPicPr>
          <p:nvPr/>
        </p:nvPicPr>
        <p:blipFill>
          <a:blip r:embed="rId1"/>
          <a:stretch>
            <a:fillRect/>
          </a:stretch>
        </p:blipFill>
        <p:spPr>
          <a:xfrm>
            <a:off x="1174750" y="4339590"/>
            <a:ext cx="5706110" cy="1683385"/>
          </a:xfrm>
          <a:prstGeom prst="rect">
            <a:avLst/>
          </a:prstGeom>
          <a:noFill/>
          <a:ln w="9525">
            <a:noFill/>
          </a:ln>
        </p:spPr>
      </p:pic>
      <p:pic>
        <p:nvPicPr>
          <p:cNvPr id="5" name="图片 1"/>
          <p:cNvPicPr>
            <a:picLocks noChangeAspect="1"/>
          </p:cNvPicPr>
          <p:nvPr/>
        </p:nvPicPr>
        <p:blipFill>
          <a:blip r:embed="rId2"/>
          <a:stretch>
            <a:fillRect/>
          </a:stretch>
        </p:blipFill>
        <p:spPr>
          <a:xfrm>
            <a:off x="1003935" y="2856230"/>
            <a:ext cx="7401560" cy="1433830"/>
          </a:xfrm>
          <a:prstGeom prst="rect">
            <a:avLst/>
          </a:prstGeom>
          <a:noFill/>
          <a:ln w="9525">
            <a:noFill/>
          </a:ln>
        </p:spPr>
      </p:pic>
    </p:spTree>
  </p:cSld>
  <p:clrMapOvr>
    <a:masterClrMapping/>
  </p:clrMapOvr>
  <p:transition advTm="12859">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91148"/>
            <a:ext cx="8229600" cy="640080"/>
          </a:xfrm>
        </p:spPr>
        <p:txBody>
          <a:bodyPr/>
          <a:lstStyle/>
          <a:p>
            <a:pPr algn="l"/>
            <a:r>
              <a:rPr lang="en-US" altLang="zh-CN" b="1" dirty="0" smtClean="0">
                <a:solidFill>
                  <a:srgbClr val="000000"/>
                </a:solidFill>
                <a:latin typeface="+mn-ea"/>
                <a:ea typeface="+mn-ea"/>
                <a:sym typeface="+mn-ea"/>
              </a:rPr>
              <a:t>2.</a:t>
            </a:r>
            <a:r>
              <a:rPr lang="zh-CN" altLang="en-US" b="1" dirty="0" smtClean="0">
                <a:solidFill>
                  <a:srgbClr val="000000"/>
                </a:solidFill>
                <a:latin typeface="+mn-ea"/>
                <a:ea typeface="+mn-ea"/>
                <a:sym typeface="+mn-ea"/>
              </a:rPr>
              <a:t>项目流程</a:t>
            </a:r>
            <a:r>
              <a:rPr lang="zh-CN" altLang="en-US" dirty="0" smtClean="0">
                <a:latin typeface="+mn-ea"/>
                <a:ea typeface="+mn-ea"/>
              </a:rPr>
              <a:t>：流程图</a:t>
            </a:r>
            <a:endParaRPr lang="zh-CN" altLang="en-US" dirty="0" smtClean="0">
              <a:latin typeface="+mn-ea"/>
              <a:ea typeface="+mn-ea"/>
            </a:endParaRPr>
          </a:p>
        </p:txBody>
      </p:sp>
      <p:pic>
        <p:nvPicPr>
          <p:cNvPr id="3" name="图片 -2147482624"/>
          <p:cNvPicPr>
            <a:picLocks noChangeAspect="1"/>
          </p:cNvPicPr>
          <p:nvPr/>
        </p:nvPicPr>
        <p:blipFill>
          <a:blip r:embed="rId1"/>
          <a:stretch>
            <a:fillRect/>
          </a:stretch>
        </p:blipFill>
        <p:spPr>
          <a:xfrm>
            <a:off x="2792730" y="1134110"/>
            <a:ext cx="5534660" cy="5526405"/>
          </a:xfrm>
          <a:prstGeom prst="rect">
            <a:avLst/>
          </a:prstGeom>
          <a:noFill/>
          <a:ln w="9525">
            <a:noFill/>
          </a:ln>
        </p:spPr>
      </p:pic>
      <p:sp>
        <p:nvSpPr>
          <p:cNvPr id="100" name="文本框 99"/>
          <p:cNvSpPr txBox="1"/>
          <p:nvPr/>
        </p:nvSpPr>
        <p:spPr>
          <a:xfrm>
            <a:off x="294640" y="1749425"/>
            <a:ext cx="3435350" cy="396240"/>
          </a:xfrm>
          <a:prstGeom prst="rect">
            <a:avLst/>
          </a:prstGeom>
          <a:noFill/>
          <a:ln w="9525">
            <a:noFill/>
          </a:ln>
        </p:spPr>
        <p:txBody>
          <a:bodyPr wrap="square">
            <a:spAutoFit/>
          </a:bodyPr>
          <a:p>
            <a:pPr marL="0" indent="0" algn="l"/>
            <a:r>
              <a:rPr lang="zh-CN" altLang="en-US" sz="2000">
                <a:latin typeface="+mn-ea"/>
                <a:cs typeface="宋体" panose="02010600030101010101" pitchFamily="2" charset="-122"/>
                <a:sym typeface="+mn-ea"/>
              </a:rPr>
              <a:t>输入：公司名称 </a:t>
            </a:r>
            <a:r>
              <a:rPr lang="en-US" altLang="zh-CN" sz="2000">
                <a:latin typeface="+mn-ea"/>
                <a:cs typeface="宋体" panose="02010600030101010101" pitchFamily="2" charset="-122"/>
                <a:sym typeface="+mn-ea"/>
              </a:rPr>
              <a:t>+ </a:t>
            </a:r>
            <a:r>
              <a:rPr lang="zh-CN" altLang="en-US" sz="2000">
                <a:latin typeface="+mn-ea"/>
                <a:cs typeface="宋体" panose="02010600030101010101" pitchFamily="2" charset="-122"/>
                <a:sym typeface="+mn-ea"/>
              </a:rPr>
              <a:t>原始地址</a:t>
            </a:r>
            <a:endParaRPr lang="zh-CN" altLang="en-US" sz="2000">
              <a:latin typeface="+mn-ea"/>
              <a:cs typeface="宋体" panose="02010600030101010101" pitchFamily="2" charset="-122"/>
              <a:sym typeface="+mn-ea"/>
            </a:endParaRPr>
          </a:p>
        </p:txBody>
      </p:sp>
      <p:sp>
        <p:nvSpPr>
          <p:cNvPr id="12" name="文本框 11"/>
          <p:cNvSpPr txBox="1"/>
          <p:nvPr/>
        </p:nvSpPr>
        <p:spPr>
          <a:xfrm>
            <a:off x="294640" y="2389505"/>
            <a:ext cx="3435350" cy="396240"/>
          </a:xfrm>
          <a:prstGeom prst="rect">
            <a:avLst/>
          </a:prstGeom>
          <a:noFill/>
          <a:ln w="9525">
            <a:noFill/>
          </a:ln>
        </p:spPr>
        <p:txBody>
          <a:bodyPr wrap="square">
            <a:spAutoFit/>
          </a:bodyPr>
          <a:p>
            <a:pPr marL="0" indent="0" algn="l"/>
            <a:r>
              <a:rPr lang="zh-CN" altLang="en-US" sz="2000">
                <a:latin typeface="+mn-ea"/>
                <a:cs typeface="宋体" panose="02010600030101010101" pitchFamily="2" charset="-122"/>
                <a:sym typeface="+mn-ea"/>
              </a:rPr>
              <a:t>输出：公司地址准确性</a:t>
            </a:r>
            <a:endParaRPr lang="zh-CN" altLang="en-US" sz="2000">
              <a:latin typeface="+mn-ea"/>
              <a:cs typeface="宋体" panose="02010600030101010101" pitchFamily="2" charset="-122"/>
              <a:sym typeface="+mn-ea"/>
            </a:endParaRPr>
          </a:p>
        </p:txBody>
      </p:sp>
    </p:spTree>
  </p:cSld>
  <p:clrMapOvr>
    <a:masterClrMapping/>
  </p:clrMapOvr>
  <p:transition advTm="46078">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91148"/>
            <a:ext cx="8229600" cy="640080"/>
          </a:xfrm>
        </p:spPr>
        <p:txBody>
          <a:bodyPr/>
          <a:lstStyle/>
          <a:p>
            <a:pPr algn="l"/>
            <a:r>
              <a:rPr lang="en-US" altLang="zh-CN" b="1" dirty="0" smtClean="0">
                <a:solidFill>
                  <a:srgbClr val="000000"/>
                </a:solidFill>
                <a:latin typeface="+mn-ea"/>
                <a:ea typeface="+mn-ea"/>
                <a:sym typeface="+mn-ea"/>
              </a:rPr>
              <a:t>2.</a:t>
            </a:r>
            <a:r>
              <a:rPr lang="zh-CN" altLang="en-US" b="1" dirty="0" smtClean="0">
                <a:solidFill>
                  <a:srgbClr val="000000"/>
                </a:solidFill>
                <a:latin typeface="+mn-ea"/>
                <a:ea typeface="+mn-ea"/>
                <a:sym typeface="+mn-ea"/>
              </a:rPr>
              <a:t>项目流程</a:t>
            </a:r>
            <a:r>
              <a:rPr lang="zh-CN" altLang="en-US" dirty="0" smtClean="0">
                <a:latin typeface="+mn-ea"/>
                <a:ea typeface="+mn-ea"/>
              </a:rPr>
              <a:t>：</a:t>
            </a:r>
            <a:r>
              <a:rPr lang="en-US" altLang="zh-CN" dirty="0" smtClean="0">
                <a:latin typeface="+mn-ea"/>
                <a:ea typeface="+mn-ea"/>
              </a:rPr>
              <a:t>地图API </a:t>
            </a:r>
            <a:r>
              <a:rPr lang="zh-CN" altLang="en-US" dirty="0" smtClean="0">
                <a:latin typeface="+mn-ea"/>
                <a:ea typeface="+mn-ea"/>
              </a:rPr>
              <a:t>获取地址</a:t>
            </a:r>
            <a:endParaRPr lang="zh-CN" altLang="en-US" dirty="0" smtClean="0">
              <a:latin typeface="+mn-ea"/>
              <a:ea typeface="+mn-ea"/>
            </a:endParaRPr>
          </a:p>
        </p:txBody>
      </p:sp>
      <p:pic>
        <p:nvPicPr>
          <p:cNvPr id="3" name="图片 1"/>
          <p:cNvPicPr>
            <a:picLocks noChangeAspect="1"/>
          </p:cNvPicPr>
          <p:nvPr/>
        </p:nvPicPr>
        <p:blipFill>
          <a:blip r:embed="rId1"/>
          <a:stretch>
            <a:fillRect/>
          </a:stretch>
        </p:blipFill>
        <p:spPr>
          <a:xfrm>
            <a:off x="1551305" y="1438910"/>
            <a:ext cx="5843270" cy="3704590"/>
          </a:xfrm>
          <a:prstGeom prst="rect">
            <a:avLst/>
          </a:prstGeom>
          <a:noFill/>
          <a:ln w="9525">
            <a:noFill/>
          </a:ln>
        </p:spPr>
      </p:pic>
      <p:sp>
        <p:nvSpPr>
          <p:cNvPr id="100" name="文本框 99"/>
          <p:cNvSpPr txBox="1"/>
          <p:nvPr/>
        </p:nvSpPr>
        <p:spPr>
          <a:xfrm>
            <a:off x="1031875" y="5448300"/>
            <a:ext cx="6264910" cy="518160"/>
          </a:xfrm>
          <a:prstGeom prst="rect">
            <a:avLst/>
          </a:prstGeom>
          <a:noFill/>
          <a:ln w="9525">
            <a:noFill/>
          </a:ln>
        </p:spPr>
        <p:txBody>
          <a:bodyPr wrap="square">
            <a:spAutoFit/>
          </a:bodyPr>
          <a:p>
            <a:pPr marL="0" indent="0" algn="l"/>
            <a:r>
              <a:rPr lang="zh-CN" altLang="en-US" sz="2000">
                <a:latin typeface="+mn-ea"/>
                <a:cs typeface="宋体" panose="02010600030101010101" pitchFamily="2" charset="-122"/>
                <a:sym typeface="+mn-ea"/>
              </a:rPr>
              <a:t>通过地图企业平台提供的</a:t>
            </a:r>
            <a:r>
              <a:rPr lang="en-US" altLang="zh-CN" sz="2000">
                <a:latin typeface="+mn-ea"/>
                <a:cs typeface="宋体" panose="02010600030101010101" pitchFamily="2" charset="-122"/>
                <a:sym typeface="+mn-ea"/>
              </a:rPr>
              <a:t>API</a:t>
            </a:r>
            <a:r>
              <a:rPr lang="zh-CN" altLang="en-US" sz="2800" b="1">
                <a:latin typeface="+mn-ea"/>
                <a:cs typeface="宋体" panose="02010600030101010101" pitchFamily="2" charset="-122"/>
                <a:sym typeface="+mn-ea"/>
              </a:rPr>
              <a:t>替代</a:t>
            </a:r>
            <a:r>
              <a:rPr lang="zh-CN" altLang="en-US" sz="2000" u="none">
                <a:latin typeface="+mn-ea"/>
                <a:cs typeface="宋体" panose="02010600030101010101" pitchFamily="2" charset="-122"/>
              </a:rPr>
              <a:t>以上行为</a:t>
            </a:r>
            <a:endParaRPr lang="zh-CN" altLang="en-US" sz="2000" b="1">
              <a:latin typeface="+mn-ea"/>
            </a:endParaRPr>
          </a:p>
        </p:txBody>
      </p:sp>
    </p:spTree>
  </p:cSld>
  <p:clrMapOvr>
    <a:masterClrMapping/>
  </p:clrMapOvr>
  <p:transition advTm="22641">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91148"/>
            <a:ext cx="8229600" cy="640080"/>
          </a:xfrm>
        </p:spPr>
        <p:txBody>
          <a:bodyPr/>
          <a:lstStyle/>
          <a:p>
            <a:pPr algn="l"/>
            <a:r>
              <a:rPr lang="en-US" altLang="zh-CN" b="1" dirty="0" smtClean="0">
                <a:solidFill>
                  <a:srgbClr val="000000"/>
                </a:solidFill>
                <a:ea typeface="宋体" panose="02010600030101010101" pitchFamily="2" charset="-122"/>
                <a:sym typeface="+mn-ea"/>
              </a:rPr>
              <a:t>2.</a:t>
            </a:r>
            <a:r>
              <a:rPr lang="zh-CN" altLang="en-US" b="1" dirty="0" smtClean="0">
                <a:solidFill>
                  <a:srgbClr val="000000"/>
                </a:solidFill>
                <a:ea typeface="宋体" panose="02010600030101010101" pitchFamily="2" charset="-122"/>
                <a:sym typeface="+mn-ea"/>
              </a:rPr>
              <a:t>项目流程</a:t>
            </a:r>
            <a:r>
              <a:rPr lang="zh-CN" altLang="en-US" dirty="0" smtClean="0"/>
              <a:t>：</a:t>
            </a:r>
            <a:r>
              <a:rPr lang="en-US" altLang="zh-CN" dirty="0" smtClean="0"/>
              <a:t>招聘网站</a:t>
            </a:r>
            <a:r>
              <a:rPr lang="zh-CN" altLang="en-US" dirty="0" smtClean="0"/>
              <a:t>爬虫 </a:t>
            </a:r>
            <a:r>
              <a:rPr lang="zh-CN" altLang="en-US" dirty="0" smtClean="0">
                <a:latin typeface="+mn-ea"/>
                <a:ea typeface="+mn-ea"/>
                <a:sym typeface="+mn-ea"/>
              </a:rPr>
              <a:t>获取地址</a:t>
            </a:r>
            <a:endParaRPr lang="zh-CN" altLang="en-US" dirty="0" smtClean="0"/>
          </a:p>
        </p:txBody>
      </p:sp>
      <p:sp>
        <p:nvSpPr>
          <p:cNvPr id="100" name="文本框 99"/>
          <p:cNvSpPr txBox="1"/>
          <p:nvPr/>
        </p:nvSpPr>
        <p:spPr>
          <a:xfrm>
            <a:off x="821055" y="4945380"/>
            <a:ext cx="7251700" cy="822960"/>
          </a:xfrm>
          <a:prstGeom prst="rect">
            <a:avLst/>
          </a:prstGeom>
          <a:noFill/>
          <a:ln w="9525">
            <a:noFill/>
          </a:ln>
        </p:spPr>
        <p:txBody>
          <a:bodyPr wrap="square">
            <a:spAutoFit/>
          </a:bodyPr>
          <a:p>
            <a:pPr marL="0" indent="0" algn="l"/>
            <a:r>
              <a:rPr sz="2000" u="none">
                <a:latin typeface="+mn-ea"/>
              </a:rPr>
              <a:t>企业招人会在招聘网站上使用真实的使用地址，通过这种方式，更有针对性的获得企业</a:t>
            </a:r>
            <a:r>
              <a:rPr lang="zh-CN" sz="2800" b="1" u="none">
                <a:latin typeface="+mn-ea"/>
              </a:rPr>
              <a:t>真实</a:t>
            </a:r>
            <a:r>
              <a:rPr sz="2800" b="1" u="none">
                <a:latin typeface="+mn-ea"/>
              </a:rPr>
              <a:t>在用地址</a:t>
            </a:r>
            <a:endParaRPr sz="2800" b="1" u="none">
              <a:latin typeface="+mn-ea"/>
            </a:endParaRPr>
          </a:p>
        </p:txBody>
      </p:sp>
      <p:pic>
        <p:nvPicPr>
          <p:cNvPr id="3" name="图片 1"/>
          <p:cNvPicPr>
            <a:picLocks noChangeAspect="1"/>
          </p:cNvPicPr>
          <p:nvPr/>
        </p:nvPicPr>
        <p:blipFill>
          <a:blip r:embed="rId1"/>
          <a:stretch>
            <a:fillRect/>
          </a:stretch>
        </p:blipFill>
        <p:spPr>
          <a:xfrm>
            <a:off x="245745" y="1628775"/>
            <a:ext cx="8676005" cy="2955290"/>
          </a:xfrm>
          <a:prstGeom prst="rect">
            <a:avLst/>
          </a:prstGeom>
          <a:noFill/>
          <a:ln w="9525">
            <a:noFill/>
          </a:ln>
        </p:spPr>
      </p:pic>
    </p:spTree>
  </p:cSld>
  <p:clrMapOvr>
    <a:masterClrMapping/>
  </p:clrMapOvr>
  <p:transition advTm="19203">
    <p:random/>
  </p:transition>
  <p:timing>
    <p:tnLst>
      <p:par>
        <p:cTn id="1" dur="indefinite" restart="never" nodeType="tmRoot"/>
      </p:par>
    </p:tnLst>
  </p:timing>
</p:sld>
</file>

<file path=ppt/theme/theme1.xml><?xml version="1.0" encoding="utf-8"?>
<a:theme xmlns:a="http://schemas.openxmlformats.org/drawingml/2006/main" name="演示文稿5">
  <a:themeElements>
    <a:clrScheme name="默认设计模板 13">
      <a:dk1>
        <a:srgbClr val="000000"/>
      </a:dk1>
      <a:lt1>
        <a:srgbClr val="FFFFFF"/>
      </a:lt1>
      <a:dk2>
        <a:srgbClr val="000000"/>
      </a:dk2>
      <a:lt2>
        <a:srgbClr val="808080"/>
      </a:lt2>
      <a:accent1>
        <a:srgbClr val="5B8CC1"/>
      </a:accent1>
      <a:accent2>
        <a:srgbClr val="333399"/>
      </a:accent2>
      <a:accent3>
        <a:srgbClr val="FFFFFF"/>
      </a:accent3>
      <a:accent4>
        <a:srgbClr val="000000"/>
      </a:accent4>
      <a:accent5>
        <a:srgbClr val="B5C5DD"/>
      </a:accent5>
      <a:accent6>
        <a:srgbClr val="2D2D8A"/>
      </a:accent6>
      <a:hlink>
        <a:srgbClr val="002850"/>
      </a:hlink>
      <a:folHlink>
        <a:srgbClr val="66B2FE"/>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5B8CC1"/>
        </a:accent1>
        <a:accent2>
          <a:srgbClr val="333399"/>
        </a:accent2>
        <a:accent3>
          <a:srgbClr val="FFFFFF"/>
        </a:accent3>
        <a:accent4>
          <a:srgbClr val="000000"/>
        </a:accent4>
        <a:accent5>
          <a:srgbClr val="B5C5DD"/>
        </a:accent5>
        <a:accent6>
          <a:srgbClr val="2D2D8A"/>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演示文稿5</Template>
  <TotalTime>0</TotalTime>
  <Words>1750</Words>
  <Application>WPS 演示</Application>
  <PresentationFormat>全屏显示(4:3)</PresentationFormat>
  <Paragraphs>136</Paragraphs>
  <Slides>21</Slides>
  <Notes>3</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黑体</vt:lpstr>
      <vt:lpstr>Times New Roman</vt:lpstr>
      <vt:lpstr>微软雅黑</vt:lpstr>
      <vt:lpstr>Calibri</vt:lpstr>
      <vt:lpstr>Arial Unicode MS</vt:lpstr>
      <vt:lpstr>演示文稿5</vt:lpstr>
      <vt:lpstr>PowerPoint 演示文稿</vt:lpstr>
      <vt:lpstr>纲    要</vt:lpstr>
      <vt:lpstr>1. 研究背景：问题引出</vt:lpstr>
      <vt:lpstr>1. 研究背景：多样的地址信息描述</vt:lpstr>
      <vt:lpstr>1. 研究背景：难点和挑战</vt:lpstr>
      <vt:lpstr>1. 研究背景：预期目标</vt:lpstr>
      <vt:lpstr>2.项目流程：流程图</vt:lpstr>
      <vt:lpstr>2.项目流程：地图API 获取地址</vt:lpstr>
      <vt:lpstr>2.项目流程：招聘网站爬虫 获取地址</vt:lpstr>
      <vt:lpstr>2.项目流程：微小企业地址获取</vt:lpstr>
      <vt:lpstr>2.项目流程：地址标准化</vt:lpstr>
      <vt:lpstr>2.项目流程：地址分词匹配思路</vt:lpstr>
      <vt:lpstr>2.项目流程：乡镇一级及以上分词匹配</vt:lpstr>
      <vt:lpstr>2.项目流程：乡镇一级及以下 分词</vt:lpstr>
      <vt:lpstr>2.项目流程：乡镇一级及以下 分词</vt:lpstr>
      <vt:lpstr>2.项目流程：乡镇一级及以下 匹配</vt:lpstr>
      <vt:lpstr>2.项目流程：乡镇一级及以下 匹配</vt:lpstr>
      <vt:lpstr>2.项目流程：系统构建 数据库设计</vt:lpstr>
      <vt:lpstr>2.项目流程：其他相关技术</vt:lpstr>
      <vt:lpstr>总结与展望</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全自动，智能</dc:title>
  <dc:creator>Administrator</dc:creator>
  <cp:lastModifiedBy>MH</cp:lastModifiedBy>
  <cp:revision>374</cp:revision>
  <dcterms:created xsi:type="dcterms:W3CDTF">2012-12-15T03:17:00Z</dcterms:created>
  <dcterms:modified xsi:type="dcterms:W3CDTF">2017-04-26T04:53:31Z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