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2" name="任意形状 11"/>
          <p:cNvSpPr/>
          <p:nvPr/>
        </p:nvSpPr>
        <p:spPr>
          <a:xfrm>
            <a:off x="0" y="0"/>
            <a:ext cx="6855280" cy="6858000"/>
          </a:xfrm>
          <a:custGeom>
            <a:avLst/>
            <a:gdLst>
              <a:gd name="connsiteX0" fmla="*/ 0 w 6855280"/>
              <a:gd name="connsiteY0" fmla="*/ 0 h 6858000"/>
              <a:gd name="connsiteX1" fmla="*/ 5543550 w 6855280"/>
              <a:gd name="connsiteY1" fmla="*/ 0 h 6858000"/>
              <a:gd name="connsiteX2" fmla="*/ 6855280 w 6855280"/>
              <a:gd name="connsiteY2" fmla="*/ 6858000 h 6858000"/>
              <a:gd name="connsiteX3" fmla="*/ 5543550 w 6855280"/>
              <a:gd name="connsiteY3" fmla="*/ 6858000 h 6858000"/>
              <a:gd name="connsiteX4" fmla="*/ 0 w 68552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5280" h="6858000">
                <a:moveTo>
                  <a:pt x="0" y="0"/>
                </a:moveTo>
                <a:lnTo>
                  <a:pt x="5543550" y="0"/>
                </a:lnTo>
                <a:lnTo>
                  <a:pt x="6855280" y="6858000"/>
                </a:lnTo>
                <a:lnTo>
                  <a:pt x="5543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形状 12"/>
          <p:cNvSpPr/>
          <p:nvPr/>
        </p:nvSpPr>
        <p:spPr>
          <a:xfrm rot="10800000">
            <a:off x="9261018" y="0"/>
            <a:ext cx="2930980" cy="6858000"/>
          </a:xfrm>
          <a:custGeom>
            <a:avLst/>
            <a:gdLst>
              <a:gd name="connsiteX0" fmla="*/ 1619249 w 2930980"/>
              <a:gd name="connsiteY0" fmla="*/ 6858000 h 6858000"/>
              <a:gd name="connsiteX1" fmla="*/ 0 w 2930980"/>
              <a:gd name="connsiteY1" fmla="*/ 6858000 h 6858000"/>
              <a:gd name="connsiteX2" fmla="*/ 0 w 2930980"/>
              <a:gd name="connsiteY2" fmla="*/ 0 h 6858000"/>
              <a:gd name="connsiteX3" fmla="*/ 1619249 w 2930980"/>
              <a:gd name="connsiteY3" fmla="*/ 0 h 6858000"/>
              <a:gd name="connsiteX4" fmla="*/ 2930980 w 2930980"/>
              <a:gd name="connsiteY4" fmla="*/ 6858000 h 6858000"/>
              <a:gd name="connsiteX5" fmla="*/ 1619250 w 2930980"/>
              <a:gd name="connsiteY5" fmla="*/ 6858000 h 6858000"/>
              <a:gd name="connsiteX6" fmla="*/ 1619250 w 293098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0980" h="6858000">
                <a:moveTo>
                  <a:pt x="161924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619249" y="0"/>
                </a:lnTo>
                <a:close/>
                <a:moveTo>
                  <a:pt x="2930980" y="6858000"/>
                </a:moveTo>
                <a:lnTo>
                  <a:pt x="1619250" y="6858000"/>
                </a:lnTo>
                <a:lnTo>
                  <a:pt x="161925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90551" y="3106057"/>
            <a:ext cx="3238500" cy="13643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cxnSp>
        <p:nvCxnSpPr>
          <p:cNvPr id="9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90549" y="4878365"/>
            <a:ext cx="5229679" cy="102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043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-3348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  <p:sp>
        <p:nvSpPr>
          <p:cNvPr id="9" name="流程图: 文档 5"/>
          <p:cNvSpPr/>
          <p:nvPr/>
        </p:nvSpPr>
        <p:spPr>
          <a:xfrm rot="10800000">
            <a:off x="0" y="2838450"/>
            <a:ext cx="1219200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3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  <p:sp>
        <p:nvSpPr>
          <p:cNvPr id="10" name="流程图: 文档 11"/>
          <p:cNvSpPr/>
          <p:nvPr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5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7"/>
          <p:cNvSpPr/>
          <p:nvPr/>
        </p:nvSpPr>
        <p:spPr>
          <a:xfrm rot="2138863">
            <a:off x="712187" y="361950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8"/>
          <p:cNvSpPr/>
          <p:nvPr/>
        </p:nvSpPr>
        <p:spPr>
          <a:xfrm rot="793502">
            <a:off x="667536" y="361949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2" y="1943100"/>
            <a:ext cx="12192001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9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36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9EB3B-0B98-49CA-BB4E-6CCED50466E7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DF5DC-A9B3-4B7A-B982-9159105BB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7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9EB3B-0B98-49CA-BB4E-6CCED50466E7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DF5DC-A9B3-4B7A-B982-9159105BB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8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85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435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297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297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530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530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4762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4762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99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297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297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530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530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4762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4762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1406525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1406525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85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3200853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3200853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4224110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4224110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5247367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5247367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21775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21775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895" y="11543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981373" y="11543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42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751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751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983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983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521653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521653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14518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14518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895" y="428625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981373" y="428625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6018895" y="5544910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981373" y="5544910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930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36952" y="2736397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4499430" y="2736397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8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7"/>
          <p:cNvSpPr/>
          <p:nvPr/>
        </p:nvSpPr>
        <p:spPr>
          <a:xfrm rot="2138863">
            <a:off x="712187" y="361950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8"/>
          <p:cNvSpPr/>
          <p:nvPr/>
        </p:nvSpPr>
        <p:spPr>
          <a:xfrm rot="793502">
            <a:off x="667536" y="361949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09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"/>
          <p:cNvGrpSpPr/>
          <p:nvPr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10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/>
          <p:cNvGrpSpPr/>
          <p:nvPr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13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8"/>
          <p:cNvGrpSpPr/>
          <p:nvPr/>
        </p:nvGrpSpPr>
        <p:grpSpPr>
          <a:xfrm>
            <a:off x="2217367" y="361949"/>
            <a:ext cx="663396" cy="533401"/>
            <a:chOff x="1200936" y="571499"/>
            <a:chExt cx="837414" cy="673320"/>
          </a:xfrm>
        </p:grpSpPr>
        <p:sp>
          <p:nvSpPr>
            <p:cNvPr id="16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1"/>
          <p:cNvCxnSpPr/>
          <p:nvPr/>
        </p:nvCxnSpPr>
        <p:spPr>
          <a:xfrm>
            <a:off x="2164556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888922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7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3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6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海量</a:t>
            </a:r>
            <a:r>
              <a:rPr lang="zh-CN" altLang="en-US" smtClean="0"/>
              <a:t>对象文件</a:t>
            </a:r>
            <a:r>
              <a:rPr lang="zh-CN" altLang="en-US" smtClean="0"/>
              <a:t>存储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报告人：覃营晟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/>
              <a:t>基于开源</a:t>
            </a:r>
            <a:r>
              <a:rPr lang="zh-CN" altLang="zh-CN"/>
              <a:t>的</a:t>
            </a:r>
            <a:r>
              <a:rPr lang="en-US" altLang="zh-CN" smtClean="0"/>
              <a:t>OpenStack </a:t>
            </a:r>
            <a:r>
              <a:rPr lang="en-US" altLang="zh-CN"/>
              <a:t>Swift</a:t>
            </a:r>
            <a:r>
              <a:rPr lang="zh-CN" altLang="zh-CN"/>
              <a:t>开展海量对象文件存储方案研究：支持海量大</a:t>
            </a:r>
            <a:r>
              <a:rPr lang="en-US" altLang="zh-CN"/>
              <a:t>/</a:t>
            </a:r>
            <a:r>
              <a:rPr lang="zh-CN" altLang="zh-CN"/>
              <a:t>小文件的高性能、高可用的存储，支持分布式存储和横向自动扩展，支持数据生命周期管理，支持分级存储方案，支持流式写入和文件写入方式，支持</a:t>
            </a:r>
            <a:r>
              <a:rPr lang="en-US" altLang="zh-CN"/>
              <a:t>RESTful API</a:t>
            </a:r>
            <a:r>
              <a:rPr lang="zh-CN" altLang="zh-CN"/>
              <a:t>和</a:t>
            </a:r>
            <a:r>
              <a:rPr lang="en-US" altLang="zh-CN"/>
              <a:t>SDK</a:t>
            </a:r>
            <a:r>
              <a:rPr lang="zh-CN" altLang="zh-CN"/>
              <a:t>访问方式。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OpenStack Swift</a:t>
            </a:r>
            <a:r>
              <a:rPr lang="zh-CN" altLang="en-US" smtClean="0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Swift </a:t>
            </a:r>
            <a:r>
              <a:rPr lang="zh-CN" altLang="en-US" smtClean="0"/>
              <a:t>是</a:t>
            </a:r>
            <a:r>
              <a:rPr lang="en-US" altLang="zh-CN" smtClean="0"/>
              <a:t>OpenStack </a:t>
            </a:r>
            <a:r>
              <a:rPr lang="zh-CN" altLang="en-US" smtClean="0"/>
              <a:t>的对象存储组件，它支持海量小文件、大文件的高性能、高可用存储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Swift</a:t>
            </a:r>
            <a:r>
              <a:rPr lang="zh-CN" altLang="en-US" smtClean="0"/>
              <a:t>是完全对称的架构，所以不存在单点故障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Swift</a:t>
            </a:r>
            <a:r>
              <a:rPr lang="zh-CN" altLang="en-US"/>
              <a:t>采用一致性哈希算法进行数据分布，提供弹性可伸缩、高可用的分布式对象存储服务，可支持系统自动扩展与</a:t>
            </a:r>
            <a:r>
              <a:rPr lang="zh-CN" altLang="en-US"/>
              <a:t>高效</a:t>
            </a:r>
            <a:r>
              <a:rPr lang="zh-CN" altLang="en-US" smtClean="0"/>
              <a:t>容错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Swift </a:t>
            </a:r>
            <a:r>
              <a:rPr lang="zh-CN" altLang="en-US"/>
              <a:t>通过 </a:t>
            </a:r>
            <a:r>
              <a:rPr lang="en-US" altLang="zh-CN"/>
              <a:t>Proxy Server </a:t>
            </a:r>
            <a:r>
              <a:rPr lang="zh-CN" altLang="en-US"/>
              <a:t>向外提供基于 </a:t>
            </a:r>
            <a:r>
              <a:rPr lang="en-US" altLang="zh-CN"/>
              <a:t>HTTP </a:t>
            </a:r>
            <a:r>
              <a:rPr lang="zh-CN" altLang="en-US"/>
              <a:t>的 </a:t>
            </a:r>
            <a:r>
              <a:rPr lang="en-US" altLang="zh-CN"/>
              <a:t>REST </a:t>
            </a:r>
            <a:r>
              <a:rPr lang="zh-CN" altLang="en-US"/>
              <a:t>服务接口，对账户、容器和对象进行 </a:t>
            </a:r>
            <a:r>
              <a:rPr lang="en-US" altLang="zh-CN"/>
              <a:t>CRUD </a:t>
            </a:r>
            <a:r>
              <a:rPr lang="zh-CN" altLang="en-US"/>
              <a:t>等</a:t>
            </a:r>
            <a:r>
              <a:rPr lang="zh-CN" altLang="en-US" smtClean="0"/>
              <a:t>操作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总得来说，</a:t>
            </a:r>
            <a:r>
              <a:rPr lang="en-US" altLang="zh-CN" smtClean="0"/>
              <a:t>Swift</a:t>
            </a:r>
            <a:r>
              <a:rPr lang="zh-CN" altLang="en-US" smtClean="0"/>
              <a:t>满足项目的基本需求。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在海量数据存储系统的设计上，我们就更加关注另外一个需求</a:t>
            </a:r>
            <a:r>
              <a:rPr lang="en-US" altLang="zh-CN" smtClean="0"/>
              <a:t>——</a:t>
            </a:r>
            <a:r>
              <a:rPr lang="zh-CN" altLang="en-US" smtClean="0"/>
              <a:t>支持分级存储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3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分级存储是根据数据的</a:t>
            </a:r>
            <a:r>
              <a:rPr lang="zh-CN" altLang="en-US" b="1"/>
              <a:t>重要性</a:t>
            </a:r>
            <a:r>
              <a:rPr lang="zh-CN" altLang="en-US"/>
              <a:t>、</a:t>
            </a:r>
            <a:r>
              <a:rPr lang="zh-CN" altLang="en-US" b="1"/>
              <a:t>访问频率</a:t>
            </a:r>
            <a:r>
              <a:rPr lang="zh-CN" altLang="en-US"/>
              <a:t>、</a:t>
            </a:r>
            <a:r>
              <a:rPr lang="zh-CN" altLang="en-US" b="1"/>
              <a:t>保留时间</a:t>
            </a:r>
            <a:r>
              <a:rPr lang="zh-CN" altLang="en-US" smtClean="0"/>
              <a:t>、</a:t>
            </a:r>
            <a:r>
              <a:rPr lang="zh-CN" altLang="en-US" b="1" smtClean="0"/>
              <a:t>容量</a:t>
            </a:r>
            <a:r>
              <a:rPr lang="zh-CN" altLang="en-US" smtClean="0"/>
              <a:t>、</a:t>
            </a:r>
            <a:r>
              <a:rPr lang="zh-CN" altLang="en-US" b="1"/>
              <a:t>性能</a:t>
            </a:r>
            <a:r>
              <a:rPr lang="zh-CN" altLang="en-US"/>
              <a:t>等指标，将数据采取不同的存储方式分别存储在不同性能的存储设备上，</a:t>
            </a:r>
            <a:r>
              <a:rPr lang="zh-CN" altLang="en-US"/>
              <a:t>通过</a:t>
            </a:r>
            <a:r>
              <a:rPr lang="zh-CN" altLang="en-US" smtClean="0"/>
              <a:t>分级存储管理</a:t>
            </a:r>
            <a:r>
              <a:rPr lang="zh-CN" altLang="en-US" b="1" smtClean="0"/>
              <a:t>实现</a:t>
            </a:r>
            <a:r>
              <a:rPr lang="zh-CN" altLang="en-US" b="1"/>
              <a:t>数据客体在存储设备之间的自动迁移</a:t>
            </a:r>
            <a:r>
              <a:rPr lang="zh-CN" altLang="en-US"/>
              <a:t>。数据分级存储的工作原理是</a:t>
            </a:r>
            <a:r>
              <a:rPr lang="zh-CN" altLang="en-US" b="1"/>
              <a:t>基于数据访问的局部性</a:t>
            </a:r>
            <a:r>
              <a:rPr lang="zh-CN" altLang="en-US"/>
              <a:t>。通过将不经常访问的数据自动</a:t>
            </a:r>
            <a:r>
              <a:rPr lang="zh-CN" altLang="en-US"/>
              <a:t>移</a:t>
            </a:r>
            <a:r>
              <a:rPr lang="zh-CN" altLang="en-US" smtClean="0"/>
              <a:t>到存储中</a:t>
            </a:r>
            <a:r>
              <a:rPr lang="zh-CN" altLang="en-US"/>
              <a:t>较低的层次，释放出较</a:t>
            </a:r>
            <a:r>
              <a:rPr lang="zh-CN" altLang="en-US"/>
              <a:t>高成本</a:t>
            </a:r>
            <a:r>
              <a:rPr lang="zh-CN" altLang="en-US" smtClean="0"/>
              <a:t>的存储空间给</a:t>
            </a:r>
            <a:r>
              <a:rPr lang="zh-CN" altLang="en-US"/>
              <a:t>更频繁访问的数据，可以获得更好的性价比。这样，一方面可大大减少非重要性数据</a:t>
            </a:r>
            <a:r>
              <a:rPr lang="zh-CN" altLang="en-US"/>
              <a:t>在</a:t>
            </a:r>
            <a:r>
              <a:rPr lang="zh-CN" altLang="en-US" smtClean="0"/>
              <a:t>一级本地磁盘所</a:t>
            </a:r>
            <a:r>
              <a:rPr lang="zh-CN" altLang="en-US"/>
              <a:t>占用的空间，还可加快整个系统的存储性能。</a:t>
            </a:r>
          </a:p>
        </p:txBody>
      </p:sp>
    </p:spTree>
    <p:extLst>
      <p:ext uri="{BB962C8B-B14F-4D97-AF65-F5344CB8AC3E}">
        <p14:creationId xmlns:p14="http://schemas.microsoft.com/office/powerpoint/2010/main" val="204410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在每台机器上有</a:t>
            </a:r>
            <a:r>
              <a:rPr lang="en-US" altLang="zh-CN" smtClean="0"/>
              <a:t>SSD</a:t>
            </a:r>
            <a:r>
              <a:rPr lang="zh-CN" altLang="en-US" smtClean="0"/>
              <a:t>和普通硬盘，</a:t>
            </a:r>
            <a:r>
              <a:rPr lang="zh-CN" altLang="en-US"/>
              <a:t>根据数据的重要性、访问频率、保留时间、容量、性能等指标，将数据采取不同的存储方式分别存储在不同性能的存储设备上，通过分级存储管理实现数据客体在存储设备之间的自动迁移。</a:t>
            </a:r>
          </a:p>
        </p:txBody>
      </p:sp>
    </p:spTree>
    <p:extLst>
      <p:ext uri="{BB962C8B-B14F-4D97-AF65-F5344CB8AC3E}">
        <p14:creationId xmlns:p14="http://schemas.microsoft.com/office/powerpoint/2010/main" val="20917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目前进度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搭建</a:t>
            </a:r>
            <a:r>
              <a:rPr lang="en-US" altLang="zh-CN" smtClean="0"/>
              <a:t>SAIO(swift all in one)，</a:t>
            </a:r>
            <a:r>
              <a:rPr lang="zh-CN" altLang="en-US" smtClean="0"/>
              <a:t>即将存储节点</a:t>
            </a:r>
            <a:r>
              <a:rPr lang="en-US" altLang="zh-CN" smtClean="0"/>
              <a:t>(storagenode)</a:t>
            </a:r>
            <a:r>
              <a:rPr lang="zh-CN" altLang="en-US" smtClean="0"/>
              <a:t>和代理节点</a:t>
            </a:r>
            <a:r>
              <a:rPr lang="en-US" altLang="zh-CN" smtClean="0"/>
              <a:t>(proxy server)</a:t>
            </a:r>
            <a:r>
              <a:rPr lang="zh-CN" altLang="en-US" smtClean="0"/>
              <a:t>全部部署在一台机器上。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可以在</a:t>
            </a:r>
            <a:r>
              <a:rPr lang="en-US" altLang="zh-CN" smtClean="0"/>
              <a:t>SAIO</a:t>
            </a:r>
            <a:r>
              <a:rPr lang="zh-CN" altLang="en-US" smtClean="0"/>
              <a:t>机器上进行</a:t>
            </a:r>
            <a:r>
              <a:rPr lang="en-US" altLang="zh-CN" smtClean="0"/>
              <a:t>cCURL</a:t>
            </a:r>
            <a:r>
              <a:rPr lang="zh-CN" altLang="en-US" smtClean="0"/>
              <a:t>操作，例如：获取</a:t>
            </a:r>
            <a:r>
              <a:rPr lang="en-US" altLang="zh-CN" b="1"/>
              <a:t>X-Storage-Url </a:t>
            </a:r>
            <a:r>
              <a:rPr lang="zh-CN" altLang="en-US" b="1"/>
              <a:t>和 </a:t>
            </a:r>
            <a:r>
              <a:rPr lang="en-US" altLang="zh-CN" b="1" smtClean="0"/>
              <a:t>X-Auth-Token、</a:t>
            </a:r>
            <a:r>
              <a:rPr lang="zh-CN" altLang="en-US" smtClean="0"/>
              <a:t>创建</a:t>
            </a:r>
            <a:r>
              <a:rPr lang="en-US" altLang="zh-CN" smtClean="0"/>
              <a:t>container</a:t>
            </a:r>
            <a:r>
              <a:rPr lang="zh-CN" altLang="en-US" smtClean="0"/>
              <a:t>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下一步</a:t>
            </a:r>
            <a:r>
              <a:rPr lang="zh-CN" altLang="en-US" smtClean="0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实现分级存储，并且进行实验对比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考虑数据分布方式的优化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40937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0504B"/>
      </a:accent1>
      <a:accent2>
        <a:srgbClr val="EFCD32"/>
      </a:accent2>
      <a:accent3>
        <a:srgbClr val="3CB997"/>
      </a:accent3>
      <a:accent4>
        <a:srgbClr val="05A8D1"/>
      </a:accent4>
      <a:accent5>
        <a:srgbClr val="9960B6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亮亮图文论文答辩22</Template>
  <TotalTime>424</TotalTime>
  <Words>441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海量对象文件存储</vt:lpstr>
      <vt:lpstr>项目目标</vt:lpstr>
      <vt:lpstr>OpenStack Swift的优点</vt:lpstr>
      <vt:lpstr>PowerPoint 演示文稿</vt:lpstr>
      <vt:lpstr>分级存储</vt:lpstr>
      <vt:lpstr>想法</vt:lpstr>
      <vt:lpstr>目前进度</vt:lpstr>
      <vt:lpstr>下一步计划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海量数据存储</dc:title>
  <dc:creator>User</dc:creator>
  <cp:lastModifiedBy>User</cp:lastModifiedBy>
  <cp:revision>27</cp:revision>
  <dcterms:created xsi:type="dcterms:W3CDTF">2017-11-23T03:32:02Z</dcterms:created>
  <dcterms:modified xsi:type="dcterms:W3CDTF">2017-11-23T10:38:01Z</dcterms:modified>
</cp:coreProperties>
</file>