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60"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74A36-B31A-4DEB-AF96-5B7DBCC71B95}"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392FB-C52A-403F-840D-8AC386D87BCA}" type="slidenum">
              <a:rPr lang="en-US" smtClean="0"/>
              <a:t>‹#›</a:t>
            </a:fld>
            <a:endParaRPr lang="en-US"/>
          </a:p>
        </p:txBody>
      </p:sp>
    </p:spTree>
    <p:extLst>
      <p:ext uri="{BB962C8B-B14F-4D97-AF65-F5344CB8AC3E}">
        <p14:creationId xmlns:p14="http://schemas.microsoft.com/office/powerpoint/2010/main" val="1951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9392FB-C52A-403F-840D-8AC386D87BCA}" type="slidenum">
              <a:rPr lang="en-US" smtClean="0"/>
              <a:t>3</a:t>
            </a:fld>
            <a:endParaRPr lang="en-US"/>
          </a:p>
        </p:txBody>
      </p:sp>
    </p:spTree>
    <p:extLst>
      <p:ext uri="{BB962C8B-B14F-4D97-AF65-F5344CB8AC3E}">
        <p14:creationId xmlns:p14="http://schemas.microsoft.com/office/powerpoint/2010/main" val="307428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66CD95-8223-46A2-AFF2-D6A83EAC5D2B}"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68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563126-385D-4ACA-912D-E141457ABE25}"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2424290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629556-7810-4660-9856-A98628ACFB3B}"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64891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275FC9-F2A1-4F63-AD54-5E5B92B96876}"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552827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0DD8DB-3F8D-4A6C-8546-97AD22F610C0}" type="datetime1">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459567-C980-46CA-9A02-A525F92ABF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60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47CB76-B142-4C03-94DF-B087BD7672DB}" type="datetime1">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29942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223433-DE7D-46A9-B0EE-36A88D4E5B03}" type="datetime1">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40980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8F283F-A062-4FD8-BE26-FC200CB59B6E}" type="datetime1">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534870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C3476F-4CB3-42C4-9C79-FA90C4C7F506}" type="datetime1">
              <a:rPr lang="en-US" smtClean="0"/>
              <a:t>4/20/2020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1824077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EE0C09-4A4B-4B6E-B835-8A0433C842D1}" type="datetime1">
              <a:rPr lang="en-US" smtClean="0"/>
              <a:t>4/20/2020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459567-C980-46CA-9A02-A525F92ABF11}" type="slidenum">
              <a:rPr lang="en-US" smtClean="0"/>
              <a:t>‹#›</a:t>
            </a:fld>
            <a:endParaRPr lang="en-US"/>
          </a:p>
        </p:txBody>
      </p:sp>
    </p:spTree>
    <p:extLst>
      <p:ext uri="{BB962C8B-B14F-4D97-AF65-F5344CB8AC3E}">
        <p14:creationId xmlns:p14="http://schemas.microsoft.com/office/powerpoint/2010/main" val="61654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83C73-346C-4806-8A27-6E95418E784F}" type="datetime1">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459567-C980-46CA-9A02-A525F92ABF11}" type="slidenum">
              <a:rPr lang="en-US" smtClean="0"/>
              <a:t>‹#›</a:t>
            </a:fld>
            <a:endParaRPr lang="en-US"/>
          </a:p>
        </p:txBody>
      </p:sp>
    </p:spTree>
    <p:extLst>
      <p:ext uri="{BB962C8B-B14F-4D97-AF65-F5344CB8AC3E}">
        <p14:creationId xmlns:p14="http://schemas.microsoft.com/office/powerpoint/2010/main" val="3681655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F39594-B747-4BA4-8A99-FACB58605204}" type="datetime1">
              <a:rPr lang="en-US" smtClean="0"/>
              <a:t>4/20/2020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459567-C980-46CA-9A02-A525F92ABF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644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76" y="-425512"/>
            <a:ext cx="10875023" cy="1828799"/>
          </a:xfrm>
        </p:spPr>
        <p:txBody>
          <a:bodyPr>
            <a:normAutofit/>
          </a:bodyPr>
          <a:lstStyle/>
          <a:p>
            <a:r>
              <a:rPr lang="en-US" sz="1800" dirty="0" err="1" smtClean="0">
                <a:solidFill>
                  <a:schemeClr val="accent1">
                    <a:lumMod val="75000"/>
                  </a:schemeClr>
                </a:solidFill>
              </a:rPr>
              <a:t>Tripadvisor</a:t>
            </a:r>
            <a:r>
              <a:rPr lang="en-US" sz="1800" dirty="0" smtClean="0">
                <a:solidFill>
                  <a:schemeClr val="accent1">
                    <a:lumMod val="75000"/>
                  </a:schemeClr>
                </a:solidFill>
              </a:rPr>
              <a:t> dataset</a:t>
            </a:r>
            <a:r>
              <a:rPr lang="en-US" sz="2400" b="1" dirty="0" smtClean="0">
                <a:solidFill>
                  <a:schemeClr val="accent1">
                    <a:lumMod val="75000"/>
                  </a:schemeClr>
                </a:solidFill>
              </a:rPr>
              <a:t/>
            </a:r>
            <a:br>
              <a:rPr lang="en-US" sz="2400" b="1" dirty="0" smtClean="0">
                <a:solidFill>
                  <a:schemeClr val="accent1">
                    <a:lumMod val="75000"/>
                  </a:schemeClr>
                </a:solidFill>
              </a:rPr>
            </a:br>
            <a:r>
              <a:rPr lang="en-US" sz="2400" b="1" dirty="0" smtClean="0">
                <a:solidFill>
                  <a:schemeClr val="accent1">
                    <a:lumMod val="75000"/>
                  </a:schemeClr>
                </a:solidFill>
              </a:rPr>
              <a:t>Aim</a:t>
            </a:r>
            <a:r>
              <a:rPr lang="en-US" sz="2400" b="1" dirty="0">
                <a:solidFill>
                  <a:schemeClr val="accent1">
                    <a:lumMod val="75000"/>
                  </a:schemeClr>
                </a:solidFill>
              </a:rPr>
              <a:t>:  Build a classification/regression model to predict scores for any new reviewer</a:t>
            </a:r>
            <a:r>
              <a:rPr lang="en-US" sz="2400" b="1" dirty="0" smtClean="0">
                <a:solidFill>
                  <a:schemeClr val="accent1">
                    <a:lumMod val="75000"/>
                  </a:schemeClr>
                </a:solidFill>
              </a:rPr>
              <a:t>.</a:t>
            </a:r>
            <a:br>
              <a:rPr lang="en-US" sz="2400" b="1" dirty="0" smtClean="0">
                <a:solidFill>
                  <a:schemeClr val="accent1">
                    <a:lumMod val="75000"/>
                  </a:schemeClr>
                </a:solidFill>
              </a:rPr>
            </a:br>
            <a:r>
              <a:rPr lang="en-US" sz="2400" b="1" dirty="0" smtClean="0">
                <a:solidFill>
                  <a:schemeClr val="accent1">
                    <a:lumMod val="75000"/>
                  </a:schemeClr>
                </a:solidFill>
              </a:rPr>
              <a:t/>
            </a:r>
            <a:br>
              <a:rPr lang="en-US" sz="2400" b="1" dirty="0" smtClean="0">
                <a:solidFill>
                  <a:schemeClr val="accent1">
                    <a:lumMod val="75000"/>
                  </a:schemeClr>
                </a:solidFill>
              </a:rPr>
            </a:br>
            <a:endParaRPr lang="en-US" sz="2400" b="1" dirty="0">
              <a:solidFill>
                <a:schemeClr val="accent1">
                  <a:lumMod val="75000"/>
                </a:schemeClr>
              </a:solidFill>
            </a:endParaRPr>
          </a:p>
        </p:txBody>
      </p:sp>
      <p:sp>
        <p:nvSpPr>
          <p:cNvPr id="3" name="Content Placeholder 2"/>
          <p:cNvSpPr>
            <a:spLocks noGrp="1"/>
          </p:cNvSpPr>
          <p:nvPr>
            <p:ph idx="1"/>
          </p:nvPr>
        </p:nvSpPr>
        <p:spPr>
          <a:xfrm>
            <a:off x="90535" y="1718158"/>
            <a:ext cx="6953061" cy="5332492"/>
          </a:xfrm>
        </p:spPr>
        <p:txBody>
          <a:bodyPr>
            <a:normAutofit/>
          </a:bodyPr>
          <a:lstStyle/>
          <a:p>
            <a:r>
              <a:rPr lang="en-US" sz="1600" dirty="0" smtClean="0"/>
              <a:t>1</a:t>
            </a:r>
            <a:r>
              <a:rPr lang="en-US" sz="1600" dirty="0"/>
              <a:t>) The dataset was a mixture of categorical and continuous features. Analyzed the features columns to find if they had any correlation with the label  and detect the duplicates.</a:t>
            </a:r>
            <a:br>
              <a:rPr lang="en-US" sz="1600" dirty="0"/>
            </a:br>
            <a:r>
              <a:rPr lang="en-US" sz="1600" dirty="0"/>
              <a:t>2)All the categorical features were converted into dummy columns(one-hot encoding)</a:t>
            </a:r>
            <a:br>
              <a:rPr lang="en-US" sz="1600" dirty="0"/>
            </a:br>
            <a:r>
              <a:rPr lang="en-US" sz="1600" dirty="0"/>
              <a:t>3)The most important observation was that the data was in order with the hotel names. Therefore, shuffling was done before training the data.</a:t>
            </a:r>
            <a:br>
              <a:rPr lang="en-US" sz="1600" dirty="0"/>
            </a:br>
            <a:r>
              <a:rPr lang="en-US" sz="1600" dirty="0"/>
              <a:t>4</a:t>
            </a:r>
            <a:r>
              <a:rPr lang="en-US" sz="1600" dirty="0" smtClean="0"/>
              <a:t>) Models that were expected to give better results were taken into account.</a:t>
            </a:r>
            <a:r>
              <a:rPr lang="en-US" sz="1600" dirty="0"/>
              <a:t/>
            </a:r>
            <a:br>
              <a:rPr lang="en-US" sz="1600" dirty="0"/>
            </a:br>
            <a:r>
              <a:rPr lang="en-US" sz="1600" dirty="0" smtClean="0"/>
              <a:t>5)The </a:t>
            </a:r>
            <a:r>
              <a:rPr lang="en-US" sz="1600" dirty="0"/>
              <a:t>splitting of data into train-test data was repeated 5 </a:t>
            </a:r>
            <a:r>
              <a:rPr lang="en-US" sz="1600" dirty="0" smtClean="0"/>
              <a:t>times(since data was not completely random even after shuffling) and </a:t>
            </a:r>
            <a:r>
              <a:rPr lang="en-US" sz="1600" dirty="0"/>
              <a:t>the mean of their mean absolute percentage error was taken to identify the best classifier</a:t>
            </a:r>
            <a:r>
              <a:rPr lang="en-US" sz="1600" dirty="0" smtClean="0"/>
              <a:t>.</a:t>
            </a:r>
          </a:p>
          <a:p>
            <a:pPr marL="0" indent="0">
              <a:buNone/>
            </a:pPr>
            <a:r>
              <a:rPr lang="en-US" sz="1600" dirty="0" smtClean="0"/>
              <a:t>While performing cross validation mean absolute error(MAE) metrics and mean absolute percentage error(MAPE) metrics while testing the model </a:t>
            </a:r>
            <a:r>
              <a:rPr lang="en-US" sz="1600" dirty="0"/>
              <a:t>was taken into </a:t>
            </a:r>
            <a:r>
              <a:rPr lang="en-US" sz="1600" dirty="0" smtClean="0"/>
              <a:t>account. </a:t>
            </a:r>
          </a:p>
          <a:p>
            <a:pPr marL="0" indent="0">
              <a:buNone/>
            </a:pPr>
            <a:r>
              <a:rPr lang="en-US" sz="1600" dirty="0"/>
              <a:t/>
            </a:r>
            <a:br>
              <a:rPr lang="en-US" sz="1600" dirty="0"/>
            </a:br>
            <a:r>
              <a:rPr lang="en-US" sz="1600" dirty="0"/>
              <a:t>Random Forests classifier had the mean absolute percentage </a:t>
            </a:r>
            <a:r>
              <a:rPr lang="en-US" sz="1600" dirty="0" smtClean="0"/>
              <a:t>error </a:t>
            </a:r>
            <a:r>
              <a:rPr lang="en-US" sz="1600" dirty="0"/>
              <a:t>of 27.68</a:t>
            </a:r>
            <a:r>
              <a:rPr lang="en-US" sz="1600" dirty="0" smtClean="0"/>
              <a:t>% which was better than other models.</a:t>
            </a:r>
            <a:r>
              <a:rPr lang="en-US" sz="1600" dirty="0"/>
              <a:t/>
            </a:r>
            <a:br>
              <a:rPr lang="en-US" sz="1600" dirty="0"/>
            </a:br>
            <a:endParaRPr lang="en-US" sz="1600" dirty="0"/>
          </a:p>
        </p:txBody>
      </p:sp>
      <p:sp>
        <p:nvSpPr>
          <p:cNvPr id="4" name="Rectangle 3"/>
          <p:cNvSpPr/>
          <p:nvPr/>
        </p:nvSpPr>
        <p:spPr>
          <a:xfrm>
            <a:off x="1233082" y="1720159"/>
            <a:ext cx="10319140" cy="54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2"/>
          <a:srcRect l="20557" t="40331" r="51150" b="24102"/>
          <a:stretch/>
        </p:blipFill>
        <p:spPr bwMode="auto">
          <a:xfrm>
            <a:off x="7043596" y="1575303"/>
            <a:ext cx="5364480" cy="4472940"/>
          </a:xfrm>
          <a:prstGeom prst="rect">
            <a:avLst/>
          </a:prstGeom>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12"/>
          </p:nvPr>
        </p:nvSpPr>
        <p:spPr/>
        <p:txBody>
          <a:bodyPr/>
          <a:lstStyle/>
          <a:p>
            <a:fld id="{7E459567-C980-46CA-9A02-A525F92ABF11}" type="slidenum">
              <a:rPr lang="en-US" smtClean="0"/>
              <a:t>1</a:t>
            </a:fld>
            <a:endParaRPr lang="en-US"/>
          </a:p>
        </p:txBody>
      </p:sp>
    </p:spTree>
    <p:extLst>
      <p:ext uri="{BB962C8B-B14F-4D97-AF65-F5344CB8AC3E}">
        <p14:creationId xmlns:p14="http://schemas.microsoft.com/office/powerpoint/2010/main" val="795884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3948" y="-298764"/>
            <a:ext cx="11251647" cy="2144499"/>
          </a:xfrm>
        </p:spPr>
        <p:txBody>
          <a:bodyPr>
            <a:normAutofit/>
          </a:bodyPr>
          <a:lstStyle/>
          <a:p>
            <a:r>
              <a:rPr lang="en-US" sz="2400" b="1" dirty="0">
                <a:solidFill>
                  <a:schemeClr val="accent1">
                    <a:lumMod val="75000"/>
                  </a:schemeClr>
                </a:solidFill>
              </a:rPr>
              <a:t>Q</a:t>
            </a:r>
            <a:r>
              <a:rPr lang="en-US" sz="1800" b="1" dirty="0" smtClean="0">
                <a:solidFill>
                  <a:schemeClr val="accent1">
                    <a:lumMod val="75000"/>
                  </a:schemeClr>
                </a:solidFill>
              </a:rPr>
              <a:t>. </a:t>
            </a:r>
            <a:r>
              <a:rPr lang="en-US" sz="2400" b="1" dirty="0" smtClean="0">
                <a:solidFill>
                  <a:schemeClr val="accent1">
                    <a:lumMod val="75000"/>
                  </a:schemeClr>
                </a:solidFill>
                <a:latin typeface="+mn-lt"/>
              </a:rPr>
              <a:t>Identify </a:t>
            </a:r>
            <a:r>
              <a:rPr lang="en-US" sz="2400" b="1" dirty="0">
                <a:solidFill>
                  <a:schemeClr val="accent1">
                    <a:lumMod val="75000"/>
                  </a:schemeClr>
                </a:solidFill>
                <a:latin typeface="+mn-lt"/>
              </a:rPr>
              <a:t>features that are most relevant in the model. </a:t>
            </a:r>
            <a:r>
              <a:rPr lang="en-US" sz="2400" b="1" dirty="0" smtClean="0">
                <a:solidFill>
                  <a:schemeClr val="accent1">
                    <a:lumMod val="75000"/>
                  </a:schemeClr>
                </a:solidFill>
                <a:latin typeface="+mn-lt"/>
              </a:rPr>
              <a:t/>
            </a:r>
            <a:br>
              <a:rPr lang="en-US" sz="2400" b="1" dirty="0" smtClean="0">
                <a:solidFill>
                  <a:schemeClr val="accent1">
                    <a:lumMod val="75000"/>
                  </a:schemeClr>
                </a:solidFill>
                <a:latin typeface="+mn-lt"/>
              </a:rPr>
            </a:br>
            <a:r>
              <a:rPr lang="en-US" sz="2400" b="1" dirty="0" smtClean="0">
                <a:solidFill>
                  <a:schemeClr val="accent1">
                    <a:lumMod val="75000"/>
                  </a:schemeClr>
                </a:solidFill>
                <a:latin typeface="+mn-lt"/>
              </a:rPr>
              <a:t/>
            </a:r>
            <a:br>
              <a:rPr lang="en-US" sz="2400" b="1" dirty="0" smtClean="0">
                <a:solidFill>
                  <a:schemeClr val="accent1">
                    <a:lumMod val="75000"/>
                  </a:schemeClr>
                </a:solidFill>
                <a:latin typeface="+mn-lt"/>
              </a:rPr>
            </a:br>
            <a:r>
              <a:rPr lang="en-US" sz="1800" dirty="0" smtClean="0">
                <a:latin typeface="Arial" panose="020B0604020202020204" pitchFamily="34" charset="0"/>
                <a:cs typeface="Arial" panose="020B0604020202020204" pitchFamily="34" charset="0"/>
              </a:rPr>
              <a:t>Since </a:t>
            </a:r>
            <a:r>
              <a:rPr lang="en-US" sz="1800" dirty="0">
                <a:latin typeface="Arial" panose="020B0604020202020204" pitchFamily="34" charset="0"/>
                <a:cs typeface="Arial" panose="020B0604020202020204" pitchFamily="34" charset="0"/>
              </a:rPr>
              <a:t>random </a:t>
            </a:r>
            <a:r>
              <a:rPr lang="en-US" sz="1800" dirty="0" smtClean="0">
                <a:latin typeface="Arial" panose="020B0604020202020204" pitchFamily="34" charset="0"/>
                <a:cs typeface="Arial" panose="020B0604020202020204" pitchFamily="34" charset="0"/>
              </a:rPr>
              <a:t>forests classifier </a:t>
            </a:r>
            <a:r>
              <a:rPr lang="en-US" sz="1800" dirty="0">
                <a:latin typeface="Arial" panose="020B0604020202020204" pitchFamily="34" charset="0"/>
                <a:cs typeface="Arial" panose="020B0604020202020204" pitchFamily="34" charset="0"/>
              </a:rPr>
              <a:t>had better mean percentage error than others so the features that were most relevant according to the model </a:t>
            </a:r>
            <a:r>
              <a:rPr lang="en-US" sz="1800" dirty="0" smtClean="0">
                <a:latin typeface="Arial" panose="020B0604020202020204" pitchFamily="34" charset="0"/>
                <a:cs typeface="Arial" panose="020B0604020202020204" pitchFamily="34" charset="0"/>
              </a:rPr>
              <a:t>are displayed in bottom-right corner.</a:t>
            </a:r>
            <a:br>
              <a:rPr lang="en-US" sz="1800" dirty="0" smtClean="0">
                <a:latin typeface="Arial" panose="020B0604020202020204" pitchFamily="34" charset="0"/>
                <a:cs typeface="Arial" panose="020B0604020202020204" pitchFamily="34" charset="0"/>
              </a:rPr>
            </a:br>
            <a:r>
              <a:rPr lang="en-US" sz="1600" dirty="0"/>
              <a:t/>
            </a:r>
            <a:br>
              <a:rPr lang="en-US" sz="1600" dirty="0"/>
            </a:br>
            <a:endParaRPr lang="en-US" sz="1600" dirty="0"/>
          </a:p>
        </p:txBody>
      </p:sp>
      <p:sp>
        <p:nvSpPr>
          <p:cNvPr id="3" name="Content Placeholder 2"/>
          <p:cNvSpPr>
            <a:spLocks noGrp="1"/>
          </p:cNvSpPr>
          <p:nvPr>
            <p:ph sz="half" idx="1"/>
          </p:nvPr>
        </p:nvSpPr>
        <p:spPr>
          <a:xfrm>
            <a:off x="615169" y="1882326"/>
            <a:ext cx="6654294" cy="4023360"/>
          </a:xfrm>
        </p:spPr>
        <p:txBody>
          <a:bodyPr>
            <a:normAutofit/>
          </a:bodyPr>
          <a:lstStyle/>
          <a:p>
            <a:endParaRPr lang="en-US" sz="1800" dirty="0" smtClean="0"/>
          </a:p>
          <a:p>
            <a:r>
              <a:rPr lang="en-US" sz="1800" dirty="0" smtClean="0"/>
              <a:t>1)Nr. Reviews, Nr. Hotel reviews and Helpful votes are relevant as shown in scatter plot.</a:t>
            </a:r>
          </a:p>
          <a:p>
            <a:r>
              <a:rPr lang="en-US" sz="1800" dirty="0" smtClean="0"/>
              <a:t>2)4, 3 indicate the member years. Maybe due to some Membership advantages. </a:t>
            </a:r>
          </a:p>
          <a:p>
            <a:r>
              <a:rPr lang="en-US" sz="1800" dirty="0" smtClean="0"/>
              <a:t>3)Hotel stars is the feature that is kept in mind while reviewing so it should be relevant.</a:t>
            </a:r>
          </a:p>
          <a:p>
            <a:r>
              <a:rPr lang="en-US" sz="1800" dirty="0" smtClean="0"/>
              <a:t>4)Review weekday Saturday might be due to weekends.</a:t>
            </a:r>
          </a:p>
          <a:p>
            <a:r>
              <a:rPr lang="en-US" sz="1800" dirty="0" smtClean="0"/>
              <a:t>5)Labor day and Thanksgiving day is celebrated by most US citizens which calls for vacation justifying Period of stay and review month.</a:t>
            </a:r>
            <a:endParaRPr lang="en-US" sz="1800" dirty="0"/>
          </a:p>
        </p:txBody>
      </p:sp>
      <p:sp>
        <p:nvSpPr>
          <p:cNvPr id="7" name="Content Placeholder 6"/>
          <p:cNvSpPr>
            <a:spLocks noGrp="1"/>
          </p:cNvSpPr>
          <p:nvPr>
            <p:ph sz="half" idx="2"/>
          </p:nvPr>
        </p:nvSpPr>
        <p:spPr>
          <a:xfrm>
            <a:off x="8646058" y="1845735"/>
            <a:ext cx="2509621" cy="4023360"/>
          </a:xfrm>
        </p:spPr>
        <p:txBody>
          <a:bodyPr/>
          <a:lstStyle/>
          <a:p>
            <a:endParaRPr lang="en-US" dirty="0"/>
          </a:p>
        </p:txBody>
      </p:sp>
      <p:pic>
        <p:nvPicPr>
          <p:cNvPr id="4" name="Picture 3"/>
          <p:cNvPicPr/>
          <p:nvPr/>
        </p:nvPicPr>
        <p:blipFill rotWithShape="1">
          <a:blip r:embed="rId2"/>
          <a:srcRect t="69972" r="69103" b="8147"/>
          <a:stretch/>
        </p:blipFill>
        <p:spPr bwMode="auto">
          <a:xfrm>
            <a:off x="7269463" y="4479200"/>
            <a:ext cx="4780701" cy="17907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14359" t="22564" r="37949" b="10656"/>
          <a:stretch/>
        </p:blipFill>
        <p:spPr bwMode="auto">
          <a:xfrm>
            <a:off x="6962115" y="1281730"/>
            <a:ext cx="5088049" cy="3097693"/>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186004" y="1683945"/>
            <a:ext cx="6083459" cy="90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7E459567-C980-46CA-9A02-A525F92ABF11}" type="slidenum">
              <a:rPr lang="en-US" smtClean="0"/>
              <a:t>2</a:t>
            </a:fld>
            <a:endParaRPr lang="en-US"/>
          </a:p>
        </p:txBody>
      </p:sp>
    </p:spTree>
    <p:extLst>
      <p:ext uri="{BB962C8B-B14F-4D97-AF65-F5344CB8AC3E}">
        <p14:creationId xmlns:p14="http://schemas.microsoft.com/office/powerpoint/2010/main" val="28136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44" y="286604"/>
            <a:ext cx="10911237" cy="1008042"/>
          </a:xfrm>
        </p:spPr>
        <p:txBody>
          <a:bodyPr>
            <a:normAutofit/>
          </a:bodyPr>
          <a:lstStyle/>
          <a:p>
            <a:r>
              <a:rPr lang="en-US" sz="2200" dirty="0" smtClean="0">
                <a:solidFill>
                  <a:schemeClr val="accent1">
                    <a:lumMod val="75000"/>
                  </a:schemeClr>
                </a:solidFill>
              </a:rPr>
              <a:t>Breast cancer dataset</a:t>
            </a:r>
            <a:r>
              <a:rPr lang="en-US" sz="2400" b="1" dirty="0" smtClean="0">
                <a:solidFill>
                  <a:schemeClr val="accent1">
                    <a:lumMod val="75000"/>
                  </a:schemeClr>
                </a:solidFill>
              </a:rPr>
              <a:t/>
            </a:r>
            <a:br>
              <a:rPr lang="en-US" sz="2400" b="1" dirty="0" smtClean="0">
                <a:solidFill>
                  <a:schemeClr val="accent1">
                    <a:lumMod val="75000"/>
                  </a:schemeClr>
                </a:solidFill>
              </a:rPr>
            </a:br>
            <a:r>
              <a:rPr lang="en-US" sz="2400" b="1" dirty="0" smtClean="0">
                <a:solidFill>
                  <a:schemeClr val="accent1">
                    <a:lumMod val="75000"/>
                  </a:schemeClr>
                </a:solidFill>
              </a:rPr>
              <a:t>Aim</a:t>
            </a:r>
            <a:r>
              <a:rPr lang="en-US" sz="2400" b="1" dirty="0">
                <a:solidFill>
                  <a:schemeClr val="accent1">
                    <a:lumMod val="75000"/>
                  </a:schemeClr>
                </a:solidFill>
              </a:rPr>
              <a:t>:  Build a classification/regression model to predict scores for any new reviewer.</a:t>
            </a:r>
            <a:br>
              <a:rPr lang="en-US" sz="2400" b="1" dirty="0">
                <a:solidFill>
                  <a:schemeClr val="accent1">
                    <a:lumMod val="75000"/>
                  </a:schemeClr>
                </a:solidFill>
              </a:rPr>
            </a:br>
            <a:endParaRPr lang="en-US" sz="2400" b="1" dirty="0">
              <a:solidFill>
                <a:schemeClr val="accent1">
                  <a:lumMod val="75000"/>
                </a:schemeClr>
              </a:solidFill>
            </a:endParaRPr>
          </a:p>
        </p:txBody>
      </p:sp>
      <p:sp>
        <p:nvSpPr>
          <p:cNvPr id="3" name="Content Placeholder 2"/>
          <p:cNvSpPr>
            <a:spLocks noGrp="1"/>
          </p:cNvSpPr>
          <p:nvPr>
            <p:ph idx="1"/>
          </p:nvPr>
        </p:nvSpPr>
        <p:spPr>
          <a:xfrm>
            <a:off x="244444" y="1548143"/>
            <a:ext cx="6083928" cy="4725908"/>
          </a:xfrm>
        </p:spPr>
        <p:txBody>
          <a:bodyPr/>
          <a:lstStyle/>
          <a:p>
            <a:r>
              <a:rPr lang="en-US" dirty="0"/>
              <a:t/>
            </a:r>
            <a:br>
              <a:rPr lang="en-US" dirty="0"/>
            </a:br>
            <a:r>
              <a:rPr lang="en-US" sz="1900" dirty="0"/>
              <a:t>Procedure: </a:t>
            </a:r>
            <a:endParaRPr lang="en-US" sz="1900" dirty="0" smtClean="0"/>
          </a:p>
          <a:p>
            <a:r>
              <a:rPr lang="en-US" sz="1900" dirty="0" smtClean="0"/>
              <a:t>1</a:t>
            </a:r>
            <a:r>
              <a:rPr lang="en-US" sz="1900" dirty="0"/>
              <a:t>) The dataset was a </a:t>
            </a:r>
            <a:r>
              <a:rPr lang="en-US" sz="1900" dirty="0" smtClean="0"/>
              <a:t>classification problem with binary label values. </a:t>
            </a:r>
            <a:r>
              <a:rPr lang="en-US" sz="1900" dirty="0"/>
              <a:t>Analyzed the features columns to find if they had any correlation with the label  and </a:t>
            </a:r>
            <a:r>
              <a:rPr lang="en-US" sz="1900" dirty="0" smtClean="0"/>
              <a:t>detected </a:t>
            </a:r>
            <a:r>
              <a:rPr lang="en-US" sz="1900" dirty="0"/>
              <a:t>the duplicates.</a:t>
            </a:r>
            <a:br>
              <a:rPr lang="en-US" sz="1900" dirty="0"/>
            </a:br>
            <a:r>
              <a:rPr lang="en-US" sz="1900" dirty="0" smtClean="0"/>
              <a:t>2)Data cleaning was done and missing values were handled. Dummy columns for benign and malignant was created.</a:t>
            </a:r>
            <a:r>
              <a:rPr lang="en-US" sz="1900" dirty="0"/>
              <a:t/>
            </a:r>
            <a:br>
              <a:rPr lang="en-US" sz="1900" dirty="0"/>
            </a:br>
            <a:r>
              <a:rPr lang="en-US" sz="1900" dirty="0" smtClean="0"/>
              <a:t>3)The features were normalized.</a:t>
            </a:r>
            <a:r>
              <a:rPr lang="en-US" sz="1900" dirty="0"/>
              <a:t/>
            </a:r>
            <a:br>
              <a:rPr lang="en-US" sz="1900" dirty="0"/>
            </a:br>
            <a:r>
              <a:rPr lang="en-US" sz="1900" dirty="0" smtClean="0"/>
              <a:t>4)The models that were expected to give better results were taken into account.</a:t>
            </a:r>
            <a:r>
              <a:rPr lang="en-US" sz="1900" dirty="0"/>
              <a:t/>
            </a:r>
            <a:br>
              <a:rPr lang="en-US" sz="1900" dirty="0"/>
            </a:br>
            <a:r>
              <a:rPr lang="en-US" sz="1900" dirty="0" smtClean="0"/>
              <a:t>5)ROC AUC metric was used for determining performance.</a:t>
            </a:r>
            <a:r>
              <a:rPr lang="en-US" sz="1900" dirty="0"/>
              <a:t/>
            </a:r>
            <a:br>
              <a:rPr lang="en-US" sz="1900" dirty="0"/>
            </a:br>
            <a:r>
              <a:rPr lang="en-US" sz="1900" dirty="0" smtClean="0"/>
              <a:t>5)Random Forest proved to be best classifier with 0.96 value</a:t>
            </a:r>
            <a:r>
              <a:rPr lang="en-US" sz="1900" dirty="0"/>
              <a:t> </a:t>
            </a:r>
            <a:r>
              <a:rPr lang="en-US" sz="1900" dirty="0" smtClean="0"/>
              <a:t>and 95.71% accuracy on test data.</a:t>
            </a:r>
            <a:endParaRPr lang="en-US" sz="1900" dirty="0"/>
          </a:p>
        </p:txBody>
      </p:sp>
      <p:sp>
        <p:nvSpPr>
          <p:cNvPr id="4" name="Rectangle 3"/>
          <p:cNvSpPr/>
          <p:nvPr/>
        </p:nvSpPr>
        <p:spPr>
          <a:xfrm>
            <a:off x="1213164" y="1720158"/>
            <a:ext cx="10040293"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3"/>
          <a:srcRect t="35784" r="68846" b="29344"/>
          <a:stretch/>
        </p:blipFill>
        <p:spPr bwMode="auto">
          <a:xfrm>
            <a:off x="6328372" y="1430448"/>
            <a:ext cx="6469380" cy="4354716"/>
          </a:xfrm>
          <a:prstGeom prst="rect">
            <a:avLst/>
          </a:prstGeom>
          <a:ln>
            <a:noFill/>
          </a:ln>
          <a:extLst>
            <a:ext uri="{53640926-AAD7-44D8-BBD7-CCE9431645EC}">
              <a14:shadowObscured xmlns:a14="http://schemas.microsoft.com/office/drawing/2010/main"/>
            </a:ext>
          </a:extLst>
        </p:spPr>
      </p:pic>
      <p:sp>
        <p:nvSpPr>
          <p:cNvPr id="6" name="Slide Number Placeholder 5"/>
          <p:cNvSpPr>
            <a:spLocks noGrp="1"/>
          </p:cNvSpPr>
          <p:nvPr>
            <p:ph type="sldNum" sz="quarter" idx="12"/>
          </p:nvPr>
        </p:nvSpPr>
        <p:spPr/>
        <p:txBody>
          <a:bodyPr/>
          <a:lstStyle/>
          <a:p>
            <a:fld id="{7E459567-C980-46CA-9A02-A525F92ABF11}" type="slidenum">
              <a:rPr lang="en-US" smtClean="0"/>
              <a:t>3</a:t>
            </a:fld>
            <a:endParaRPr lang="en-US"/>
          </a:p>
        </p:txBody>
      </p:sp>
    </p:spTree>
    <p:extLst>
      <p:ext uri="{BB962C8B-B14F-4D97-AF65-F5344CB8AC3E}">
        <p14:creationId xmlns:p14="http://schemas.microsoft.com/office/powerpoint/2010/main" val="597750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69" y="63375"/>
            <a:ext cx="10974611" cy="1294645"/>
          </a:xfrm>
        </p:spPr>
        <p:txBody>
          <a:bodyPr>
            <a:normAutofit fontScale="90000"/>
          </a:bodyPr>
          <a:lstStyle/>
          <a:p>
            <a:r>
              <a:rPr lang="en-US" sz="2200" b="1" dirty="0">
                <a:solidFill>
                  <a:schemeClr val="accent2">
                    <a:lumMod val="75000"/>
                  </a:schemeClr>
                </a:solidFill>
                <a:latin typeface="Bahnschrift Light SemiCondensed" panose="020B0502040204020203" pitchFamily="34" charset="0"/>
              </a:rPr>
              <a:t>a. Identify the number of false positive and false negatives </a:t>
            </a:r>
            <a:r>
              <a:rPr lang="en-US" sz="2200" b="1" dirty="0" smtClean="0">
                <a:solidFill>
                  <a:schemeClr val="accent2">
                    <a:lumMod val="75000"/>
                  </a:schemeClr>
                </a:solidFill>
                <a:latin typeface="Bahnschrift Light SemiCondensed" panose="020B0502040204020203" pitchFamily="34" charset="0"/>
              </a:rPr>
              <a:t/>
            </a:r>
            <a:br>
              <a:rPr lang="en-US" sz="2200" b="1" dirty="0" smtClean="0">
                <a:solidFill>
                  <a:schemeClr val="accent2">
                    <a:lumMod val="75000"/>
                  </a:schemeClr>
                </a:solidFill>
                <a:latin typeface="Bahnschrift Light SemiCondensed" panose="020B0502040204020203" pitchFamily="34" charset="0"/>
              </a:rPr>
            </a:br>
            <a:r>
              <a:rPr lang="en-US" sz="2200" b="1" dirty="0" smtClean="0">
                <a:solidFill>
                  <a:schemeClr val="accent2">
                    <a:lumMod val="75000"/>
                  </a:schemeClr>
                </a:solidFill>
                <a:latin typeface="Bahnschrift Light SemiCondensed" panose="020B0502040204020203" pitchFamily="34" charset="0"/>
              </a:rPr>
              <a:t>b</a:t>
            </a:r>
            <a:r>
              <a:rPr lang="en-US" sz="2200" b="1" dirty="0">
                <a:solidFill>
                  <a:schemeClr val="accent2">
                    <a:lumMod val="75000"/>
                  </a:schemeClr>
                </a:solidFill>
                <a:latin typeface="Bahnschrift Light SemiCondensed" panose="020B0502040204020203" pitchFamily="34" charset="0"/>
              </a:rPr>
              <a:t>. Improve your classification model to reduce patients who are being predicted as having benign tumor but actually have malignant </a:t>
            </a:r>
            <a:r>
              <a:rPr lang="en-US" sz="2200" b="1" dirty="0" smtClean="0">
                <a:solidFill>
                  <a:schemeClr val="accent2">
                    <a:lumMod val="75000"/>
                  </a:schemeClr>
                </a:solidFill>
                <a:latin typeface="Bahnschrift Light SemiCondensed" panose="020B0502040204020203" pitchFamily="34" charset="0"/>
              </a:rPr>
              <a:t>tumor</a:t>
            </a:r>
            <a:br>
              <a:rPr lang="en-US" sz="2200" b="1" dirty="0" smtClean="0">
                <a:solidFill>
                  <a:schemeClr val="accent2">
                    <a:lumMod val="75000"/>
                  </a:schemeClr>
                </a:solidFill>
                <a:latin typeface="Bahnschrift Light SemiCondensed" panose="020B0502040204020203" pitchFamily="34" charset="0"/>
              </a:rPr>
            </a:br>
            <a:r>
              <a:rPr lang="en-US" sz="1400" dirty="0" smtClean="0"/>
              <a:t/>
            </a:r>
            <a:br>
              <a:rPr lang="en-US" sz="1400" dirty="0" smtClean="0"/>
            </a:br>
            <a:endParaRPr lang="en-US" sz="1400" dirty="0"/>
          </a:p>
        </p:txBody>
      </p:sp>
      <p:sp>
        <p:nvSpPr>
          <p:cNvPr id="3" name="Content Placeholder 2"/>
          <p:cNvSpPr>
            <a:spLocks noGrp="1"/>
          </p:cNvSpPr>
          <p:nvPr>
            <p:ph idx="1"/>
          </p:nvPr>
        </p:nvSpPr>
        <p:spPr>
          <a:xfrm>
            <a:off x="181069" y="1158844"/>
            <a:ext cx="10974611" cy="4710250"/>
          </a:xfrm>
        </p:spPr>
        <p:txBody>
          <a:bodyPr/>
          <a:lstStyle/>
          <a:p>
            <a:endParaRPr lang="en-US" dirty="0" smtClean="0"/>
          </a:p>
          <a:p>
            <a:endParaRPr lang="en-US" dirty="0"/>
          </a:p>
          <a:p>
            <a:r>
              <a:rPr lang="en-US" dirty="0" smtClean="0"/>
              <a:t>Ans. </a:t>
            </a:r>
          </a:p>
          <a:p>
            <a:r>
              <a:rPr lang="en-US" dirty="0" smtClean="0"/>
              <a:t>a)The values of false positives and false negatives were  2 and 4 respectively.</a:t>
            </a:r>
          </a:p>
          <a:p>
            <a:pPr marL="0" indent="0">
              <a:buNone/>
            </a:pPr>
            <a:r>
              <a:rPr lang="en-US" dirty="0" smtClean="0"/>
              <a:t>  b) </a:t>
            </a:r>
            <a:r>
              <a:rPr lang="en-US" dirty="0"/>
              <a:t>In my model, I have excluded malignant column after one hot encoding and kept benign as label </a:t>
            </a:r>
            <a:r>
              <a:rPr lang="en-US" dirty="0" smtClean="0"/>
              <a:t>    column.</a:t>
            </a:r>
          </a:p>
          <a:p>
            <a:r>
              <a:rPr lang="en-US" dirty="0" smtClean="0"/>
              <a:t>Therefore, we need to reduce our false positives. </a:t>
            </a:r>
            <a:r>
              <a:rPr lang="en-US" dirty="0" err="1" smtClean="0"/>
              <a:t>GridSearchCV</a:t>
            </a:r>
            <a:r>
              <a:rPr lang="en-US" dirty="0" smtClean="0"/>
              <a:t> was used and since false positives are inversely proportional to precision score. Therefore the scoring parameter was kept precision and the best learning parameters for maximum precision were returned which reduced the false positive as expected.</a:t>
            </a:r>
          </a:p>
          <a:p>
            <a:r>
              <a:rPr lang="en-US" dirty="0" smtClean="0"/>
              <a:t>False positives became 1 and false negatives became 5.</a:t>
            </a:r>
          </a:p>
          <a:p>
            <a:endParaRPr lang="en-US" dirty="0" smtClean="0"/>
          </a:p>
          <a:p>
            <a:endParaRPr lang="en-US" dirty="0"/>
          </a:p>
        </p:txBody>
      </p:sp>
      <p:sp>
        <p:nvSpPr>
          <p:cNvPr id="4" name="Rectangle 3"/>
          <p:cNvSpPr/>
          <p:nvPr/>
        </p:nvSpPr>
        <p:spPr>
          <a:xfrm>
            <a:off x="1097280" y="1584356"/>
            <a:ext cx="10482102" cy="26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p:nvPr/>
        </p:nvPicPr>
        <p:blipFill rotWithShape="1">
          <a:blip r:embed="rId2"/>
          <a:srcRect t="36236" r="61923" b="36412"/>
          <a:stretch/>
        </p:blipFill>
        <p:spPr bwMode="auto">
          <a:xfrm>
            <a:off x="8881451" y="796706"/>
            <a:ext cx="3491620" cy="2245259"/>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385" t="75214" r="59615" b="7236"/>
          <a:stretch/>
        </p:blipFill>
        <p:spPr bwMode="auto">
          <a:xfrm>
            <a:off x="6338331" y="4864842"/>
            <a:ext cx="5694629" cy="1230588"/>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p:txBody>
          <a:bodyPr/>
          <a:lstStyle/>
          <a:p>
            <a:fld id="{7E459567-C980-46CA-9A02-A525F92ABF11}" type="slidenum">
              <a:rPr lang="en-US" smtClean="0"/>
              <a:t>4</a:t>
            </a:fld>
            <a:endParaRPr lang="en-US"/>
          </a:p>
        </p:txBody>
      </p:sp>
    </p:spTree>
    <p:extLst>
      <p:ext uri="{BB962C8B-B14F-4D97-AF65-F5344CB8AC3E}">
        <p14:creationId xmlns:p14="http://schemas.microsoft.com/office/powerpoint/2010/main" val="14356295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TotalTime>
  <Words>247</Words>
  <Application>Microsoft Office PowerPoint</Application>
  <PresentationFormat>Widescreen</PresentationFormat>
  <Paragraphs>27</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SemiCondensed</vt:lpstr>
      <vt:lpstr>Calibri</vt:lpstr>
      <vt:lpstr>Calibri Light</vt:lpstr>
      <vt:lpstr>Retrospect</vt:lpstr>
      <vt:lpstr>Tripadvisor dataset Aim:  Build a classification/regression model to predict scores for any new reviewer.  </vt:lpstr>
      <vt:lpstr>Q. Identify features that are most relevant in the model.   Since random forests classifier had better mean percentage error than others so the features that were most relevant according to the model are displayed in bottom-right corner.  </vt:lpstr>
      <vt:lpstr>Breast cancer dataset Aim:  Build a classification/regression model to predict scores for any new reviewer. </vt:lpstr>
      <vt:lpstr>a. Identify the number of false positive and false negatives  b. Improve your classification model to reduce patients who are being predicted as having benign tumor but actually have malignant tumor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  Build a classification/regression model to predict scores for any new reviewer.  Procedure: 1) The dataset was a mixture of categorical and continuous features. Analyzed the features columns to find if they had correlation with the label                </dc:title>
  <dc:creator>asus</dc:creator>
  <cp:lastModifiedBy>asus</cp:lastModifiedBy>
  <cp:revision>17</cp:revision>
  <dcterms:created xsi:type="dcterms:W3CDTF">2018-10-11T13:49:32Z</dcterms:created>
  <dcterms:modified xsi:type="dcterms:W3CDTF">2020-04-20T12:13:36Z</dcterms:modified>
</cp:coreProperties>
</file>