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3D508F-8A26-4018-9B14-C60264B0FF63}"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CCEFC9-93DA-446A-A3F9-D1D831D1B01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406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D508F-8A26-4018-9B14-C60264B0FF63}"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CCEFC9-93DA-446A-A3F9-D1D831D1B014}" type="slidenum">
              <a:rPr lang="en-IN" smtClean="0"/>
              <a:t>‹#›</a:t>
            </a:fld>
            <a:endParaRPr lang="en-IN"/>
          </a:p>
        </p:txBody>
      </p:sp>
    </p:spTree>
    <p:extLst>
      <p:ext uri="{BB962C8B-B14F-4D97-AF65-F5344CB8AC3E}">
        <p14:creationId xmlns:p14="http://schemas.microsoft.com/office/powerpoint/2010/main" val="322905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D508F-8A26-4018-9B14-C60264B0FF63}"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CCEFC9-93DA-446A-A3F9-D1D831D1B014}" type="slidenum">
              <a:rPr lang="en-IN" smtClean="0"/>
              <a:t>‹#›</a:t>
            </a:fld>
            <a:endParaRPr lang="en-IN"/>
          </a:p>
        </p:txBody>
      </p:sp>
    </p:spTree>
    <p:extLst>
      <p:ext uri="{BB962C8B-B14F-4D97-AF65-F5344CB8AC3E}">
        <p14:creationId xmlns:p14="http://schemas.microsoft.com/office/powerpoint/2010/main" val="219657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D508F-8A26-4018-9B14-C60264B0FF63}"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CCEFC9-93DA-446A-A3F9-D1D831D1B014}" type="slidenum">
              <a:rPr lang="en-IN" smtClean="0"/>
              <a:t>‹#›</a:t>
            </a:fld>
            <a:endParaRPr lang="en-IN"/>
          </a:p>
        </p:txBody>
      </p:sp>
    </p:spTree>
    <p:extLst>
      <p:ext uri="{BB962C8B-B14F-4D97-AF65-F5344CB8AC3E}">
        <p14:creationId xmlns:p14="http://schemas.microsoft.com/office/powerpoint/2010/main" val="1189844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D508F-8A26-4018-9B14-C60264B0FF63}"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CCEFC9-93DA-446A-A3F9-D1D831D1B01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73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3D508F-8A26-4018-9B14-C60264B0FF63}" type="datetimeFigureOut">
              <a:rPr lang="en-IN" smtClean="0"/>
              <a:t>20-01-2022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CCEFC9-93DA-446A-A3F9-D1D831D1B014}" type="slidenum">
              <a:rPr lang="en-IN" smtClean="0"/>
              <a:t>‹#›</a:t>
            </a:fld>
            <a:endParaRPr lang="en-IN"/>
          </a:p>
        </p:txBody>
      </p:sp>
    </p:spTree>
    <p:extLst>
      <p:ext uri="{BB962C8B-B14F-4D97-AF65-F5344CB8AC3E}">
        <p14:creationId xmlns:p14="http://schemas.microsoft.com/office/powerpoint/2010/main" val="275495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3D508F-8A26-4018-9B14-C60264B0FF63}" type="datetimeFigureOut">
              <a:rPr lang="en-IN" smtClean="0"/>
              <a:t>20-01-2022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CCEFC9-93DA-446A-A3F9-D1D831D1B014}" type="slidenum">
              <a:rPr lang="en-IN" smtClean="0"/>
              <a:t>‹#›</a:t>
            </a:fld>
            <a:endParaRPr lang="en-IN"/>
          </a:p>
        </p:txBody>
      </p:sp>
    </p:spTree>
    <p:extLst>
      <p:ext uri="{BB962C8B-B14F-4D97-AF65-F5344CB8AC3E}">
        <p14:creationId xmlns:p14="http://schemas.microsoft.com/office/powerpoint/2010/main" val="3406656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3D508F-8A26-4018-9B14-C60264B0FF63}" type="datetimeFigureOut">
              <a:rPr lang="en-IN" smtClean="0"/>
              <a:t>20-01-2022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CCEFC9-93DA-446A-A3F9-D1D831D1B014}" type="slidenum">
              <a:rPr lang="en-IN" smtClean="0"/>
              <a:t>‹#›</a:t>
            </a:fld>
            <a:endParaRPr lang="en-IN"/>
          </a:p>
        </p:txBody>
      </p:sp>
    </p:spTree>
    <p:extLst>
      <p:ext uri="{BB962C8B-B14F-4D97-AF65-F5344CB8AC3E}">
        <p14:creationId xmlns:p14="http://schemas.microsoft.com/office/powerpoint/2010/main" val="416736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3D508F-8A26-4018-9B14-C60264B0FF63}" type="datetimeFigureOut">
              <a:rPr lang="en-IN" smtClean="0"/>
              <a:t>20-01-2022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1CCEFC9-93DA-446A-A3F9-D1D831D1B014}" type="slidenum">
              <a:rPr lang="en-IN" smtClean="0"/>
              <a:t>‹#›</a:t>
            </a:fld>
            <a:endParaRPr lang="en-IN"/>
          </a:p>
        </p:txBody>
      </p:sp>
    </p:spTree>
    <p:extLst>
      <p:ext uri="{BB962C8B-B14F-4D97-AF65-F5344CB8AC3E}">
        <p14:creationId xmlns:p14="http://schemas.microsoft.com/office/powerpoint/2010/main" val="402621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3D508F-8A26-4018-9B14-C60264B0FF63}" type="datetimeFigureOut">
              <a:rPr lang="en-IN" smtClean="0"/>
              <a:t>20-01-2022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CCEFC9-93DA-446A-A3F9-D1D831D1B014}" type="slidenum">
              <a:rPr lang="en-IN" smtClean="0"/>
              <a:t>‹#›</a:t>
            </a:fld>
            <a:endParaRPr lang="en-IN"/>
          </a:p>
        </p:txBody>
      </p:sp>
    </p:spTree>
    <p:extLst>
      <p:ext uri="{BB962C8B-B14F-4D97-AF65-F5344CB8AC3E}">
        <p14:creationId xmlns:p14="http://schemas.microsoft.com/office/powerpoint/2010/main" val="313313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3D508F-8A26-4018-9B14-C60264B0FF63}" type="datetimeFigureOut">
              <a:rPr lang="en-IN" smtClean="0"/>
              <a:t>20-01-2022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CCEFC9-93DA-446A-A3F9-D1D831D1B014}" type="slidenum">
              <a:rPr lang="en-IN" smtClean="0"/>
              <a:t>‹#›</a:t>
            </a:fld>
            <a:endParaRPr lang="en-IN"/>
          </a:p>
        </p:txBody>
      </p:sp>
    </p:spTree>
    <p:extLst>
      <p:ext uri="{BB962C8B-B14F-4D97-AF65-F5344CB8AC3E}">
        <p14:creationId xmlns:p14="http://schemas.microsoft.com/office/powerpoint/2010/main" val="220638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3D508F-8A26-4018-9B14-C60264B0FF63}" type="datetimeFigureOut">
              <a:rPr lang="en-IN" smtClean="0"/>
              <a:t>20-01-2022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CCEFC9-93DA-446A-A3F9-D1D831D1B01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254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B5C-3BFA-4219-8BBF-84B69C86A45C}"/>
              </a:ext>
            </a:extLst>
          </p:cNvPr>
          <p:cNvSpPr>
            <a:spLocks noGrp="1"/>
          </p:cNvSpPr>
          <p:nvPr>
            <p:ph type="ctrTitle"/>
          </p:nvPr>
        </p:nvSpPr>
        <p:spPr/>
        <p:txBody>
          <a:bodyPr/>
          <a:lstStyle/>
          <a:p>
            <a:r>
              <a:rPr lang="en-IN" dirty="0">
                <a:latin typeface="Bahnschrift Condensed" panose="020B0502040204020203" pitchFamily="34" charset="0"/>
              </a:rPr>
              <a:t>PPS MINI-PROJECT</a:t>
            </a:r>
          </a:p>
        </p:txBody>
      </p:sp>
      <p:sp>
        <p:nvSpPr>
          <p:cNvPr id="3" name="Subtitle 2">
            <a:extLst>
              <a:ext uri="{FF2B5EF4-FFF2-40B4-BE49-F238E27FC236}">
                <a16:creationId xmlns:a16="http://schemas.microsoft.com/office/drawing/2014/main" id="{C703515A-9E63-4F27-93AB-B82683A2020A}"/>
              </a:ext>
            </a:extLst>
          </p:cNvPr>
          <p:cNvSpPr>
            <a:spLocks noGrp="1"/>
          </p:cNvSpPr>
          <p:nvPr>
            <p:ph type="subTitle" idx="1"/>
          </p:nvPr>
        </p:nvSpPr>
        <p:spPr/>
        <p:txBody>
          <a:bodyPr/>
          <a:lstStyle/>
          <a:p>
            <a:r>
              <a:rPr lang="en-IN" b="1" dirty="0"/>
              <a:t>Name :- Yash mankar</a:t>
            </a:r>
          </a:p>
          <a:p>
            <a:r>
              <a:rPr lang="en-IN" b="1" dirty="0"/>
              <a:t>Reg.no. :- Ra2111004010254</a:t>
            </a:r>
          </a:p>
        </p:txBody>
      </p:sp>
    </p:spTree>
    <p:extLst>
      <p:ext uri="{BB962C8B-B14F-4D97-AF65-F5344CB8AC3E}">
        <p14:creationId xmlns:p14="http://schemas.microsoft.com/office/powerpoint/2010/main" val="292563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7952-00A6-47D6-AAE9-F31CAD3B121A}"/>
              </a:ext>
            </a:extLst>
          </p:cNvPr>
          <p:cNvSpPr>
            <a:spLocks noGrp="1"/>
          </p:cNvSpPr>
          <p:nvPr>
            <p:ph type="title"/>
          </p:nvPr>
        </p:nvSpPr>
        <p:spPr/>
        <p:txBody>
          <a:bodyPr/>
          <a:lstStyle/>
          <a:p>
            <a:pPr algn="ctr"/>
            <a:r>
              <a:rPr lang="en-IN" b="1" i="1" u="sng" dirty="0"/>
              <a:t>C PROGRAMMING</a:t>
            </a:r>
          </a:p>
        </p:txBody>
      </p:sp>
      <p:sp>
        <p:nvSpPr>
          <p:cNvPr id="3" name="Content Placeholder 2">
            <a:extLst>
              <a:ext uri="{FF2B5EF4-FFF2-40B4-BE49-F238E27FC236}">
                <a16:creationId xmlns:a16="http://schemas.microsoft.com/office/drawing/2014/main" id="{7E05B49F-39E7-43C5-8BA6-FA125E777F0D}"/>
              </a:ext>
            </a:extLst>
          </p:cNvPr>
          <p:cNvSpPr>
            <a:spLocks noGrp="1"/>
          </p:cNvSpPr>
          <p:nvPr>
            <p:ph idx="1"/>
          </p:nvPr>
        </p:nvSpPr>
        <p:spPr>
          <a:xfrm>
            <a:off x="1097280" y="2580840"/>
            <a:ext cx="10058400" cy="2941419"/>
          </a:xfrm>
        </p:spPr>
        <p:txBody>
          <a:bodyPr/>
          <a:lstStyle/>
          <a:p>
            <a:pPr>
              <a:buFont typeface="Arial" panose="020B0604020202020204" pitchFamily="34" charset="0"/>
              <a:buChar char="•"/>
            </a:pPr>
            <a:r>
              <a:rPr lang="en-US" b="1" dirty="0"/>
              <a:t>C is a procedural programming language. It was initially developed by Dennis Ritchie in the year 1972. </a:t>
            </a:r>
          </a:p>
          <a:p>
            <a:pPr>
              <a:buFont typeface="Arial" panose="020B0604020202020204" pitchFamily="34" charset="0"/>
              <a:buChar char="•"/>
            </a:pPr>
            <a:r>
              <a:rPr lang="en-US" b="1" dirty="0"/>
              <a:t>It was mainly developed as a system programming language to write an operating system. The main features of the C language include low-level memory access, a simple set of keywords, and a clean style.</a:t>
            </a:r>
          </a:p>
          <a:p>
            <a:pPr>
              <a:buFont typeface="Arial" panose="020B0604020202020204" pitchFamily="34" charset="0"/>
              <a:buChar char="•"/>
            </a:pPr>
            <a:r>
              <a:rPr lang="en-US" b="1" dirty="0"/>
              <a:t>These features make C language suitable for system </a:t>
            </a:r>
            <a:r>
              <a:rPr lang="en-US" b="1" dirty="0" err="1"/>
              <a:t>programmings</a:t>
            </a:r>
            <a:r>
              <a:rPr lang="en-US" b="1" dirty="0"/>
              <a:t> like an operating system or compiler development. </a:t>
            </a:r>
            <a:endParaRPr lang="en-IN" b="1" dirty="0"/>
          </a:p>
        </p:txBody>
      </p:sp>
    </p:spTree>
    <p:extLst>
      <p:ext uri="{BB962C8B-B14F-4D97-AF65-F5344CB8AC3E}">
        <p14:creationId xmlns:p14="http://schemas.microsoft.com/office/powerpoint/2010/main" val="1136173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F332-4F4C-4E17-AE30-79F1F5FD2974}"/>
              </a:ext>
            </a:extLst>
          </p:cNvPr>
          <p:cNvSpPr>
            <a:spLocks noGrp="1"/>
          </p:cNvSpPr>
          <p:nvPr>
            <p:ph type="title"/>
          </p:nvPr>
        </p:nvSpPr>
        <p:spPr/>
        <p:txBody>
          <a:bodyPr/>
          <a:lstStyle/>
          <a:p>
            <a:pPr algn="ctr"/>
            <a:r>
              <a:rPr lang="en-IN" b="1" i="1" u="sng" dirty="0">
                <a:latin typeface="Bahnschrift Condensed" panose="020B0502040204020203" pitchFamily="34" charset="0"/>
              </a:rPr>
              <a:t>STUCTURE OF C PROGRAMMING</a:t>
            </a:r>
          </a:p>
        </p:txBody>
      </p:sp>
      <p:pic>
        <p:nvPicPr>
          <p:cNvPr id="5" name="Content Placeholder 4">
            <a:extLst>
              <a:ext uri="{FF2B5EF4-FFF2-40B4-BE49-F238E27FC236}">
                <a16:creationId xmlns:a16="http://schemas.microsoft.com/office/drawing/2014/main" id="{3B53A888-6412-4DA1-B02D-9A5B589527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1571" y="2024095"/>
            <a:ext cx="5875267" cy="3444376"/>
          </a:xfrm>
        </p:spPr>
      </p:pic>
    </p:spTree>
    <p:extLst>
      <p:ext uri="{BB962C8B-B14F-4D97-AF65-F5344CB8AC3E}">
        <p14:creationId xmlns:p14="http://schemas.microsoft.com/office/powerpoint/2010/main" val="333104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5D5B-9AF5-44E8-BB33-A35241307866}"/>
              </a:ext>
            </a:extLst>
          </p:cNvPr>
          <p:cNvSpPr>
            <a:spLocks noGrp="1"/>
          </p:cNvSpPr>
          <p:nvPr>
            <p:ph type="title"/>
          </p:nvPr>
        </p:nvSpPr>
        <p:spPr/>
        <p:txBody>
          <a:bodyPr/>
          <a:lstStyle/>
          <a:p>
            <a:pPr algn="ctr"/>
            <a:r>
              <a:rPr lang="en-IN" b="1" i="1" u="sng" dirty="0">
                <a:latin typeface="Bahnschrift Condensed" panose="020B0502040204020203" pitchFamily="34" charset="0"/>
              </a:rPr>
              <a:t>MINI-PROJECT IN C PROGRAMMING</a:t>
            </a:r>
          </a:p>
        </p:txBody>
      </p:sp>
      <p:sp>
        <p:nvSpPr>
          <p:cNvPr id="3" name="Content Placeholder 2">
            <a:extLst>
              <a:ext uri="{FF2B5EF4-FFF2-40B4-BE49-F238E27FC236}">
                <a16:creationId xmlns:a16="http://schemas.microsoft.com/office/drawing/2014/main" id="{273FF79D-F787-4C11-98A2-3FEA1C25C1A6}"/>
              </a:ext>
            </a:extLst>
          </p:cNvPr>
          <p:cNvSpPr>
            <a:spLocks noGrp="1"/>
          </p:cNvSpPr>
          <p:nvPr>
            <p:ph idx="1"/>
          </p:nvPr>
        </p:nvSpPr>
        <p:spPr/>
        <p:txBody>
          <a:bodyPr/>
          <a:lstStyle/>
          <a:p>
            <a:pPr>
              <a:buFont typeface="Arial" panose="020B0604020202020204" pitchFamily="34" charset="0"/>
              <a:buChar char="•"/>
            </a:pPr>
            <a:r>
              <a:rPr lang="en-IN" sz="3600" b="1" u="sng" dirty="0">
                <a:latin typeface="Bahnschrift" panose="020B0502040204020203" pitchFamily="34" charset="0"/>
              </a:rPr>
              <a:t>Topic</a:t>
            </a:r>
            <a:r>
              <a:rPr lang="en-IN" sz="3600" b="1" dirty="0">
                <a:latin typeface="Bahnschrift" panose="020B0502040204020203" pitchFamily="34" charset="0"/>
              </a:rPr>
              <a:t> :- Telecom Bill Calculator.</a:t>
            </a:r>
          </a:p>
          <a:p>
            <a:pPr>
              <a:buFont typeface="Arial" panose="020B0604020202020204" pitchFamily="34" charset="0"/>
              <a:buChar char="•"/>
            </a:pPr>
            <a:r>
              <a:rPr lang="en-IN" sz="3200" b="1" u="sng" dirty="0">
                <a:latin typeface="Bahnschrift" panose="020B0502040204020203" pitchFamily="34" charset="0"/>
              </a:rPr>
              <a:t>Brief Explanation about my topic</a:t>
            </a:r>
            <a:r>
              <a:rPr lang="en-IN" b="1" dirty="0">
                <a:latin typeface="Bahnschrift" panose="020B0502040204020203" pitchFamily="34" charset="0"/>
              </a:rPr>
              <a:t> :-</a:t>
            </a:r>
          </a:p>
          <a:p>
            <a:pPr>
              <a:buFont typeface="Arial" panose="020B0604020202020204" pitchFamily="34" charset="0"/>
              <a:buChar char="•"/>
            </a:pPr>
            <a:r>
              <a:rPr lang="en-IN" b="1" dirty="0">
                <a:latin typeface="Bahnschrift" panose="020B0502040204020203" pitchFamily="34" charset="0"/>
              </a:rPr>
              <a:t>Telecom bill calculator is the calculation of money we spend per minute when dialled.</a:t>
            </a:r>
          </a:p>
          <a:p>
            <a:pPr>
              <a:buFont typeface="Arial" panose="020B0604020202020204" pitchFamily="34" charset="0"/>
              <a:buChar char="•"/>
            </a:pPr>
            <a:r>
              <a:rPr lang="en-IN" b="1" dirty="0">
                <a:latin typeface="Bahnschrift" panose="020B0502040204020203" pitchFamily="34" charset="0"/>
              </a:rPr>
              <a:t> It gives us information about our money used in month from our monthly recharge.</a:t>
            </a:r>
          </a:p>
          <a:p>
            <a:pPr>
              <a:buFont typeface="Arial" panose="020B0604020202020204" pitchFamily="34" charset="0"/>
              <a:buChar char="•"/>
            </a:pPr>
            <a:r>
              <a:rPr lang="en-US" b="1" i="0" dirty="0">
                <a:solidFill>
                  <a:srgbClr val="222222"/>
                </a:solidFill>
                <a:effectLst/>
                <a:latin typeface="Bahnschrift" panose="020B0502040204020203" pitchFamily="34" charset="0"/>
              </a:rPr>
              <a:t>With this mini project in C Telecom Billing System, you can perform and manage billing operations like they do in Telecom companies. Here, you can add records with name, phone number and the amount of payment. You can view, modify, search and delete existing records.</a:t>
            </a:r>
            <a:endParaRPr lang="en-IN" b="1" dirty="0">
              <a:latin typeface="Bahnschrift" panose="020B0502040204020203" pitchFamily="34" charset="0"/>
            </a:endParaRPr>
          </a:p>
          <a:p>
            <a:pPr>
              <a:buFont typeface="Arial" panose="020B0604020202020204" pitchFamily="34" charset="0"/>
              <a:buChar char="•"/>
            </a:pPr>
            <a:endParaRPr lang="en-IN" b="1" dirty="0">
              <a:latin typeface="Bahnschrift" panose="020B0502040204020203" pitchFamily="34" charset="0"/>
            </a:endParaRPr>
          </a:p>
          <a:p>
            <a:pPr marL="0" indent="0">
              <a:buNone/>
            </a:pPr>
            <a:endParaRPr lang="en-IN" b="1" dirty="0">
              <a:latin typeface="Bahnschrift" panose="020B0502040204020203" pitchFamily="34" charset="0"/>
            </a:endParaRPr>
          </a:p>
        </p:txBody>
      </p:sp>
    </p:spTree>
    <p:extLst>
      <p:ext uri="{BB962C8B-B14F-4D97-AF65-F5344CB8AC3E}">
        <p14:creationId xmlns:p14="http://schemas.microsoft.com/office/powerpoint/2010/main" val="221868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283C-43D5-4E7C-89EA-64700D12AA62}"/>
              </a:ext>
            </a:extLst>
          </p:cNvPr>
          <p:cNvSpPr>
            <a:spLocks noGrp="1"/>
          </p:cNvSpPr>
          <p:nvPr>
            <p:ph type="title"/>
          </p:nvPr>
        </p:nvSpPr>
        <p:spPr/>
        <p:txBody>
          <a:bodyPr>
            <a:normAutofit/>
          </a:bodyPr>
          <a:lstStyle/>
          <a:p>
            <a:pPr algn="ctr"/>
            <a:r>
              <a:rPr lang="en-US" b="1" i="1" u="sng" dirty="0">
                <a:solidFill>
                  <a:srgbClr val="111111"/>
                </a:solidFill>
                <a:effectLst/>
                <a:latin typeface="Bahnschrift SemiBold SemiConden" panose="020B0502040204020203" pitchFamily="34" charset="0"/>
              </a:rPr>
              <a:t>Features of Telecom Billing System in C:</a:t>
            </a:r>
            <a:br>
              <a:rPr lang="en-US" b="1" i="1" u="sng" dirty="0">
                <a:solidFill>
                  <a:srgbClr val="111111"/>
                </a:solidFill>
                <a:effectLst/>
                <a:latin typeface="Bahnschrift SemiBold SemiConden" panose="020B0502040204020203" pitchFamily="34" charset="0"/>
              </a:rPr>
            </a:br>
            <a:endParaRPr lang="en-IN" b="1" i="1" u="sng"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A1AAC14C-2EE0-46F8-AEEA-0D1415AE735F}"/>
              </a:ext>
            </a:extLst>
          </p:cNvPr>
          <p:cNvSpPr>
            <a:spLocks noGrp="1"/>
          </p:cNvSpPr>
          <p:nvPr>
            <p:ph idx="1"/>
          </p:nvPr>
        </p:nvSpPr>
        <p:spPr>
          <a:xfrm>
            <a:off x="1066800" y="1872628"/>
            <a:ext cx="10058400" cy="4023360"/>
          </a:xfrm>
        </p:spPr>
        <p:txBody>
          <a:bodyPr/>
          <a:lstStyle/>
          <a:p>
            <a:pPr algn="just"/>
            <a:r>
              <a:rPr lang="en-US" b="1" i="0" u="sng" dirty="0">
                <a:solidFill>
                  <a:srgbClr val="222222"/>
                </a:solidFill>
                <a:effectLst/>
                <a:latin typeface="Verdana" panose="020B0604030504040204" pitchFamily="34" charset="0"/>
              </a:rPr>
              <a:t>The functions and features used in this project are listed below:</a:t>
            </a:r>
          </a:p>
          <a:p>
            <a:pPr algn="just">
              <a:buFont typeface="Arial" panose="020B0604020202020204" pitchFamily="34" charset="0"/>
              <a:buChar char="•"/>
            </a:pPr>
            <a:r>
              <a:rPr lang="en-US" b="1" i="0" dirty="0">
                <a:solidFill>
                  <a:srgbClr val="222222"/>
                </a:solidFill>
                <a:effectLst/>
                <a:latin typeface="Bahnschrift" panose="020B0502040204020203" pitchFamily="34" charset="0"/>
              </a:rPr>
              <a:t>Add new records: add new data into file with name, phone number and amount to be paid</a:t>
            </a:r>
          </a:p>
          <a:p>
            <a:pPr algn="just">
              <a:buFont typeface="Arial" panose="020B0604020202020204" pitchFamily="34" charset="0"/>
              <a:buChar char="•"/>
            </a:pPr>
            <a:r>
              <a:rPr lang="en-US" b="1" i="0" dirty="0">
                <a:solidFill>
                  <a:srgbClr val="222222"/>
                </a:solidFill>
                <a:effectLst/>
                <a:latin typeface="Bahnschrift" panose="020B0502040204020203" pitchFamily="34" charset="0"/>
              </a:rPr>
              <a:t>View list of records – lists all telephone billing records (as shown in screenshot 3)</a:t>
            </a:r>
          </a:p>
          <a:p>
            <a:pPr algn="just">
              <a:buFont typeface="Arial" panose="020B0604020202020204" pitchFamily="34" charset="0"/>
              <a:buChar char="•"/>
            </a:pPr>
            <a:r>
              <a:rPr lang="en-US" b="1" i="0" dirty="0">
                <a:solidFill>
                  <a:srgbClr val="222222"/>
                </a:solidFill>
                <a:effectLst/>
                <a:latin typeface="Bahnschrift" panose="020B0502040204020203" pitchFamily="34" charset="0"/>
              </a:rPr>
              <a:t>Modify records – edit the added records; name, phone number and/or amount of payment can be edited</a:t>
            </a:r>
          </a:p>
          <a:p>
            <a:pPr algn="just">
              <a:buFont typeface="Arial" panose="020B0604020202020204" pitchFamily="34" charset="0"/>
              <a:buChar char="•"/>
            </a:pPr>
            <a:r>
              <a:rPr lang="en-US" b="1" i="0" dirty="0">
                <a:solidFill>
                  <a:srgbClr val="222222"/>
                </a:solidFill>
                <a:effectLst/>
                <a:latin typeface="Bahnschrift" panose="020B0502040204020203" pitchFamily="34" charset="0"/>
              </a:rPr>
              <a:t>View payment – shows amount to be paid</a:t>
            </a:r>
          </a:p>
          <a:p>
            <a:pPr algn="just">
              <a:buFont typeface="Arial" panose="020B0604020202020204" pitchFamily="34" charset="0"/>
              <a:buChar char="•"/>
            </a:pPr>
            <a:r>
              <a:rPr lang="en-US" b="1" i="0" dirty="0">
                <a:solidFill>
                  <a:srgbClr val="222222"/>
                </a:solidFill>
                <a:effectLst/>
                <a:latin typeface="Bahnschrift" panose="020B0502040204020203" pitchFamily="34" charset="0"/>
              </a:rPr>
              <a:t>Search records – search for added/updated records in file</a:t>
            </a:r>
          </a:p>
          <a:p>
            <a:pPr algn="just">
              <a:buFont typeface="Arial" panose="020B0604020202020204" pitchFamily="34" charset="0"/>
              <a:buChar char="•"/>
            </a:pPr>
            <a:r>
              <a:rPr lang="en-US" b="1" i="0" dirty="0">
                <a:solidFill>
                  <a:srgbClr val="222222"/>
                </a:solidFill>
                <a:effectLst/>
                <a:latin typeface="Bahnschrift" panose="020B0502040204020203" pitchFamily="34" charset="0"/>
              </a:rPr>
              <a:t>Delete records – removes data permanently from file</a:t>
            </a:r>
          </a:p>
          <a:p>
            <a:endParaRPr lang="en-IN" dirty="0"/>
          </a:p>
        </p:txBody>
      </p:sp>
    </p:spTree>
    <p:extLst>
      <p:ext uri="{BB962C8B-B14F-4D97-AF65-F5344CB8AC3E}">
        <p14:creationId xmlns:p14="http://schemas.microsoft.com/office/powerpoint/2010/main" val="255104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A019-7B23-4922-AD7E-360CD9414BC3}"/>
              </a:ext>
            </a:extLst>
          </p:cNvPr>
          <p:cNvSpPr>
            <a:spLocks noGrp="1"/>
          </p:cNvSpPr>
          <p:nvPr>
            <p:ph type="title"/>
          </p:nvPr>
        </p:nvSpPr>
        <p:spPr>
          <a:xfrm>
            <a:off x="1160033" y="-547316"/>
            <a:ext cx="10121153" cy="1450757"/>
          </a:xfrm>
        </p:spPr>
        <p:txBody>
          <a:bodyPr/>
          <a:lstStyle/>
          <a:p>
            <a:pPr algn="ctr"/>
            <a:r>
              <a:rPr lang="en-IN" b="1" u="sng" dirty="0"/>
              <a:t>FLOWCHART</a:t>
            </a:r>
          </a:p>
        </p:txBody>
      </p:sp>
      <p:sp>
        <p:nvSpPr>
          <p:cNvPr id="3" name="Content Placeholder 2">
            <a:extLst>
              <a:ext uri="{FF2B5EF4-FFF2-40B4-BE49-F238E27FC236}">
                <a16:creationId xmlns:a16="http://schemas.microsoft.com/office/drawing/2014/main" id="{1A07DC2F-03DA-4313-BD78-AA94E61BB5BE}"/>
              </a:ext>
            </a:extLst>
          </p:cNvPr>
          <p:cNvSpPr>
            <a:spLocks noGrp="1"/>
          </p:cNvSpPr>
          <p:nvPr>
            <p:ph idx="1"/>
          </p:nvPr>
        </p:nvSpPr>
        <p:spPr>
          <a:xfrm>
            <a:off x="1160033" y="781665"/>
            <a:ext cx="10058400" cy="5368735"/>
          </a:xfrm>
        </p:spPr>
        <p:txBody>
          <a:bodyPr/>
          <a:lstStyle/>
          <a:p>
            <a:r>
              <a:rPr lang="en-IN" dirty="0">
                <a:solidFill>
                  <a:schemeClr val="bg1"/>
                </a:solidFill>
              </a:rPr>
              <a:t>n</a:t>
            </a:r>
          </a:p>
        </p:txBody>
      </p:sp>
      <p:sp>
        <p:nvSpPr>
          <p:cNvPr id="4" name="Flowchart: Decision 3">
            <a:extLst>
              <a:ext uri="{FF2B5EF4-FFF2-40B4-BE49-F238E27FC236}">
                <a16:creationId xmlns:a16="http://schemas.microsoft.com/office/drawing/2014/main" id="{73453906-2A5C-4167-80DB-D206E15D3047}"/>
              </a:ext>
            </a:extLst>
          </p:cNvPr>
          <p:cNvSpPr/>
          <p:nvPr/>
        </p:nvSpPr>
        <p:spPr>
          <a:xfrm>
            <a:off x="1956612" y="801677"/>
            <a:ext cx="1922713" cy="796580"/>
          </a:xfrm>
          <a:prstGeom prst="flowChartDecision">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t>START</a:t>
            </a:r>
          </a:p>
        </p:txBody>
      </p:sp>
      <p:cxnSp>
        <p:nvCxnSpPr>
          <p:cNvPr id="6" name="Straight Arrow Connector 5">
            <a:extLst>
              <a:ext uri="{FF2B5EF4-FFF2-40B4-BE49-F238E27FC236}">
                <a16:creationId xmlns:a16="http://schemas.microsoft.com/office/drawing/2014/main" id="{0E47C7BF-273B-41CD-9624-9E608BE02C68}"/>
              </a:ext>
            </a:extLst>
          </p:cNvPr>
          <p:cNvCxnSpPr>
            <a:cxnSpLocks/>
            <a:stCxn id="4" idx="2"/>
          </p:cNvCxnSpPr>
          <p:nvPr/>
        </p:nvCxnSpPr>
        <p:spPr>
          <a:xfrm>
            <a:off x="2917969" y="1598257"/>
            <a:ext cx="0" cy="350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17034C3-C9F6-4831-BAED-5BBBA93BD56A}"/>
              </a:ext>
            </a:extLst>
          </p:cNvPr>
          <p:cNvCxnSpPr/>
          <p:nvPr/>
        </p:nvCxnSpPr>
        <p:spPr>
          <a:xfrm>
            <a:off x="2917969" y="2245935"/>
            <a:ext cx="0" cy="555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16B2F04-1BB6-45BB-A161-D94D8DE0652F}"/>
              </a:ext>
            </a:extLst>
          </p:cNvPr>
          <p:cNvSpPr/>
          <p:nvPr/>
        </p:nvSpPr>
        <p:spPr>
          <a:xfrm>
            <a:off x="2027262" y="1895886"/>
            <a:ext cx="1781415" cy="35004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t>int talktime;</a:t>
            </a:r>
          </a:p>
        </p:txBody>
      </p:sp>
      <p:sp>
        <p:nvSpPr>
          <p:cNvPr id="18" name="Rectangle 17">
            <a:extLst>
              <a:ext uri="{FF2B5EF4-FFF2-40B4-BE49-F238E27FC236}">
                <a16:creationId xmlns:a16="http://schemas.microsoft.com/office/drawing/2014/main" id="{F8F39798-9AD7-49D8-8BBA-AC7360ECACA5}"/>
              </a:ext>
            </a:extLst>
          </p:cNvPr>
          <p:cNvSpPr/>
          <p:nvPr/>
        </p:nvSpPr>
        <p:spPr>
          <a:xfrm>
            <a:off x="1160033" y="2801747"/>
            <a:ext cx="3515874" cy="85251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t>float bill;</a:t>
            </a:r>
          </a:p>
          <a:p>
            <a:pPr algn="ctr"/>
            <a:r>
              <a:rPr lang="en-IN" b="1" dirty="0"/>
              <a:t>printf(“Enter number of talktime”);</a:t>
            </a:r>
          </a:p>
          <a:p>
            <a:pPr algn="ctr"/>
            <a:r>
              <a:rPr lang="en-IN" b="1" dirty="0"/>
              <a:t>scanf(“%d”,&amp;talktime);</a:t>
            </a:r>
          </a:p>
        </p:txBody>
      </p:sp>
      <p:cxnSp>
        <p:nvCxnSpPr>
          <p:cNvPr id="20" name="Straight Arrow Connector 19">
            <a:extLst>
              <a:ext uri="{FF2B5EF4-FFF2-40B4-BE49-F238E27FC236}">
                <a16:creationId xmlns:a16="http://schemas.microsoft.com/office/drawing/2014/main" id="{7122C079-C7D2-4D40-9FD1-3B16226811EC}"/>
              </a:ext>
            </a:extLst>
          </p:cNvPr>
          <p:cNvCxnSpPr>
            <a:stCxn id="18" idx="2"/>
          </p:cNvCxnSpPr>
          <p:nvPr/>
        </p:nvCxnSpPr>
        <p:spPr>
          <a:xfrm>
            <a:off x="2917970" y="3654266"/>
            <a:ext cx="0" cy="43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E6C0E5F-A41E-4A0C-9F01-4527CFCFD255}"/>
              </a:ext>
            </a:extLst>
          </p:cNvPr>
          <p:cNvSpPr/>
          <p:nvPr/>
        </p:nvSpPr>
        <p:spPr>
          <a:xfrm>
            <a:off x="2079020" y="4090913"/>
            <a:ext cx="1677897" cy="33165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t>talktime&lt;=100</a:t>
            </a:r>
          </a:p>
        </p:txBody>
      </p:sp>
      <p:cxnSp>
        <p:nvCxnSpPr>
          <p:cNvPr id="23" name="Straight Arrow Connector 22">
            <a:extLst>
              <a:ext uri="{FF2B5EF4-FFF2-40B4-BE49-F238E27FC236}">
                <a16:creationId xmlns:a16="http://schemas.microsoft.com/office/drawing/2014/main" id="{AE45FF87-F6FC-4BB1-9A78-831A596A1B6C}"/>
              </a:ext>
            </a:extLst>
          </p:cNvPr>
          <p:cNvCxnSpPr>
            <a:cxnSpLocks/>
          </p:cNvCxnSpPr>
          <p:nvPr/>
        </p:nvCxnSpPr>
        <p:spPr>
          <a:xfrm flipH="1">
            <a:off x="1754108" y="4422564"/>
            <a:ext cx="324912" cy="29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462D9E5-FD9D-484D-8143-618E7F71C006}"/>
              </a:ext>
            </a:extLst>
          </p:cNvPr>
          <p:cNvCxnSpPr>
            <a:stCxn id="21" idx="3"/>
          </p:cNvCxnSpPr>
          <p:nvPr/>
        </p:nvCxnSpPr>
        <p:spPr>
          <a:xfrm>
            <a:off x="3756917" y="4256739"/>
            <a:ext cx="1298070" cy="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61C3E0B-6612-4831-BF4C-7BEE2C49777D}"/>
              </a:ext>
            </a:extLst>
          </p:cNvPr>
          <p:cNvSpPr txBox="1"/>
          <p:nvPr/>
        </p:nvSpPr>
        <p:spPr>
          <a:xfrm rot="19138162">
            <a:off x="1585479" y="4187047"/>
            <a:ext cx="680620" cy="369332"/>
          </a:xfrm>
          <a:prstGeom prst="rect">
            <a:avLst/>
          </a:prstGeom>
          <a:noFill/>
        </p:spPr>
        <p:txBody>
          <a:bodyPr wrap="square">
            <a:spAutoFit/>
          </a:bodyPr>
          <a:lstStyle/>
          <a:p>
            <a:r>
              <a:rPr lang="en-IN" b="1" dirty="0"/>
              <a:t>Yes</a:t>
            </a:r>
          </a:p>
        </p:txBody>
      </p:sp>
      <p:sp>
        <p:nvSpPr>
          <p:cNvPr id="32" name="TextBox 31">
            <a:extLst>
              <a:ext uri="{FF2B5EF4-FFF2-40B4-BE49-F238E27FC236}">
                <a16:creationId xmlns:a16="http://schemas.microsoft.com/office/drawing/2014/main" id="{D017634D-8785-4F23-8E8D-C886130C653C}"/>
              </a:ext>
            </a:extLst>
          </p:cNvPr>
          <p:cNvSpPr txBox="1"/>
          <p:nvPr/>
        </p:nvSpPr>
        <p:spPr>
          <a:xfrm>
            <a:off x="4089015" y="3906247"/>
            <a:ext cx="791026" cy="369332"/>
          </a:xfrm>
          <a:prstGeom prst="rect">
            <a:avLst/>
          </a:prstGeom>
          <a:noFill/>
        </p:spPr>
        <p:txBody>
          <a:bodyPr wrap="square">
            <a:spAutoFit/>
          </a:bodyPr>
          <a:lstStyle/>
          <a:p>
            <a:r>
              <a:rPr lang="en-IN" b="1" dirty="0"/>
              <a:t>No</a:t>
            </a:r>
          </a:p>
        </p:txBody>
      </p:sp>
      <p:sp>
        <p:nvSpPr>
          <p:cNvPr id="35" name="Rectangle 34">
            <a:extLst>
              <a:ext uri="{FF2B5EF4-FFF2-40B4-BE49-F238E27FC236}">
                <a16:creationId xmlns:a16="http://schemas.microsoft.com/office/drawing/2014/main" id="{687C422F-BA9D-4FC6-9DA2-D13CBFCC8660}"/>
              </a:ext>
            </a:extLst>
          </p:cNvPr>
          <p:cNvSpPr/>
          <p:nvPr/>
        </p:nvSpPr>
        <p:spPr>
          <a:xfrm>
            <a:off x="1160033" y="4746455"/>
            <a:ext cx="1133224" cy="4188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t>Bill=200</a:t>
            </a:r>
          </a:p>
        </p:txBody>
      </p:sp>
      <p:sp>
        <p:nvSpPr>
          <p:cNvPr id="39" name="Rectangle 38">
            <a:extLst>
              <a:ext uri="{FF2B5EF4-FFF2-40B4-BE49-F238E27FC236}">
                <a16:creationId xmlns:a16="http://schemas.microsoft.com/office/drawing/2014/main" id="{058265BE-5E8D-4905-A308-48605D6771E4}"/>
              </a:ext>
            </a:extLst>
          </p:cNvPr>
          <p:cNvSpPr/>
          <p:nvPr/>
        </p:nvSpPr>
        <p:spPr>
          <a:xfrm>
            <a:off x="5054987" y="4090913"/>
            <a:ext cx="2183309" cy="6281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t>Talktime&gt;100&amp;&amp;talktime&lt;=150</a:t>
            </a:r>
          </a:p>
        </p:txBody>
      </p:sp>
      <p:cxnSp>
        <p:nvCxnSpPr>
          <p:cNvPr id="41" name="Straight Arrow Connector 40">
            <a:extLst>
              <a:ext uri="{FF2B5EF4-FFF2-40B4-BE49-F238E27FC236}">
                <a16:creationId xmlns:a16="http://schemas.microsoft.com/office/drawing/2014/main" id="{B4990638-992C-4EF1-8F28-2310690884EE}"/>
              </a:ext>
            </a:extLst>
          </p:cNvPr>
          <p:cNvCxnSpPr>
            <a:cxnSpLocks/>
          </p:cNvCxnSpPr>
          <p:nvPr/>
        </p:nvCxnSpPr>
        <p:spPr>
          <a:xfrm>
            <a:off x="6096000" y="4719072"/>
            <a:ext cx="0" cy="446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Flowchart: Decision 44">
            <a:extLst>
              <a:ext uri="{FF2B5EF4-FFF2-40B4-BE49-F238E27FC236}">
                <a16:creationId xmlns:a16="http://schemas.microsoft.com/office/drawing/2014/main" id="{9E1812EE-2B72-4C49-ABFB-28645FAA953A}"/>
              </a:ext>
            </a:extLst>
          </p:cNvPr>
          <p:cNvSpPr/>
          <p:nvPr/>
        </p:nvSpPr>
        <p:spPr>
          <a:xfrm>
            <a:off x="4675907" y="5148040"/>
            <a:ext cx="2668788" cy="928295"/>
          </a:xfrm>
          <a:prstGeom prst="flowChartDecision">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t>Talktime&gt;</a:t>
            </a:r>
          </a:p>
          <a:p>
            <a:pPr algn="ctr"/>
            <a:r>
              <a:rPr lang="en-IN" b="1" dirty="0"/>
              <a:t>150++</a:t>
            </a:r>
          </a:p>
        </p:txBody>
      </p:sp>
      <p:cxnSp>
        <p:nvCxnSpPr>
          <p:cNvPr id="47" name="Straight Arrow Connector 46">
            <a:extLst>
              <a:ext uri="{FF2B5EF4-FFF2-40B4-BE49-F238E27FC236}">
                <a16:creationId xmlns:a16="http://schemas.microsoft.com/office/drawing/2014/main" id="{AAD54716-E14F-4FAE-9062-8C847BF39A51}"/>
              </a:ext>
            </a:extLst>
          </p:cNvPr>
          <p:cNvCxnSpPr>
            <a:cxnSpLocks/>
            <a:stCxn id="45" idx="1"/>
            <a:endCxn id="64" idx="3"/>
          </p:cNvCxnSpPr>
          <p:nvPr/>
        </p:nvCxnSpPr>
        <p:spPr>
          <a:xfrm flipH="1">
            <a:off x="4282489" y="5612188"/>
            <a:ext cx="393418" cy="20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D273AD-FD05-484B-A290-65FDC532A298}"/>
              </a:ext>
            </a:extLst>
          </p:cNvPr>
          <p:cNvCxnSpPr>
            <a:cxnSpLocks/>
            <a:stCxn id="45" idx="3"/>
          </p:cNvCxnSpPr>
          <p:nvPr/>
        </p:nvCxnSpPr>
        <p:spPr>
          <a:xfrm flipV="1">
            <a:off x="7344695" y="5462120"/>
            <a:ext cx="272380" cy="150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1699BD3-F14B-42F3-9660-16BCE9B6A1E7}"/>
              </a:ext>
            </a:extLst>
          </p:cNvPr>
          <p:cNvCxnSpPr/>
          <p:nvPr/>
        </p:nvCxnSpPr>
        <p:spPr>
          <a:xfrm flipV="1">
            <a:off x="7617075" y="2245935"/>
            <a:ext cx="0" cy="321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B9FA5D1-D109-4B75-8AA0-82374EF65669}"/>
              </a:ext>
            </a:extLst>
          </p:cNvPr>
          <p:cNvCxnSpPr/>
          <p:nvPr/>
        </p:nvCxnSpPr>
        <p:spPr>
          <a:xfrm>
            <a:off x="7617075" y="2245935"/>
            <a:ext cx="844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8DE1BC1-74B5-4BB1-BFF6-6CE81C9D150B}"/>
              </a:ext>
            </a:extLst>
          </p:cNvPr>
          <p:cNvSpPr txBox="1"/>
          <p:nvPr/>
        </p:nvSpPr>
        <p:spPr>
          <a:xfrm rot="20899114">
            <a:off x="4675908" y="5148040"/>
            <a:ext cx="672606" cy="369577"/>
          </a:xfrm>
          <a:prstGeom prst="rect">
            <a:avLst/>
          </a:prstGeom>
          <a:noFill/>
        </p:spPr>
        <p:txBody>
          <a:bodyPr wrap="square">
            <a:spAutoFit/>
          </a:bodyPr>
          <a:lstStyle/>
          <a:p>
            <a:r>
              <a:rPr lang="en-IN" b="1" dirty="0"/>
              <a:t>Yes</a:t>
            </a:r>
          </a:p>
        </p:txBody>
      </p:sp>
      <p:sp>
        <p:nvSpPr>
          <p:cNvPr id="62" name="TextBox 61">
            <a:extLst>
              <a:ext uri="{FF2B5EF4-FFF2-40B4-BE49-F238E27FC236}">
                <a16:creationId xmlns:a16="http://schemas.microsoft.com/office/drawing/2014/main" id="{F45E4260-E910-4736-A989-CF8BDACDE9FD}"/>
              </a:ext>
            </a:extLst>
          </p:cNvPr>
          <p:cNvSpPr txBox="1"/>
          <p:nvPr/>
        </p:nvSpPr>
        <p:spPr>
          <a:xfrm>
            <a:off x="7093718" y="5128189"/>
            <a:ext cx="674196" cy="369332"/>
          </a:xfrm>
          <a:prstGeom prst="rect">
            <a:avLst/>
          </a:prstGeom>
          <a:noFill/>
        </p:spPr>
        <p:txBody>
          <a:bodyPr wrap="square">
            <a:spAutoFit/>
          </a:bodyPr>
          <a:lstStyle/>
          <a:p>
            <a:r>
              <a:rPr lang="en-IN" b="1" dirty="0"/>
              <a:t>No</a:t>
            </a:r>
          </a:p>
        </p:txBody>
      </p:sp>
      <p:sp>
        <p:nvSpPr>
          <p:cNvPr id="63" name="Rectangle 62">
            <a:extLst>
              <a:ext uri="{FF2B5EF4-FFF2-40B4-BE49-F238E27FC236}">
                <a16:creationId xmlns:a16="http://schemas.microsoft.com/office/drawing/2014/main" id="{23C91730-71F9-4470-B5CD-EC912FDE259A}"/>
              </a:ext>
            </a:extLst>
          </p:cNvPr>
          <p:cNvSpPr/>
          <p:nvPr/>
        </p:nvSpPr>
        <p:spPr>
          <a:xfrm>
            <a:off x="8461828" y="1895886"/>
            <a:ext cx="2447742" cy="5965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t>Talktime=talktime-200</a:t>
            </a:r>
          </a:p>
        </p:txBody>
      </p:sp>
      <p:sp>
        <p:nvSpPr>
          <p:cNvPr id="64" name="Rectangle 63">
            <a:extLst>
              <a:ext uri="{FF2B5EF4-FFF2-40B4-BE49-F238E27FC236}">
                <a16:creationId xmlns:a16="http://schemas.microsoft.com/office/drawing/2014/main" id="{F33AD0D1-B0C8-4EF5-B612-345D4996B641}"/>
              </a:ext>
            </a:extLst>
          </p:cNvPr>
          <p:cNvSpPr/>
          <p:nvPr/>
        </p:nvSpPr>
        <p:spPr>
          <a:xfrm>
            <a:off x="1813478" y="5272661"/>
            <a:ext cx="2469011" cy="7207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t>Bill=200+(0.6*talktime)</a:t>
            </a:r>
          </a:p>
        </p:txBody>
      </p:sp>
      <p:cxnSp>
        <p:nvCxnSpPr>
          <p:cNvPr id="69" name="Straight Arrow Connector 68">
            <a:extLst>
              <a:ext uri="{FF2B5EF4-FFF2-40B4-BE49-F238E27FC236}">
                <a16:creationId xmlns:a16="http://schemas.microsoft.com/office/drawing/2014/main" id="{2856C20F-2D22-4DF4-AD66-F407E93856E0}"/>
              </a:ext>
            </a:extLst>
          </p:cNvPr>
          <p:cNvCxnSpPr>
            <a:cxnSpLocks/>
          </p:cNvCxnSpPr>
          <p:nvPr/>
        </p:nvCxnSpPr>
        <p:spPr>
          <a:xfrm>
            <a:off x="9630881" y="2504373"/>
            <a:ext cx="0" cy="619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5079C3E3-0FC9-441F-8823-D10B4EC38A76}"/>
              </a:ext>
            </a:extLst>
          </p:cNvPr>
          <p:cNvSpPr/>
          <p:nvPr/>
        </p:nvSpPr>
        <p:spPr>
          <a:xfrm>
            <a:off x="8461829" y="3123504"/>
            <a:ext cx="2447742" cy="61913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t>Bill=200+(0.6*50)+(0.5*50)+(0.40*talktime)</a:t>
            </a:r>
          </a:p>
        </p:txBody>
      </p:sp>
      <p:cxnSp>
        <p:nvCxnSpPr>
          <p:cNvPr id="73" name="Straight Arrow Connector 72">
            <a:extLst>
              <a:ext uri="{FF2B5EF4-FFF2-40B4-BE49-F238E27FC236}">
                <a16:creationId xmlns:a16="http://schemas.microsoft.com/office/drawing/2014/main" id="{6034ED5C-2F43-4202-8092-0FF735D4B4FD}"/>
              </a:ext>
            </a:extLst>
          </p:cNvPr>
          <p:cNvCxnSpPr>
            <a:cxnSpLocks/>
          </p:cNvCxnSpPr>
          <p:nvPr/>
        </p:nvCxnSpPr>
        <p:spPr>
          <a:xfrm>
            <a:off x="9630881" y="3742634"/>
            <a:ext cx="0" cy="532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86462038-EF45-49AD-8D83-785EA3D95970}"/>
              </a:ext>
            </a:extLst>
          </p:cNvPr>
          <p:cNvSpPr/>
          <p:nvPr/>
        </p:nvSpPr>
        <p:spPr>
          <a:xfrm>
            <a:off x="8456021" y="4269836"/>
            <a:ext cx="2453549" cy="86499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t>Printf(“Your bill is Rs : %0.2f”,bill)</a:t>
            </a:r>
          </a:p>
        </p:txBody>
      </p:sp>
      <p:cxnSp>
        <p:nvCxnSpPr>
          <p:cNvPr id="91" name="Straight Arrow Connector 90">
            <a:extLst>
              <a:ext uri="{FF2B5EF4-FFF2-40B4-BE49-F238E27FC236}">
                <a16:creationId xmlns:a16="http://schemas.microsoft.com/office/drawing/2014/main" id="{313CAD3B-D7BF-415B-A24C-42D0A41D657B}"/>
              </a:ext>
            </a:extLst>
          </p:cNvPr>
          <p:cNvCxnSpPr/>
          <p:nvPr/>
        </p:nvCxnSpPr>
        <p:spPr>
          <a:xfrm>
            <a:off x="9630881" y="5175745"/>
            <a:ext cx="0" cy="457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Flowchart: Decision 91">
            <a:extLst>
              <a:ext uri="{FF2B5EF4-FFF2-40B4-BE49-F238E27FC236}">
                <a16:creationId xmlns:a16="http://schemas.microsoft.com/office/drawing/2014/main" id="{06E0BFA4-3948-4722-9D75-0A63D9222546}"/>
              </a:ext>
            </a:extLst>
          </p:cNvPr>
          <p:cNvSpPr/>
          <p:nvPr/>
        </p:nvSpPr>
        <p:spPr>
          <a:xfrm>
            <a:off x="8797597" y="5642536"/>
            <a:ext cx="1666568" cy="548779"/>
          </a:xfrm>
          <a:prstGeom prst="flowChartDecision">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t>END</a:t>
            </a:r>
          </a:p>
        </p:txBody>
      </p:sp>
    </p:spTree>
    <p:extLst>
      <p:ext uri="{BB962C8B-B14F-4D97-AF65-F5344CB8AC3E}">
        <p14:creationId xmlns:p14="http://schemas.microsoft.com/office/powerpoint/2010/main" val="273803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7E6C-D2C4-45F6-A489-810972264C2D}"/>
              </a:ext>
            </a:extLst>
          </p:cNvPr>
          <p:cNvSpPr>
            <a:spLocks noGrp="1"/>
          </p:cNvSpPr>
          <p:nvPr>
            <p:ph type="title"/>
          </p:nvPr>
        </p:nvSpPr>
        <p:spPr/>
        <p:txBody>
          <a:bodyPr/>
          <a:lstStyle/>
          <a:p>
            <a:pPr algn="ctr"/>
            <a:r>
              <a:rPr lang="en-IN" b="1" u="sng" dirty="0"/>
              <a:t>CODE TO BUILD TELECOM BILLING SYSTEM BY C LANGUAGE</a:t>
            </a:r>
          </a:p>
        </p:txBody>
      </p:sp>
      <p:sp>
        <p:nvSpPr>
          <p:cNvPr id="3" name="Content Placeholder 2">
            <a:extLst>
              <a:ext uri="{FF2B5EF4-FFF2-40B4-BE49-F238E27FC236}">
                <a16:creationId xmlns:a16="http://schemas.microsoft.com/office/drawing/2014/main" id="{59372EF2-C3D7-40E5-B4C3-3D23DE01A595}"/>
              </a:ext>
            </a:extLst>
          </p:cNvPr>
          <p:cNvSpPr>
            <a:spLocks noGrp="1"/>
          </p:cNvSpPr>
          <p:nvPr>
            <p:ph idx="1"/>
          </p:nvPr>
        </p:nvSpPr>
        <p:spPr>
          <a:xfrm>
            <a:off x="233082" y="1845734"/>
            <a:ext cx="10922598" cy="4402666"/>
          </a:xfrm>
        </p:spPr>
        <p:txBody>
          <a:bodyPr>
            <a:normAutofit fontScale="25000" lnSpcReduction="20000"/>
          </a:bodyPr>
          <a:lstStyle/>
          <a:p>
            <a:r>
              <a:rPr lang="en-US" sz="5600" b="1" i="0" dirty="0">
                <a:solidFill>
                  <a:srgbClr val="000000"/>
                </a:solidFill>
                <a:effectLst/>
                <a:latin typeface="Menlo"/>
              </a:rPr>
              <a:t>#include &lt;stdio.h&gt; </a:t>
            </a:r>
          </a:p>
          <a:p>
            <a:r>
              <a:rPr lang="en-US" sz="5600" b="1" i="0" dirty="0">
                <a:solidFill>
                  <a:srgbClr val="0000FF"/>
                </a:solidFill>
                <a:effectLst/>
                <a:latin typeface="Menlo"/>
              </a:rPr>
              <a:t>int</a:t>
            </a:r>
            <a:r>
              <a:rPr lang="en-US" sz="5600" b="1" i="0" dirty="0">
                <a:solidFill>
                  <a:srgbClr val="000000"/>
                </a:solidFill>
                <a:effectLst/>
                <a:latin typeface="Menlo"/>
              </a:rPr>
              <a:t> </a:t>
            </a:r>
            <a:r>
              <a:rPr lang="en-US" sz="5600" b="1" i="0" dirty="0">
                <a:solidFill>
                  <a:srgbClr val="A31515"/>
                </a:solidFill>
                <a:effectLst/>
                <a:latin typeface="Menlo"/>
              </a:rPr>
              <a:t>main</a:t>
            </a:r>
            <a:r>
              <a:rPr lang="en-US" sz="5600" b="1" i="0" dirty="0">
                <a:solidFill>
                  <a:srgbClr val="000000"/>
                </a:solidFill>
                <a:effectLst/>
                <a:latin typeface="Menlo"/>
              </a:rPr>
              <a:t>()                                                                                                                                                                                                                                   </a:t>
            </a:r>
          </a:p>
          <a:p>
            <a:r>
              <a:rPr lang="en-US" sz="5600" b="1" i="0" dirty="0">
                <a:solidFill>
                  <a:srgbClr val="000000"/>
                </a:solidFill>
                <a:effectLst/>
                <a:latin typeface="Menlo"/>
              </a:rPr>
              <a:t>{ </a:t>
            </a:r>
            <a:r>
              <a:rPr lang="en-US" sz="5600" b="1" i="0" dirty="0">
                <a:solidFill>
                  <a:srgbClr val="0000FF"/>
                </a:solidFill>
                <a:effectLst/>
                <a:latin typeface="Menlo"/>
              </a:rPr>
              <a:t>int</a:t>
            </a:r>
            <a:r>
              <a:rPr lang="en-US" sz="5600" b="1" i="0" dirty="0">
                <a:solidFill>
                  <a:srgbClr val="000000"/>
                </a:solidFill>
                <a:effectLst/>
                <a:latin typeface="Menlo"/>
              </a:rPr>
              <a:t> talktime;          </a:t>
            </a:r>
          </a:p>
          <a:p>
            <a:r>
              <a:rPr lang="en-US" sz="5600" b="1" i="0" dirty="0">
                <a:solidFill>
                  <a:srgbClr val="0000FF"/>
                </a:solidFill>
                <a:effectLst/>
                <a:latin typeface="Menlo"/>
              </a:rPr>
              <a:t>float</a:t>
            </a:r>
            <a:r>
              <a:rPr lang="en-US" sz="5600" b="1" i="0" dirty="0">
                <a:solidFill>
                  <a:srgbClr val="000000"/>
                </a:solidFill>
                <a:effectLst/>
                <a:latin typeface="Menlo"/>
              </a:rPr>
              <a:t> bill; </a:t>
            </a:r>
          </a:p>
          <a:p>
            <a:r>
              <a:rPr lang="en-US" sz="5600" b="1" i="0" dirty="0">
                <a:solidFill>
                  <a:srgbClr val="000000"/>
                </a:solidFill>
                <a:effectLst/>
                <a:latin typeface="Menlo"/>
              </a:rPr>
              <a:t>printf(</a:t>
            </a:r>
            <a:r>
              <a:rPr lang="en-US" sz="5600" b="1" i="0" dirty="0">
                <a:solidFill>
                  <a:srgbClr val="A31515"/>
                </a:solidFill>
                <a:effectLst/>
                <a:latin typeface="Menlo"/>
              </a:rPr>
              <a:t>"Enter number of talktime :"</a:t>
            </a:r>
            <a:r>
              <a:rPr lang="en-US" sz="5600" b="1" i="0" dirty="0">
                <a:solidFill>
                  <a:srgbClr val="000000"/>
                </a:solidFill>
                <a:effectLst/>
                <a:latin typeface="Menlo"/>
              </a:rPr>
              <a:t>); </a:t>
            </a:r>
          </a:p>
          <a:p>
            <a:r>
              <a:rPr lang="en-US" sz="5600" b="1" i="0" dirty="0">
                <a:solidFill>
                  <a:srgbClr val="000000"/>
                </a:solidFill>
                <a:effectLst/>
                <a:latin typeface="Menlo"/>
              </a:rPr>
              <a:t>scanf(</a:t>
            </a:r>
            <a:r>
              <a:rPr lang="en-US" sz="5600" b="1" i="0" dirty="0">
                <a:solidFill>
                  <a:srgbClr val="A31515"/>
                </a:solidFill>
                <a:effectLst/>
                <a:latin typeface="Menlo"/>
              </a:rPr>
              <a:t>"%d"</a:t>
            </a:r>
            <a:r>
              <a:rPr lang="en-US" sz="5600" b="1" i="0" dirty="0">
                <a:solidFill>
                  <a:srgbClr val="000000"/>
                </a:solidFill>
                <a:effectLst/>
                <a:latin typeface="Menlo"/>
              </a:rPr>
              <a:t>, &amp;talktime); </a:t>
            </a:r>
          </a:p>
          <a:p>
            <a:r>
              <a:rPr lang="en-US" sz="5600" b="1" i="0" dirty="0">
                <a:solidFill>
                  <a:srgbClr val="0000FF"/>
                </a:solidFill>
                <a:effectLst/>
                <a:latin typeface="Menlo"/>
              </a:rPr>
              <a:t>if</a:t>
            </a:r>
            <a:r>
              <a:rPr lang="en-US" sz="5600" b="1" i="0" dirty="0">
                <a:solidFill>
                  <a:srgbClr val="000000"/>
                </a:solidFill>
                <a:effectLst/>
                <a:latin typeface="Menlo"/>
              </a:rPr>
              <a:t> (talktime &lt;= 100) { bill = 200; </a:t>
            </a:r>
          </a:p>
          <a:p>
            <a:r>
              <a:rPr lang="en-US" sz="5600" b="1" i="0" dirty="0">
                <a:solidFill>
                  <a:srgbClr val="000000"/>
                </a:solidFill>
                <a:effectLst/>
                <a:latin typeface="Menlo"/>
              </a:rPr>
              <a:t>}</a:t>
            </a:r>
          </a:p>
          <a:p>
            <a:r>
              <a:rPr lang="en-US" sz="5600" b="1" i="0" dirty="0">
                <a:solidFill>
                  <a:srgbClr val="0000FF"/>
                </a:solidFill>
                <a:effectLst/>
                <a:latin typeface="Menlo"/>
              </a:rPr>
              <a:t>else</a:t>
            </a:r>
            <a:r>
              <a:rPr lang="en-US" sz="5600" b="1" i="0" dirty="0">
                <a:solidFill>
                  <a:srgbClr val="000000"/>
                </a:solidFill>
                <a:effectLst/>
                <a:latin typeface="Menlo"/>
              </a:rPr>
              <a:t> </a:t>
            </a:r>
            <a:r>
              <a:rPr lang="en-US" sz="5600" b="1" i="0" dirty="0">
                <a:solidFill>
                  <a:srgbClr val="A31515"/>
                </a:solidFill>
                <a:effectLst/>
                <a:latin typeface="Menlo"/>
              </a:rPr>
              <a:t>if</a:t>
            </a:r>
            <a:r>
              <a:rPr lang="en-US" sz="5600" b="1" i="0" dirty="0">
                <a:solidFill>
                  <a:srgbClr val="000000"/>
                </a:solidFill>
                <a:effectLst/>
                <a:latin typeface="Menlo"/>
              </a:rPr>
              <a:t> (talktime &gt; 100 &amp;&amp; talktime&lt;= 150) </a:t>
            </a:r>
          </a:p>
          <a:p>
            <a:r>
              <a:rPr lang="en-US" sz="5600" b="1" i="0" dirty="0">
                <a:solidFill>
                  <a:srgbClr val="000000"/>
                </a:solidFill>
                <a:effectLst/>
                <a:latin typeface="Menlo"/>
              </a:rPr>
              <a:t>{</a:t>
            </a:r>
          </a:p>
          <a:p>
            <a:r>
              <a:rPr lang="en-US" sz="5600" b="1" i="0" dirty="0">
                <a:solidFill>
                  <a:srgbClr val="000000"/>
                </a:solidFill>
                <a:effectLst/>
                <a:latin typeface="Menlo"/>
              </a:rPr>
              <a:t> talktime = talktime - 100; </a:t>
            </a:r>
          </a:p>
          <a:p>
            <a:r>
              <a:rPr lang="en-US" sz="5600" b="1" i="0" dirty="0">
                <a:solidFill>
                  <a:srgbClr val="000000"/>
                </a:solidFill>
                <a:effectLst/>
                <a:latin typeface="Menlo"/>
              </a:rPr>
              <a:t>bill = 200+(0.60 *talktime); </a:t>
            </a:r>
          </a:p>
          <a:p>
            <a:r>
              <a:rPr lang="en-US" sz="5600" b="1" i="0" dirty="0">
                <a:solidFill>
                  <a:srgbClr val="000000"/>
                </a:solidFill>
                <a:effectLst/>
                <a:latin typeface="Menlo"/>
              </a:rPr>
              <a:t>} </a:t>
            </a:r>
          </a:p>
          <a:p>
            <a:endParaRPr lang="en-IN" dirty="0"/>
          </a:p>
        </p:txBody>
      </p:sp>
      <p:sp>
        <p:nvSpPr>
          <p:cNvPr id="9" name="TextBox 8">
            <a:extLst>
              <a:ext uri="{FF2B5EF4-FFF2-40B4-BE49-F238E27FC236}">
                <a16:creationId xmlns:a16="http://schemas.microsoft.com/office/drawing/2014/main" id="{B6503C32-EBD3-4EAB-9D08-7DE86AFC7685}"/>
              </a:ext>
            </a:extLst>
          </p:cNvPr>
          <p:cNvSpPr txBox="1"/>
          <p:nvPr/>
        </p:nvSpPr>
        <p:spPr>
          <a:xfrm>
            <a:off x="4285129" y="1845734"/>
            <a:ext cx="6096000" cy="2677656"/>
          </a:xfrm>
          <a:prstGeom prst="rect">
            <a:avLst/>
          </a:prstGeom>
          <a:noFill/>
        </p:spPr>
        <p:txBody>
          <a:bodyPr wrap="square">
            <a:spAutoFit/>
          </a:bodyPr>
          <a:lstStyle/>
          <a:p>
            <a:r>
              <a:rPr lang="en-US" sz="1400" b="1" dirty="0"/>
              <a:t>else if (talktime&gt; 150 &amp;&amp; talktime&lt;= 200) </a:t>
            </a:r>
          </a:p>
          <a:p>
            <a:r>
              <a:rPr lang="en-US" sz="1400" b="1" dirty="0"/>
              <a:t>{ </a:t>
            </a:r>
          </a:p>
          <a:p>
            <a:r>
              <a:rPr lang="en-US" sz="1400" b="1" dirty="0"/>
              <a:t>talktime = talktime - 150; bill = 200+(0.60 *50) + (0.50 *talktime);</a:t>
            </a:r>
          </a:p>
          <a:p>
            <a:r>
              <a:rPr lang="en-US" sz="1400" b="1" dirty="0"/>
              <a:t> } </a:t>
            </a:r>
          </a:p>
          <a:p>
            <a:r>
              <a:rPr lang="en-US" sz="1400" b="1" dirty="0"/>
              <a:t>else </a:t>
            </a:r>
          </a:p>
          <a:p>
            <a:r>
              <a:rPr lang="en-US" sz="1400" b="1" dirty="0"/>
              <a:t>{ </a:t>
            </a:r>
          </a:p>
          <a:p>
            <a:r>
              <a:rPr lang="en-US" sz="1400" b="1" dirty="0"/>
              <a:t>talktime = talktime - 200; </a:t>
            </a:r>
          </a:p>
          <a:p>
            <a:r>
              <a:rPr lang="en-US" sz="1400" b="1" dirty="0"/>
              <a:t>bill = 200 + (0.60 * 50) + (0.50 * 50) + (0.40 * talktime); </a:t>
            </a:r>
          </a:p>
          <a:p>
            <a:r>
              <a:rPr lang="en-US" sz="1400" b="1" dirty="0"/>
              <a:t>}</a:t>
            </a:r>
          </a:p>
          <a:p>
            <a:r>
              <a:rPr lang="en-US" sz="1400" b="1" dirty="0"/>
              <a:t>printf("Your bill is Rs. %0.2f", bill);</a:t>
            </a:r>
          </a:p>
          <a:p>
            <a:r>
              <a:rPr lang="en-US" sz="1400" b="1" dirty="0"/>
              <a:t>return 0; </a:t>
            </a:r>
          </a:p>
          <a:p>
            <a:r>
              <a:rPr lang="en-US" sz="1400" b="1" dirty="0"/>
              <a:t>}</a:t>
            </a:r>
            <a:endParaRPr lang="en-IN" sz="1400" b="1" dirty="0"/>
          </a:p>
        </p:txBody>
      </p:sp>
    </p:spTree>
    <p:extLst>
      <p:ext uri="{BB962C8B-B14F-4D97-AF65-F5344CB8AC3E}">
        <p14:creationId xmlns:p14="http://schemas.microsoft.com/office/powerpoint/2010/main" val="32116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992F-7BB0-4263-8EF3-73C951B7CDBE}"/>
              </a:ext>
            </a:extLst>
          </p:cNvPr>
          <p:cNvSpPr>
            <a:spLocks noGrp="1"/>
          </p:cNvSpPr>
          <p:nvPr>
            <p:ph type="title"/>
          </p:nvPr>
        </p:nvSpPr>
        <p:spPr>
          <a:xfrm>
            <a:off x="1177962" y="1978243"/>
            <a:ext cx="10058400" cy="1450757"/>
          </a:xfrm>
        </p:spPr>
        <p:txBody>
          <a:bodyPr>
            <a:normAutofit/>
          </a:bodyPr>
          <a:lstStyle/>
          <a:p>
            <a:pPr algn="ctr"/>
            <a:r>
              <a:rPr lang="en-IN" sz="6600" b="1" dirty="0">
                <a:latin typeface="Bahnschrift SemiBold Condensed" panose="020B0502040204020203" pitchFamily="34" charset="0"/>
              </a:rPr>
              <a:t>THANK YOU</a:t>
            </a:r>
          </a:p>
        </p:txBody>
      </p:sp>
    </p:spTree>
    <p:extLst>
      <p:ext uri="{BB962C8B-B14F-4D97-AF65-F5344CB8AC3E}">
        <p14:creationId xmlns:p14="http://schemas.microsoft.com/office/powerpoint/2010/main" val="850202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2344</TotalTime>
  <Words>538</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Bahnschrift</vt:lpstr>
      <vt:lpstr>Bahnschrift Condensed</vt:lpstr>
      <vt:lpstr>Bahnschrift SemiBold Condensed</vt:lpstr>
      <vt:lpstr>Bahnschrift SemiBold SemiConden</vt:lpstr>
      <vt:lpstr>Calibri</vt:lpstr>
      <vt:lpstr>Calibri Light</vt:lpstr>
      <vt:lpstr>Menlo</vt:lpstr>
      <vt:lpstr>Verdana</vt:lpstr>
      <vt:lpstr>Retrospect</vt:lpstr>
      <vt:lpstr>PPS MINI-PROJECT</vt:lpstr>
      <vt:lpstr>C PROGRAMMING</vt:lpstr>
      <vt:lpstr>STUCTURE OF C PROGRAMMING</vt:lpstr>
      <vt:lpstr>MINI-PROJECT IN C PROGRAMMING</vt:lpstr>
      <vt:lpstr>Features of Telecom Billing System in C: </vt:lpstr>
      <vt:lpstr>FLOWCHART</vt:lpstr>
      <vt:lpstr>CODE TO BUILD TELECOM BILLING SYSTEM BY C LANGUAGE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sanket mankar</dc:creator>
  <cp:lastModifiedBy>sanket mankar</cp:lastModifiedBy>
  <cp:revision>6</cp:revision>
  <dcterms:created xsi:type="dcterms:W3CDTF">2022-01-20T15:17:21Z</dcterms:created>
  <dcterms:modified xsi:type="dcterms:W3CDTF">2022-01-22T08:21:08Z</dcterms:modified>
</cp:coreProperties>
</file>