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twDiD6+gRMXEV2sgenVqNfBe5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c0ba0733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f6c0ba0733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Recovery agents cost the bank time and money. It’s a very inefficient process.</a:t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98a412f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51 professions, 317 cities, 29 states, risk flag is the target variable for prediction.</a:t>
            </a:r>
            <a:endParaRPr/>
          </a:p>
        </p:txBody>
      </p:sp>
      <p:sp>
        <p:nvSpPr>
          <p:cNvPr id="123" name="Google Shape;123;ge898a412f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c0ba0733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c0ba0733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6c0ba0733_0_4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-1" y="-1"/>
            <a:ext cx="510988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770836" y="1221868"/>
            <a:ext cx="9758211" cy="4455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b="17667" l="0" r="0" t="0"/>
          <a:stretch/>
        </p:blipFill>
        <p:spPr>
          <a:xfrm>
            <a:off x="-2" y="2668"/>
            <a:ext cx="12192001" cy="6692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/>
          <p:nvPr/>
        </p:nvSpPr>
        <p:spPr>
          <a:xfrm>
            <a:off x="10690411" y="5486400"/>
            <a:ext cx="1205497" cy="1090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0" y="4080629"/>
            <a:ext cx="12203014" cy="2777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3"/>
          <p:cNvSpPr txBox="1"/>
          <p:nvPr>
            <p:ph type="ctrTitle"/>
          </p:nvPr>
        </p:nvSpPr>
        <p:spPr>
          <a:xfrm>
            <a:off x="4758266" y="4704684"/>
            <a:ext cx="6748176" cy="78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4000"/>
              <a:buFont typeface="Georgia"/>
              <a:buNone/>
              <a:defRPr sz="4000">
                <a:solidFill>
                  <a:srgbClr val="1B8E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990842" y="5572172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6000"/>
              <a:buNone/>
              <a:defRPr sz="6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990842" y="4013953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82" y="2801273"/>
            <a:ext cx="2476941" cy="2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solidFill>
          <a:schemeClr val="accen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639527" y="1207347"/>
            <a:ext cx="9798701" cy="2838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999157" y="871570"/>
            <a:ext cx="11310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Georgia"/>
              <a:buNone/>
              <a:defRPr sz="6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999157" y="2197600"/>
            <a:ext cx="5865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/>
          <p:nvPr/>
        </p:nvSpPr>
        <p:spPr>
          <a:xfrm>
            <a:off x="1092037" y="4004737"/>
            <a:ext cx="5772997" cy="1733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7037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7037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type="title"/>
          </p:nvPr>
        </p:nvSpPr>
        <p:spPr>
          <a:xfrm>
            <a:off x="7037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 rot="5400000">
            <a:off x="3785861" y="-139097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7037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703730" y="1691155"/>
            <a:ext cx="96485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-1" y="-1"/>
            <a:ext cx="510988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770836" y="1221868"/>
            <a:ext cx="9758211" cy="4455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 b="9244" l="2734" r="17350" t="29214"/>
          <a:stretch/>
        </p:blipFill>
        <p:spPr>
          <a:xfrm>
            <a:off x="-2" y="-203200"/>
            <a:ext cx="12192002" cy="62589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"/>
          <p:cNvSpPr/>
          <p:nvPr/>
        </p:nvSpPr>
        <p:spPr>
          <a:xfrm>
            <a:off x="10690411" y="5486400"/>
            <a:ext cx="1205497" cy="1090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4080629"/>
            <a:ext cx="12203014" cy="2777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4"/>
          <p:cNvSpPr txBox="1"/>
          <p:nvPr>
            <p:ph type="ctrTitle"/>
          </p:nvPr>
        </p:nvSpPr>
        <p:spPr>
          <a:xfrm>
            <a:off x="4758266" y="4704684"/>
            <a:ext cx="6748176" cy="78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4000"/>
              <a:buFont typeface="Georgia"/>
              <a:buNone/>
              <a:defRPr sz="4000">
                <a:solidFill>
                  <a:srgbClr val="1B8E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90842" y="5572172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6000"/>
              <a:buNone/>
              <a:defRPr sz="6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990842" y="4013953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7" name="Google Shape;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82" y="2801273"/>
            <a:ext cx="2476941" cy="2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-1" y="-1"/>
            <a:ext cx="510988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770836" y="1221868"/>
            <a:ext cx="9758211" cy="4455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 b="21561" l="0" r="0" t="0"/>
          <a:stretch/>
        </p:blipFill>
        <p:spPr>
          <a:xfrm>
            <a:off x="-1" y="-1"/>
            <a:ext cx="12192001" cy="63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/>
          <p:nvPr/>
        </p:nvSpPr>
        <p:spPr>
          <a:xfrm>
            <a:off x="10690411" y="5486400"/>
            <a:ext cx="1205497" cy="1090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0" y="4080629"/>
            <a:ext cx="12203014" cy="2777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15"/>
          <p:cNvSpPr txBox="1"/>
          <p:nvPr>
            <p:ph type="ctrTitle"/>
          </p:nvPr>
        </p:nvSpPr>
        <p:spPr>
          <a:xfrm>
            <a:off x="4758266" y="4704684"/>
            <a:ext cx="6748176" cy="78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4000"/>
              <a:buFont typeface="Georgia"/>
              <a:buNone/>
              <a:defRPr sz="4000">
                <a:solidFill>
                  <a:srgbClr val="1B8E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990842" y="5572172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6000"/>
              <a:buNone/>
              <a:defRPr sz="6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990842" y="4002936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7" name="Google Shape;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82" y="2801273"/>
            <a:ext cx="2476941" cy="2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-1" y="-1"/>
            <a:ext cx="510988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770836" y="1221868"/>
            <a:ext cx="9758211" cy="4455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 b="19153" l="0" r="0" t="0"/>
          <a:stretch/>
        </p:blipFill>
        <p:spPr>
          <a:xfrm>
            <a:off x="0" y="-2"/>
            <a:ext cx="12203014" cy="657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6"/>
          <p:cNvSpPr/>
          <p:nvPr/>
        </p:nvSpPr>
        <p:spPr>
          <a:xfrm>
            <a:off x="10690411" y="5486400"/>
            <a:ext cx="1205497" cy="1090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0" y="4080629"/>
            <a:ext cx="12203014" cy="2777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6"/>
          <p:cNvSpPr txBox="1"/>
          <p:nvPr>
            <p:ph type="ctrTitle"/>
          </p:nvPr>
        </p:nvSpPr>
        <p:spPr>
          <a:xfrm>
            <a:off x="4758266" y="4704684"/>
            <a:ext cx="6748176" cy="78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8EBA"/>
              </a:buClr>
              <a:buSzPts val="4000"/>
              <a:buFont typeface="Georgia"/>
              <a:buNone/>
              <a:defRPr sz="4000">
                <a:solidFill>
                  <a:srgbClr val="1B8E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990842" y="5572172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8EBA"/>
              </a:buClr>
              <a:buSzPts val="6000"/>
              <a:buNone/>
              <a:defRPr sz="6000">
                <a:solidFill>
                  <a:srgbClr val="1B8EB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990842" y="4013953"/>
            <a:ext cx="10515600" cy="911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82" y="2801273"/>
            <a:ext cx="2476941" cy="2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accent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/>
          <p:nvPr/>
        </p:nvSpPr>
        <p:spPr>
          <a:xfrm>
            <a:off x="639527" y="1207347"/>
            <a:ext cx="9798701" cy="2838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0"/>
          <p:cNvSpPr txBox="1"/>
          <p:nvPr>
            <p:ph type="title"/>
          </p:nvPr>
        </p:nvSpPr>
        <p:spPr>
          <a:xfrm>
            <a:off x="999157" y="871570"/>
            <a:ext cx="11310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Georgia"/>
              <a:buNone/>
              <a:defRPr sz="6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999157" y="2197600"/>
            <a:ext cx="5865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/>
          <p:nvPr/>
        </p:nvSpPr>
        <p:spPr>
          <a:xfrm>
            <a:off x="1092037" y="4004737"/>
            <a:ext cx="5772997" cy="1733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/>
          <p:nvPr/>
        </p:nvSpPr>
        <p:spPr>
          <a:xfrm>
            <a:off x="639527" y="1207347"/>
            <a:ext cx="9798701" cy="2838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1"/>
          <p:cNvSpPr txBox="1"/>
          <p:nvPr>
            <p:ph type="title"/>
          </p:nvPr>
        </p:nvSpPr>
        <p:spPr>
          <a:xfrm>
            <a:off x="999157" y="871570"/>
            <a:ext cx="11310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600"/>
              <a:buFont typeface="Georgia"/>
              <a:buNone/>
              <a:defRPr sz="66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999157" y="2197600"/>
            <a:ext cx="5865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/>
          <p:nvPr/>
        </p:nvSpPr>
        <p:spPr>
          <a:xfrm>
            <a:off x="1092037" y="4004737"/>
            <a:ext cx="5772997" cy="173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solidFill>
          <a:schemeClr val="accent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639527" y="1207347"/>
            <a:ext cx="9798701" cy="283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2"/>
          <p:cNvSpPr txBox="1"/>
          <p:nvPr>
            <p:ph type="title"/>
          </p:nvPr>
        </p:nvSpPr>
        <p:spPr>
          <a:xfrm>
            <a:off x="999157" y="871570"/>
            <a:ext cx="11310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Georgia"/>
              <a:buNone/>
              <a:defRPr sz="6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999157" y="2197600"/>
            <a:ext cx="5865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/>
          <p:nvPr/>
        </p:nvSpPr>
        <p:spPr>
          <a:xfrm>
            <a:off x="1092037" y="4004737"/>
            <a:ext cx="5772997" cy="1733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/>
          <p:nvPr/>
        </p:nvSpPr>
        <p:spPr>
          <a:xfrm>
            <a:off x="639527" y="1207347"/>
            <a:ext cx="9798701" cy="2838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23"/>
          <p:cNvSpPr txBox="1"/>
          <p:nvPr>
            <p:ph type="title"/>
          </p:nvPr>
        </p:nvSpPr>
        <p:spPr>
          <a:xfrm>
            <a:off x="999157" y="871570"/>
            <a:ext cx="11310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Georgia"/>
              <a:buNone/>
              <a:defRPr sz="6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999157" y="2197600"/>
            <a:ext cx="5865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/>
          <p:nvPr/>
        </p:nvSpPr>
        <p:spPr>
          <a:xfrm>
            <a:off x="1092037" y="4004737"/>
            <a:ext cx="5772997" cy="173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7037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703730" y="16911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9354" y="5605101"/>
            <a:ext cx="749108" cy="746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/>
          <p:nvPr/>
        </p:nvSpPr>
        <p:spPr>
          <a:xfrm>
            <a:off x="824751" y="1317809"/>
            <a:ext cx="9540498" cy="6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2"/>
          <p:cNvSpPr/>
          <p:nvPr/>
        </p:nvSpPr>
        <p:spPr>
          <a:xfrm rot="-5400000">
            <a:off x="-3306952" y="3306951"/>
            <a:ext cx="6858000" cy="244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3303600" y="5287175"/>
            <a:ext cx="8856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en-US" sz="2000"/>
              <a:t>Bryan Huang</a:t>
            </a:r>
            <a:br>
              <a:rPr lang="en-US" sz="2000"/>
            </a:br>
            <a:r>
              <a:rPr lang="en-US" sz="2000"/>
              <a:t> Weiqi Li</a:t>
            </a:r>
            <a:br>
              <a:rPr lang="en-US" sz="2000"/>
            </a:br>
            <a:r>
              <a:rPr lang="en-US" sz="2000"/>
              <a:t> Yashuo Wang (Gloria)</a:t>
            </a:r>
            <a:br>
              <a:rPr lang="en-US" sz="2000"/>
            </a:br>
            <a:r>
              <a:rPr lang="en-US" sz="2000"/>
              <a:t>Van Xu</a:t>
            </a:r>
            <a:br>
              <a:rPr lang="en-US" sz="2000"/>
            </a:br>
            <a:r>
              <a:rPr lang="en-US" sz="2000"/>
              <a:t>Jose Zuart</a:t>
            </a:r>
            <a:r>
              <a:rPr lang="en-US" sz="2300"/>
              <a:t> </a:t>
            </a:r>
            <a:endParaRPr sz="2300"/>
          </a:p>
        </p:txBody>
      </p:sp>
      <p:sp>
        <p:nvSpPr>
          <p:cNvPr id="106" name="Google Shape;106;p1"/>
          <p:cNvSpPr txBox="1"/>
          <p:nvPr>
            <p:ph idx="2" type="body"/>
          </p:nvPr>
        </p:nvSpPr>
        <p:spPr>
          <a:xfrm>
            <a:off x="0" y="4145821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3000"/>
              <a:t>Data science for business: final project</a:t>
            </a:r>
            <a:endParaRPr sz="3000"/>
          </a:p>
        </p:txBody>
      </p:sp>
      <p:sp>
        <p:nvSpPr>
          <p:cNvPr id="107" name="Google Shape;107;p1"/>
          <p:cNvSpPr txBox="1"/>
          <p:nvPr/>
        </p:nvSpPr>
        <p:spPr>
          <a:xfrm>
            <a:off x="-443841" y="4716498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Default prediction on loans in India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c0ba0733_1_8"/>
          <p:cNvSpPr txBox="1"/>
          <p:nvPr>
            <p:ph type="title"/>
          </p:nvPr>
        </p:nvSpPr>
        <p:spPr>
          <a:xfrm>
            <a:off x="840000" y="311325"/>
            <a:ext cx="10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Overview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f6c0ba0733_1_8"/>
          <p:cNvSpPr txBox="1"/>
          <p:nvPr>
            <p:ph idx="1" type="body"/>
          </p:nvPr>
        </p:nvSpPr>
        <p:spPr>
          <a:xfrm>
            <a:off x="986614" y="1841975"/>
            <a:ext cx="14159700" cy="5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Understanding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Understanding &amp; Data Preparation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&amp; Evaluation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&amp; Risks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40000" y="311325"/>
            <a:ext cx="1096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Business Understanding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82114" y="1637025"/>
            <a:ext cx="14159670" cy="589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7.39% of the total gross loans in India are non-performing. 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problem: define if the client is going to default the credit or not.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increase profitability of banks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ow to pre-qualify for your banks&amp;#39; Retail/SME loans – Nairametrics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107" y="3675329"/>
            <a:ext cx="3836396" cy="237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98a412f4_0_8"/>
          <p:cNvSpPr txBox="1"/>
          <p:nvPr>
            <p:ph type="title"/>
          </p:nvPr>
        </p:nvSpPr>
        <p:spPr>
          <a:xfrm>
            <a:off x="827475" y="311325"/>
            <a:ext cx="109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Understanding and Data Preparation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898a412f4_0_8"/>
          <p:cNvSpPr txBox="1"/>
          <p:nvPr>
            <p:ph idx="1" type="body"/>
          </p:nvPr>
        </p:nvSpPr>
        <p:spPr>
          <a:xfrm>
            <a:off x="673500" y="1848675"/>
            <a:ext cx="10845000" cy="4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source: 252,000 samples in indian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commercial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banks from Kaggle.com. </a:t>
            </a:r>
            <a:endParaRPr sz="3100"/>
          </a:p>
          <a:p>
            <a:pPr indent="-1143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variables in the data set (ID, Income, Age, Experience, Married/Single, House Ownership, Car ownership, profession, City, State, Years on the current job, Years on the current house and Risk flag).</a:t>
            </a:r>
            <a:endParaRPr sz="3100"/>
          </a:p>
          <a:p>
            <a:pPr indent="-1143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missing values in the columns and no unexpected variables in the data.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 (202,000 samples) and holdout testing set (50,000 samples).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1143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c0ba0733_0_432"/>
          <p:cNvSpPr txBox="1"/>
          <p:nvPr>
            <p:ph type="title"/>
          </p:nvPr>
        </p:nvSpPr>
        <p:spPr>
          <a:xfrm>
            <a:off x="70373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133" name="Google Shape;133;gf6c0ba0733_0_432"/>
          <p:cNvSpPr/>
          <p:nvPr/>
        </p:nvSpPr>
        <p:spPr>
          <a:xfrm>
            <a:off x="1830267" y="45706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gf6c0ba0733_0_432"/>
          <p:cNvGrpSpPr/>
          <p:nvPr/>
        </p:nvGrpSpPr>
        <p:grpSpPr>
          <a:xfrm>
            <a:off x="7260999" y="4274911"/>
            <a:ext cx="2532875" cy="1570102"/>
            <a:chOff x="4588615" y="2098208"/>
            <a:chExt cx="1899704" cy="1129001"/>
          </a:xfrm>
        </p:grpSpPr>
        <p:sp>
          <p:nvSpPr>
            <p:cNvPr id="135" name="Google Shape;135;gf6c0ba0733_0_432"/>
            <p:cNvSpPr txBox="1"/>
            <p:nvPr/>
          </p:nvSpPr>
          <p:spPr>
            <a:xfrm>
              <a:off x="4779219" y="209820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Classification tree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f6c0ba0733_0_432"/>
            <p:cNvSpPr txBox="1"/>
            <p:nvPr/>
          </p:nvSpPr>
          <p:spPr>
            <a:xfrm>
              <a:off x="4588615" y="2489809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AUC of .5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gf6c0ba0733_0_432"/>
          <p:cNvGrpSpPr/>
          <p:nvPr/>
        </p:nvGrpSpPr>
        <p:grpSpPr>
          <a:xfrm>
            <a:off x="9701872" y="4368234"/>
            <a:ext cx="2957534" cy="1592114"/>
            <a:chOff x="6518919" y="2118324"/>
            <a:chExt cx="2218206" cy="1144829"/>
          </a:xfrm>
        </p:grpSpPr>
        <p:sp>
          <p:nvSpPr>
            <p:cNvPr id="138" name="Google Shape;138;gf6c0ba0733_0_432"/>
            <p:cNvSpPr txBox="1"/>
            <p:nvPr/>
          </p:nvSpPr>
          <p:spPr>
            <a:xfrm>
              <a:off x="6761625" y="2173108"/>
              <a:ext cx="1975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Lasso and Post-Lasso</a:t>
              </a:r>
              <a:endParaRPr b="1"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gf6c0ba0733_0_432"/>
            <p:cNvSpPr txBox="1"/>
            <p:nvPr/>
          </p:nvSpPr>
          <p:spPr>
            <a:xfrm>
              <a:off x="6518919" y="2525754"/>
              <a:ext cx="2218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Lasso AUC of .6363</a:t>
              </a:r>
              <a:endParaRPr sz="1300">
                <a:solidFill>
                  <a:schemeClr val="dk1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Post-Lasso AUC of .6367</a:t>
              </a:r>
              <a:endParaRPr sz="13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gf6c0ba0733_0_432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gf6c0ba0733_0_432"/>
          <p:cNvSpPr/>
          <p:nvPr/>
        </p:nvSpPr>
        <p:spPr>
          <a:xfrm>
            <a:off x="6697300" y="45976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gf6c0ba0733_0_432"/>
          <p:cNvGrpSpPr/>
          <p:nvPr/>
        </p:nvGrpSpPr>
        <p:grpSpPr>
          <a:xfrm>
            <a:off x="381000" y="4357636"/>
            <a:ext cx="2228621" cy="2225381"/>
            <a:chOff x="318132" y="2043416"/>
            <a:chExt cx="1962506" cy="1600187"/>
          </a:xfrm>
        </p:grpSpPr>
        <p:sp>
          <p:nvSpPr>
            <p:cNvPr id="143" name="Google Shape;143;gf6c0ba0733_0_432"/>
            <p:cNvSpPr txBox="1"/>
            <p:nvPr/>
          </p:nvSpPr>
          <p:spPr>
            <a:xfrm>
              <a:off x="571537" y="2043416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 means clustering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gf6c0ba0733_0_432"/>
            <p:cNvSpPr txBox="1"/>
            <p:nvPr/>
          </p:nvSpPr>
          <p:spPr>
            <a:xfrm>
              <a:off x="318132" y="2455303"/>
              <a:ext cx="1755000" cy="11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HDIC result indicates an optimal k value of 17</a:t>
              </a:r>
              <a:endParaRPr sz="1500">
                <a:solidFill>
                  <a:schemeClr val="dk1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BIC and AIC &gt;50</a:t>
              </a:r>
              <a:endParaRPr sz="1500">
                <a:solidFill>
                  <a:schemeClr val="dk1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imes New Roman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May lead to severe overfitting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gf6c0ba0733_0_432"/>
          <p:cNvSpPr/>
          <p:nvPr/>
        </p:nvSpPr>
        <p:spPr>
          <a:xfrm>
            <a:off x="9597467" y="45706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gf6c0ba0733_0_432"/>
          <p:cNvGrpSpPr/>
          <p:nvPr/>
        </p:nvGrpSpPr>
        <p:grpSpPr>
          <a:xfrm>
            <a:off x="1899078" y="4274911"/>
            <a:ext cx="3043159" cy="1570105"/>
            <a:chOff x="2256396" y="2098208"/>
            <a:chExt cx="2282426" cy="1129003"/>
          </a:xfrm>
        </p:grpSpPr>
        <p:sp>
          <p:nvSpPr>
            <p:cNvPr id="147" name="Google Shape;147;gf6c0ba0733_0_432"/>
            <p:cNvSpPr txBox="1"/>
            <p:nvPr/>
          </p:nvSpPr>
          <p:spPr>
            <a:xfrm>
              <a:off x="2829722" y="209820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PCA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gf6c0ba0733_0_432"/>
            <p:cNvSpPr txBox="1"/>
            <p:nvPr/>
          </p:nvSpPr>
          <p:spPr>
            <a:xfrm>
              <a:off x="2256396" y="2489811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2385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unlabeled data</a:t>
              </a:r>
              <a:endPara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gf6c0ba0733_0_432"/>
          <p:cNvSpPr txBox="1"/>
          <p:nvPr>
            <p:ph idx="1" type="body"/>
          </p:nvPr>
        </p:nvSpPr>
        <p:spPr>
          <a:xfrm>
            <a:off x="856125" y="1634525"/>
            <a:ext cx="5214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 on all variables</a:t>
            </a:r>
            <a:endParaRPr sz="3000"/>
          </a:p>
          <a:p>
            <a:pPr indent="-298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Nodesize = 5</a:t>
            </a:r>
            <a:endParaRPr sz="2200"/>
          </a:p>
          <a:p>
            <a:pPr indent="-298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Ntree = 500</a:t>
            </a:r>
            <a:endParaRPr sz="2200"/>
          </a:p>
          <a:p>
            <a:pPr indent="-298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Mtry = 4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= 0.1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=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0.9387</a:t>
            </a:r>
            <a:endParaRPr sz="2200"/>
          </a:p>
          <a:p>
            <a:pPr indent="-171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2" marL="1200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0" name="Google Shape;150;gf6c0ba0733_0_432"/>
          <p:cNvGrpSpPr/>
          <p:nvPr/>
        </p:nvGrpSpPr>
        <p:grpSpPr>
          <a:xfrm>
            <a:off x="4303813" y="4274911"/>
            <a:ext cx="2566797" cy="1570105"/>
            <a:chOff x="2311175" y="2091646"/>
            <a:chExt cx="1925146" cy="1129003"/>
          </a:xfrm>
        </p:grpSpPr>
        <p:sp>
          <p:nvSpPr>
            <p:cNvPr id="151" name="Google Shape;151;gf6c0ba0733_0_432"/>
            <p:cNvSpPr txBox="1"/>
            <p:nvPr/>
          </p:nvSpPr>
          <p:spPr>
            <a:xfrm>
              <a:off x="2527221" y="2091646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 regression</a:t>
              </a:r>
              <a:endParaRPr b="1" sz="13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gf6c0ba0733_0_432"/>
            <p:cNvSpPr txBox="1"/>
            <p:nvPr/>
          </p:nvSpPr>
          <p:spPr>
            <a:xfrm>
              <a:off x="2311175" y="2483249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AUC of .665</a:t>
              </a:r>
              <a:endPara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3" name="Google Shape;153;gf6c0ba0733_0_432"/>
          <p:cNvSpPr/>
          <p:nvPr/>
        </p:nvSpPr>
        <p:spPr>
          <a:xfrm>
            <a:off x="3587725" y="45706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f6c0ba0733_0_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500" y="1424031"/>
            <a:ext cx="4087500" cy="238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827475" y="311325"/>
            <a:ext cx="109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73500" y="1570125"/>
            <a:ext cx="112371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want?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TPR		FPR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business problem: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is to predict defaulting            we want higher TPR, with a relatively low FPR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Model (Random Forest): 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TPR: 0.996, FPR: 0.214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enough to capture risk!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project expected benefit          need more data on loan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 and cost; A/B testing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1513575" y="2150300"/>
            <a:ext cx="396600" cy="469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2672225" y="2150300"/>
            <a:ext cx="459300" cy="46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"/>
          <p:cNvCxnSpPr/>
          <p:nvPr/>
        </p:nvCxnSpPr>
        <p:spPr>
          <a:xfrm flipH="1" rot="10800000">
            <a:off x="3939225" y="3891175"/>
            <a:ext cx="444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"/>
          <p:cNvCxnSpPr/>
          <p:nvPr/>
        </p:nvCxnSpPr>
        <p:spPr>
          <a:xfrm flipH="1" rot="10800000">
            <a:off x="3795475" y="6019200"/>
            <a:ext cx="444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827475" y="311325"/>
            <a:ext cx="109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Deployment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979875" y="1475950"/>
            <a:ext cx="10845900" cy="5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First defense for personal loan application in commercial banks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Identify those that are “flagged”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If flags are justified - reject or not? what interest rates / fees?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If flags are not justified - back into the general loan application screening process.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</a:rPr>
              <a:t>Potential Issues &amp; Risks:</a:t>
            </a:r>
            <a:endParaRPr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Biases towards customers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Over-dependence on the predictive model  - collect more information about each client &amp; add human intervention </a:t>
            </a:r>
            <a:endParaRPr sz="1800">
              <a:solidFill>
                <a:schemeClr val="dk1"/>
              </a:solidFill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32575" y="1588825"/>
            <a:ext cx="447300" cy="56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32575" y="2203425"/>
            <a:ext cx="447300" cy="56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532575" y="2818025"/>
            <a:ext cx="447300" cy="56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uke 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54A4"/>
      </a:accent1>
      <a:accent2>
        <a:srgbClr val="FE495B"/>
      </a:accent2>
      <a:accent3>
        <a:srgbClr val="D2CCC1"/>
      </a:accent3>
      <a:accent4>
        <a:srgbClr val="009ADD"/>
      </a:accent4>
      <a:accent5>
        <a:srgbClr val="6AA2B8"/>
      </a:accent5>
      <a:accent6>
        <a:srgbClr val="978B8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2017-07-13T12:17:30Z</dcterms:created>
  <dc:creator>Keith Gruen</dc:creator>
</cp:coreProperties>
</file>