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6" r:id="rId8"/>
    <p:sldId id="260" r:id="rId9"/>
    <p:sldId id="263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81F1-E75D-4363-994E-A25866B28897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59A4-BFE0-4CFC-AC91-BD54CAB7F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77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81F1-E75D-4363-994E-A25866B28897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59A4-BFE0-4CFC-AC91-BD54CAB7F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50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81F1-E75D-4363-994E-A25866B28897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59A4-BFE0-4CFC-AC91-BD54CAB7F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621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81F1-E75D-4363-994E-A25866B28897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59A4-BFE0-4CFC-AC91-BD54CAB7F2A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3588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81F1-E75D-4363-994E-A25866B28897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59A4-BFE0-4CFC-AC91-BD54CAB7F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516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81F1-E75D-4363-994E-A25866B28897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59A4-BFE0-4CFC-AC91-BD54CAB7F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627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81F1-E75D-4363-994E-A25866B28897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59A4-BFE0-4CFC-AC91-BD54CAB7F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043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81F1-E75D-4363-994E-A25866B28897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59A4-BFE0-4CFC-AC91-BD54CAB7F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661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81F1-E75D-4363-994E-A25866B28897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59A4-BFE0-4CFC-AC91-BD54CAB7F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53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81F1-E75D-4363-994E-A25866B28897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59A4-BFE0-4CFC-AC91-BD54CAB7F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2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81F1-E75D-4363-994E-A25866B28897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59A4-BFE0-4CFC-AC91-BD54CAB7F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80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81F1-E75D-4363-994E-A25866B28897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59A4-BFE0-4CFC-AC91-BD54CAB7F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2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81F1-E75D-4363-994E-A25866B28897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59A4-BFE0-4CFC-AC91-BD54CAB7F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89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81F1-E75D-4363-994E-A25866B28897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59A4-BFE0-4CFC-AC91-BD54CAB7F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9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81F1-E75D-4363-994E-A25866B28897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59A4-BFE0-4CFC-AC91-BD54CAB7F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8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81F1-E75D-4363-994E-A25866B28897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59A4-BFE0-4CFC-AC91-BD54CAB7F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06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81F1-E75D-4363-994E-A25866B28897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59A4-BFE0-4CFC-AC91-BD54CAB7F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64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C381F1-E75D-4363-994E-A25866B28897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859A4-BFE0-4CFC-AC91-BD54CAB7F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497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machine-learning-databases/00551/pp_gas_emission.zi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E977-D0B9-D960-92CD-9BB2052E49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Gas Turbine Emission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D35D4-1FDF-4A33-D323-DCDDC9652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Analysis and </a:t>
            </a:r>
            <a:r>
              <a:rPr lang="en-IN" dirty="0" err="1"/>
              <a:t>modeLling</a:t>
            </a:r>
            <a:r>
              <a:rPr lang="en-IN" dirty="0"/>
              <a:t> of 5 years’ data on Co and NOX gas emissions from gas turbines in a power generation plant</a:t>
            </a:r>
          </a:p>
        </p:txBody>
      </p:sp>
    </p:spTree>
    <p:extLst>
      <p:ext uri="{BB962C8B-B14F-4D97-AF65-F5344CB8AC3E}">
        <p14:creationId xmlns:p14="http://schemas.microsoft.com/office/powerpoint/2010/main" val="3519840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BB5B-504B-FD5C-69F7-39469B6B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8118D-8A5A-2724-AF23-904AFC4458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endParaRPr lang="en-IN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r>
              <a:rPr lang="en-IN" dirty="0">
                <a:solidFill>
                  <a:srgbClr val="D5D5D5"/>
                </a:solidFill>
                <a:latin typeface="Courier New" panose="02070309020205020404" pitchFamily="49" charset="0"/>
              </a:rPr>
              <a:t>For CO:- </a:t>
            </a:r>
          </a:p>
          <a:p>
            <a:r>
              <a:rPr lang="en-IN" dirty="0">
                <a:solidFill>
                  <a:srgbClr val="D5D5D5"/>
                </a:solidFill>
                <a:latin typeface="Courier New" panose="02070309020205020404" pitchFamily="49" charset="0"/>
              </a:rPr>
              <a:t>Random Forest:</a:t>
            </a:r>
            <a:r>
              <a:rPr lang="en-IN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1.048</a:t>
            </a:r>
          </a:p>
          <a:p>
            <a:r>
              <a:rPr lang="en-IN" dirty="0">
                <a:solidFill>
                  <a:srgbClr val="D5D5D5"/>
                </a:solidFill>
                <a:latin typeface="Courier New" panose="02070309020205020404" pitchFamily="49" charset="0"/>
              </a:rPr>
              <a:t>GBM: </a:t>
            </a:r>
            <a:r>
              <a:rPr lang="en-IN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1.324</a:t>
            </a:r>
          </a:p>
          <a:p>
            <a:r>
              <a:rPr lang="en-IN" dirty="0">
                <a:solidFill>
                  <a:srgbClr val="D5D5D5"/>
                </a:solidFill>
                <a:latin typeface="Courier New" panose="02070309020205020404" pitchFamily="49" charset="0"/>
              </a:rPr>
              <a:t>SVM: </a:t>
            </a:r>
            <a:r>
              <a:rPr lang="en-IN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1.478</a:t>
            </a:r>
            <a:endParaRPr lang="en-IN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r>
              <a:rPr lang="en-IN" dirty="0">
                <a:solidFill>
                  <a:srgbClr val="D5D5D5"/>
                </a:solidFill>
                <a:latin typeface="Courier New" panose="02070309020205020404" pitchFamily="49" charset="0"/>
              </a:rPr>
              <a:t>XGBoost:1.210</a:t>
            </a:r>
            <a:endParaRPr lang="en-IN" b="0" i="0" dirty="0">
              <a:solidFill>
                <a:srgbClr val="D5D5D5"/>
              </a:solidFill>
              <a:effectLst/>
              <a:latin typeface="Courier New" panose="02070309020205020404" pitchFamily="49" charset="0"/>
            </a:endParaRPr>
          </a:p>
          <a:p>
            <a:endParaRPr lang="en-IN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1E286-CAA0-8FE7-50E2-83A6279386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034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BB5B-504B-FD5C-69F7-39469B6B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8118D-8A5A-2724-AF23-904AFC4458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endParaRPr lang="en-IN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r>
              <a:rPr lang="en-IN" dirty="0">
                <a:solidFill>
                  <a:srgbClr val="D5D5D5"/>
                </a:solidFill>
                <a:latin typeface="Courier New" panose="02070309020205020404" pitchFamily="49" charset="0"/>
              </a:rPr>
              <a:t>For NOX:- </a:t>
            </a:r>
          </a:p>
          <a:p>
            <a:r>
              <a:rPr lang="en-IN" dirty="0">
                <a:solidFill>
                  <a:srgbClr val="D5D5D5"/>
                </a:solidFill>
                <a:latin typeface="Courier New" panose="02070309020205020404" pitchFamily="49" charset="0"/>
              </a:rPr>
              <a:t>Random Forest:</a:t>
            </a:r>
            <a:r>
              <a:rPr lang="en-IN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16.901</a:t>
            </a:r>
          </a:p>
          <a:p>
            <a:r>
              <a:rPr lang="en-IN" dirty="0">
                <a:solidFill>
                  <a:srgbClr val="D5D5D5"/>
                </a:solidFill>
                <a:latin typeface="Courier New" panose="02070309020205020404" pitchFamily="49" charset="0"/>
              </a:rPr>
              <a:t>GBM: </a:t>
            </a:r>
            <a:r>
              <a:rPr lang="en-IN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18.438</a:t>
            </a:r>
          </a:p>
          <a:p>
            <a:r>
              <a:rPr lang="en-IN" dirty="0">
                <a:solidFill>
                  <a:srgbClr val="D5D5D5"/>
                </a:solidFill>
                <a:latin typeface="Courier New" panose="02070309020205020404" pitchFamily="49" charset="0"/>
              </a:rPr>
              <a:t>SVM: </a:t>
            </a:r>
            <a:r>
              <a:rPr lang="en-IN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65.546</a:t>
            </a:r>
            <a:endParaRPr lang="en-IN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r>
              <a:rPr lang="en-IN" dirty="0">
                <a:solidFill>
                  <a:srgbClr val="D5D5D5"/>
                </a:solidFill>
                <a:latin typeface="Courier New" panose="02070309020205020404" pitchFamily="49" charset="0"/>
              </a:rPr>
              <a:t>XGBoost:</a:t>
            </a:r>
            <a:r>
              <a:rPr lang="en-IN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18.797</a:t>
            </a:r>
          </a:p>
          <a:p>
            <a:endParaRPr lang="en-IN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1E286-CAA0-8FE7-50E2-83A6279386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780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D01F-54E4-AB9C-A384-FC5CE9E9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45597-546D-EC7A-4865-2D77637A5B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D35C-644E-747F-2D88-4560E0BD48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50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56F3B-947D-440C-AEF8-FC0A2F018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Research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17820-3A35-9C57-789E-B67E57126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Analysing 5 years’ data on CO and NOX gas emissions from gas turbines in a power generation plant</a:t>
            </a:r>
          </a:p>
          <a:p>
            <a:pPr>
              <a:lnSpc>
                <a:spcPct val="150000"/>
              </a:lnSpc>
            </a:pPr>
            <a:r>
              <a:rPr lang="en-IN" dirty="0"/>
              <a:t>Performing various operations on the data and fitting multiple  Linear Regression </a:t>
            </a:r>
          </a:p>
          <a:p>
            <a:pPr>
              <a:lnSpc>
                <a:spcPct val="150000"/>
              </a:lnSpc>
            </a:pPr>
            <a:r>
              <a:rPr lang="en-IN" dirty="0"/>
              <a:t>Identifying the most important features in the dataset</a:t>
            </a:r>
          </a:p>
          <a:p>
            <a:pPr>
              <a:lnSpc>
                <a:spcPct val="150000"/>
              </a:lnSpc>
            </a:pPr>
            <a:r>
              <a:rPr lang="en-IN" dirty="0"/>
              <a:t>Training Machine Learning Models on the data to make the best predictions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717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8BE95-F7BF-CE18-08C9-F161F82F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70096-A73A-606C-A92B-0920E8888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UC Irvine Machine Learning Repository</a:t>
            </a:r>
            <a:r>
              <a:rPr lang="en-IN" dirty="0"/>
              <a:t>, G</a:t>
            </a:r>
            <a:r>
              <a:rPr lang="en-US" dirty="0"/>
              <a:t>as Turbine CO and NOx Emission Data Set </a:t>
            </a:r>
          </a:p>
          <a:p>
            <a:pPr>
              <a:lnSpc>
                <a:spcPct val="150000"/>
              </a:lnSpc>
            </a:pPr>
            <a:r>
              <a:rPr lang="en-US" dirty="0"/>
              <a:t>Link: </a:t>
            </a:r>
            <a:r>
              <a:rPr lang="en-IN" dirty="0">
                <a:hlinkClick r:id="rId2"/>
              </a:rPr>
              <a:t>https://archive.ics.uci.edu/ml/machine-learning-databases/00551/pp_gas_emission.zip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Files: gt_2011.csv, gt_2012.csv, gt_2013.csv, gt_2014.csv, gt_2015.csv</a:t>
            </a:r>
          </a:p>
        </p:txBody>
      </p:sp>
    </p:spTree>
    <p:extLst>
      <p:ext uri="{BB962C8B-B14F-4D97-AF65-F5344CB8AC3E}">
        <p14:creationId xmlns:p14="http://schemas.microsoft.com/office/powerpoint/2010/main" val="54926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AC84-F282-29DD-D4EF-92C69761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 1: Linear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C2325-CCB2-E41B-A52C-ECFA4D18AE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Outlier Treatment</a:t>
            </a:r>
          </a:p>
          <a:p>
            <a:r>
              <a:rPr lang="en-IN" dirty="0"/>
              <a:t>Variance Inflation</a:t>
            </a:r>
          </a:p>
          <a:p>
            <a:r>
              <a:rPr lang="en-IN" dirty="0"/>
              <a:t>Feature Selection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ED4644-03A8-1301-1519-1AFCFB0873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80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48366-B70C-DD7D-BA12-76102510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4A7CE-400B-FBC2-9E22-09E29E1EA3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Durbin Watson shows auto covariance in residuals.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9E5E5-1AC9-E7C4-ECA7-2BA7B6BDAF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36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9FA6A-31BD-C85F-6D07-A88DECF0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DA674-DB96-E891-EF09-0AFBAA2600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b="0" i="0" dirty="0">
              <a:solidFill>
                <a:srgbClr val="D5D5D5"/>
              </a:solidFill>
              <a:effectLst/>
              <a:latin typeface="Courier New" panose="02070309020205020404" pitchFamily="49" charset="0"/>
            </a:endParaRPr>
          </a:p>
          <a:p>
            <a:endParaRPr lang="en-IN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r>
              <a:rPr lang="en-IN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For CO:</a:t>
            </a:r>
          </a:p>
          <a:p>
            <a:r>
              <a:rPr lang="en-IN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Linear Regression:1.945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948EE-26BA-E3D3-0853-40D44CB57D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04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9FA6A-31BD-C85F-6D07-A88DECF0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DA674-DB96-E891-EF09-0AFBAA2600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b="0" i="0" dirty="0">
              <a:solidFill>
                <a:srgbClr val="D5D5D5"/>
              </a:solidFill>
              <a:effectLst/>
              <a:latin typeface="Courier New" panose="02070309020205020404" pitchFamily="49" charset="0"/>
            </a:endParaRPr>
          </a:p>
          <a:p>
            <a:endParaRPr lang="en-IN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r>
              <a:rPr lang="en-IN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For NOX:</a:t>
            </a:r>
          </a:p>
          <a:p>
            <a:r>
              <a:rPr lang="en-IN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Linear Regression:64.184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948EE-26BA-E3D3-0853-40D44CB57D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740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07668-6809-0123-1533-1D49E627C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 2: Machine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EA1B6-565E-49FD-27A6-6909F66365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Decision Tree</a:t>
            </a:r>
          </a:p>
          <a:p>
            <a:r>
              <a:rPr lang="en-IN" dirty="0"/>
              <a:t>Random Forest</a:t>
            </a:r>
          </a:p>
          <a:p>
            <a:r>
              <a:rPr lang="en-IN" dirty="0"/>
              <a:t>GBM</a:t>
            </a:r>
          </a:p>
          <a:p>
            <a:r>
              <a:rPr lang="en-IN" dirty="0" err="1"/>
              <a:t>XGBoost</a:t>
            </a:r>
            <a:endParaRPr lang="en-IN" dirty="0"/>
          </a:p>
          <a:p>
            <a:r>
              <a:rPr lang="en-IN" dirty="0"/>
              <a:t>SVM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6E233D-FA11-012A-49FE-CA673BAA1D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733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E023-28DA-4967-8A16-4F33849D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80603-370D-A1AB-E8DB-98AB8B3E0D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300D1-ECEF-3DB7-3743-23F15F717F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836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982</TotalTime>
  <Words>235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Courier New</vt:lpstr>
      <vt:lpstr>Wingdings 3</vt:lpstr>
      <vt:lpstr>Ion</vt:lpstr>
      <vt:lpstr>Gas Turbine Emission</vt:lpstr>
      <vt:lpstr>Research Objective</vt:lpstr>
      <vt:lpstr>Data Source</vt:lpstr>
      <vt:lpstr>Methodology 1: Linear Regression</vt:lpstr>
      <vt:lpstr>Analysis </vt:lpstr>
      <vt:lpstr>Interpretation</vt:lpstr>
      <vt:lpstr>Interpretation</vt:lpstr>
      <vt:lpstr>Methodology 2: Machine Learning</vt:lpstr>
      <vt:lpstr>Analysis</vt:lpstr>
      <vt:lpstr>Interpretation</vt:lpstr>
      <vt:lpstr>Interpretation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Gas Turbine Emission</dc:title>
  <dc:creator>Aditya Jaiswal</dc:creator>
  <cp:lastModifiedBy>Aditya Jaiswal</cp:lastModifiedBy>
  <cp:revision>3</cp:revision>
  <dcterms:created xsi:type="dcterms:W3CDTF">2023-01-26T17:40:16Z</dcterms:created>
  <dcterms:modified xsi:type="dcterms:W3CDTF">2023-01-27T10:03:07Z</dcterms:modified>
</cp:coreProperties>
</file>