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2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2841-0FDE-8541-B430-1A846068A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745EF-20EF-5741-B8FE-83E3314D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FA47-CA3C-684F-94A7-0EA0DF4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CC83-1924-7046-BD44-7D4592FE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5D8B-A0EE-554D-8664-12AF4B39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F354-A987-784A-8B08-83FC9A8C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1036-46B0-454A-B274-2CE0E1E1E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A359-27B9-1E4D-8805-FC0B33D9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B663-B046-2C48-B424-1F97F29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083D-126F-5A49-9BFB-891BD42F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F1C67-B005-924E-AE33-C683D445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0FD37-8665-6746-83AF-E512442C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0760-F0C2-6B4E-9340-D1F16901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AB9B-7C6B-D24D-A820-5F56C556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7247-447C-C54D-8406-A8EC2C0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5666-C7D9-FF4F-8E2D-886716C4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A058-09B9-E24E-A502-434B8E45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EFEFF-48BA-3144-8558-4B50A5EF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182C-D158-AC4C-9373-007DF322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8747-B539-AC43-9DC8-3B53C393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859D-C584-8A44-9B2A-50E4542B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EAF8-FEA7-0A46-B719-EF5A6E0B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8049-493E-B74C-A3ED-89CDD1CD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EA3C-4D7D-F940-BD18-3E75FB02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A1D6-34DF-774A-8A25-4504DBD1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96CA-1FF7-9F45-83F4-7F01AD9D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2153-91A9-3144-91B7-5F4750C9B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92CC4-ADB6-314B-9DDA-431816BB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5A436-F2B4-294C-AAFC-510B9165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D51D-DF0D-644C-9E9E-9A0E9097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DCCFE-29D6-634B-8D27-52B9F1EF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DDEF-DB51-AE47-9623-5F157F5D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6FE31-399B-2F47-9F23-2FFB20D6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0E94-9583-F846-A7CB-16300807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5BB1F-ECA0-ED47-83E8-0F100DFE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94159-AB9A-3342-B89D-60EE34A4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F9F59-B205-8240-A902-4843D8A7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20F51-C0A6-C94A-B36C-FEF05B61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75602-5AA6-4745-8468-2D2B9C11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AE4C-4DD0-4D4F-957B-A739A11A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CE3B3-9F6C-B14D-8B99-F42153B3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464B-B354-BF45-A533-8BDC9D07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705BD-88AE-7743-B311-5958E8C7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190B6-A2A4-E94D-8BE3-20E70D1C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405D7-2F49-3B42-871A-28FA1F91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6960-D353-544D-AA5C-5715568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DA28-F330-384A-8636-EBADC529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8DFA-2262-0946-8B5A-81447EAA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32CA-3F44-9448-9912-50B983B7A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3520-005C-AD4F-B16B-3EE05191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1A912-1DAA-014A-BE3E-610FDBA2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EE99-37DD-5F4C-8202-E856BBCE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9774-41C9-1E45-AFF0-FEB5713B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63292-2702-7E4B-A579-C39CA1E90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7559C-E50A-FE46-AEEA-1A082437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B23F-056C-ED40-858B-A46E363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F0AE-988A-6443-A8AB-5948A500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A645-AA7A-7A4A-8759-97073913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6F04B-EF97-C04D-A2CF-AD0EB063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66BD-C16C-3742-B0A2-82D5A62F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D111-0FE0-7B4C-A40F-C4096C519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3BD0-884C-284F-B1E1-B3271D647807}" type="datetimeFigureOut"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44B9-3E51-2640-A7B6-37356FD64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4B37-2729-8446-98F4-B3319F210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9574-E7B1-8F4F-A3AE-27578D0FF1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veducation.org/pvcdrom/pn-junctions/absorption-coefficien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ini.edu/instrumentation/gmos/data-redu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44A2-1278-D347-BF61-E36462F2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0ED2-F049-B84B-AB88-0C828C55D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4052A0-4E7D-EA40-A15F-1578FFD615FB}"/>
              </a:ext>
            </a:extLst>
          </p:cNvPr>
          <p:cNvGrpSpPr/>
          <p:nvPr/>
        </p:nvGrpSpPr>
        <p:grpSpPr>
          <a:xfrm>
            <a:off x="277929" y="146264"/>
            <a:ext cx="6141188" cy="2217320"/>
            <a:chOff x="1026160" y="1785719"/>
            <a:chExt cx="6141188" cy="2217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96FFEF-7B69-6644-8B7E-0375D084C8F7}"/>
                </a:ext>
              </a:extLst>
            </p:cNvPr>
            <p:cNvSpPr/>
            <p:nvPr/>
          </p:nvSpPr>
          <p:spPr>
            <a:xfrm>
              <a:off x="1026160" y="1815855"/>
              <a:ext cx="4653280" cy="65302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7661540-6A78-1346-B99A-C3A2014E6D7B}"/>
                </a:ext>
              </a:extLst>
            </p:cNvPr>
            <p:cNvSpPr/>
            <p:nvPr/>
          </p:nvSpPr>
          <p:spPr>
            <a:xfrm>
              <a:off x="2204720" y="2702560"/>
              <a:ext cx="2153920" cy="314960"/>
            </a:xfrm>
            <a:custGeom>
              <a:avLst/>
              <a:gdLst>
                <a:gd name="connsiteX0" fmla="*/ 0 w 2153920"/>
                <a:gd name="connsiteY0" fmla="*/ 142240 h 314960"/>
                <a:gd name="connsiteX1" fmla="*/ 0 w 2153920"/>
                <a:gd name="connsiteY1" fmla="*/ 314960 h 314960"/>
                <a:gd name="connsiteX2" fmla="*/ 599440 w 2153920"/>
                <a:gd name="connsiteY2" fmla="*/ 314960 h 314960"/>
                <a:gd name="connsiteX3" fmla="*/ 762000 w 2153920"/>
                <a:gd name="connsiteY3" fmla="*/ 152400 h 314960"/>
                <a:gd name="connsiteX4" fmla="*/ 1422400 w 2153920"/>
                <a:gd name="connsiteY4" fmla="*/ 152400 h 314960"/>
                <a:gd name="connsiteX5" fmla="*/ 1584960 w 2153920"/>
                <a:gd name="connsiteY5" fmla="*/ 314960 h 314960"/>
                <a:gd name="connsiteX6" fmla="*/ 2153920 w 2153920"/>
                <a:gd name="connsiteY6" fmla="*/ 314960 h 314960"/>
                <a:gd name="connsiteX7" fmla="*/ 2153920 w 2153920"/>
                <a:gd name="connsiteY7" fmla="*/ 132080 h 314960"/>
                <a:gd name="connsiteX8" fmla="*/ 1605280 w 2153920"/>
                <a:gd name="connsiteY8" fmla="*/ 132080 h 314960"/>
                <a:gd name="connsiteX9" fmla="*/ 1473200 w 2153920"/>
                <a:gd name="connsiteY9" fmla="*/ 0 h 314960"/>
                <a:gd name="connsiteX10" fmla="*/ 762000 w 2153920"/>
                <a:gd name="connsiteY10" fmla="*/ 0 h 314960"/>
                <a:gd name="connsiteX11" fmla="*/ 619760 w 2153920"/>
                <a:gd name="connsiteY11" fmla="*/ 142240 h 314960"/>
                <a:gd name="connsiteX12" fmla="*/ 0 w 2153920"/>
                <a:gd name="connsiteY12" fmla="*/ 142240 h 31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3920" h="314960">
                  <a:moveTo>
                    <a:pt x="0" y="142240"/>
                  </a:moveTo>
                  <a:lnTo>
                    <a:pt x="0" y="314960"/>
                  </a:lnTo>
                  <a:lnTo>
                    <a:pt x="599440" y="314960"/>
                  </a:lnTo>
                  <a:lnTo>
                    <a:pt x="762000" y="152400"/>
                  </a:lnTo>
                  <a:lnTo>
                    <a:pt x="1422400" y="152400"/>
                  </a:lnTo>
                  <a:lnTo>
                    <a:pt x="1584960" y="314960"/>
                  </a:lnTo>
                  <a:lnTo>
                    <a:pt x="2153920" y="314960"/>
                  </a:lnTo>
                  <a:lnTo>
                    <a:pt x="2153920" y="132080"/>
                  </a:lnTo>
                  <a:lnTo>
                    <a:pt x="1605280" y="132080"/>
                  </a:lnTo>
                  <a:lnTo>
                    <a:pt x="1473200" y="0"/>
                  </a:lnTo>
                  <a:lnTo>
                    <a:pt x="762000" y="0"/>
                  </a:lnTo>
                  <a:lnTo>
                    <a:pt x="619760" y="142240"/>
                  </a:lnTo>
                  <a:lnTo>
                    <a:pt x="0" y="142240"/>
                  </a:lnTo>
                  <a:close/>
                </a:path>
              </a:pathLst>
            </a:custGeom>
            <a:solidFill>
              <a:srgbClr val="FFD57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81EBD-D7DF-564F-BD73-1C4ADC7BFAAE}"/>
                </a:ext>
              </a:extLst>
            </p:cNvPr>
            <p:cNvSpPr/>
            <p:nvPr/>
          </p:nvSpPr>
          <p:spPr>
            <a:xfrm>
              <a:off x="4013200" y="2623820"/>
              <a:ext cx="1666240" cy="157480"/>
            </a:xfrm>
            <a:prstGeom prst="rect">
              <a:avLst/>
            </a:prstGeom>
            <a:solidFill>
              <a:srgbClr val="FFD57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8829A9-3E0C-2A4A-967B-A9EC215111DC}"/>
                </a:ext>
              </a:extLst>
            </p:cNvPr>
            <p:cNvSpPr/>
            <p:nvPr/>
          </p:nvSpPr>
          <p:spPr>
            <a:xfrm>
              <a:off x="1026160" y="2623820"/>
              <a:ext cx="1666240" cy="157480"/>
            </a:xfrm>
            <a:prstGeom prst="rect">
              <a:avLst/>
            </a:prstGeom>
            <a:solidFill>
              <a:srgbClr val="FFD57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7ECA7D-2A97-B745-8888-1B1DA0EDC940}"/>
                </a:ext>
              </a:extLst>
            </p:cNvPr>
            <p:cNvSpPr/>
            <p:nvPr/>
          </p:nvSpPr>
          <p:spPr>
            <a:xfrm>
              <a:off x="1026160" y="2468880"/>
              <a:ext cx="4653280" cy="812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E17E9B-E926-9D4C-8C39-D725349C4756}"/>
                </a:ext>
              </a:extLst>
            </p:cNvPr>
            <p:cNvSpPr txBox="1"/>
            <p:nvPr/>
          </p:nvSpPr>
          <p:spPr>
            <a:xfrm>
              <a:off x="5679440" y="1785719"/>
              <a:ext cx="148790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>
                  <a:solidFill>
                    <a:schemeClr val="accent3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photo-sensitive </a:t>
              </a:r>
            </a:p>
            <a:p>
              <a:r>
                <a:rPr lang="en-US" sz="1050" b="1">
                  <a:solidFill>
                    <a:schemeClr val="accent3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region</a:t>
              </a:r>
            </a:p>
            <a:p>
              <a:r>
                <a:rPr lang="en-US" sz="1050" b="1">
                  <a:solidFill>
                    <a:schemeClr val="accent3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(~50 - ≲1000 µm)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4F5FF-1AB0-644B-AA70-EEBF8B6BEADA}"/>
                </a:ext>
              </a:extLst>
            </p:cNvPr>
            <p:cNvSpPr txBox="1"/>
            <p:nvPr/>
          </p:nvSpPr>
          <p:spPr>
            <a:xfrm>
              <a:off x="5653792" y="2388875"/>
              <a:ext cx="14670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>
                  <a:solidFill>
                    <a:schemeClr val="accent1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insulation layer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7CDD4-FFDF-4847-946A-2E4398BA2FCA}"/>
                </a:ext>
              </a:extLst>
            </p:cNvPr>
            <p:cNvSpPr txBox="1"/>
            <p:nvPr/>
          </p:nvSpPr>
          <p:spPr>
            <a:xfrm>
              <a:off x="5666616" y="2623820"/>
              <a:ext cx="10021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>
                  <a:solidFill>
                    <a:srgbClr val="FFC000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poly gate </a:t>
              </a:r>
            </a:p>
            <a:p>
              <a:r>
                <a:rPr lang="en-US" sz="1050" b="1">
                  <a:solidFill>
                    <a:srgbClr val="FFC000"/>
                  </a:solidFill>
                  <a:latin typeface="GO MONO NERD FONT COMPLETE" panose="02060609050000000000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electrodes</a:t>
              </a:r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5E86033-FB82-1543-894D-3D38FA474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8" t="-1" b="-20654"/>
            <a:stretch/>
          </p:blipFill>
          <p:spPr bwMode="auto">
            <a:xfrm rot="5400000">
              <a:off x="1605298" y="1670950"/>
              <a:ext cx="358385" cy="64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66C09957-DA7B-4C40-B82C-43449C56B7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7" r="67135"/>
            <a:stretch/>
          </p:blipFill>
          <p:spPr bwMode="auto">
            <a:xfrm rot="5400000">
              <a:off x="3320705" y="1800315"/>
              <a:ext cx="677390" cy="64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9930D68B-E831-1B44-AD4D-9C94C98474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7" r="38369"/>
            <a:stretch/>
          </p:blipFill>
          <p:spPr bwMode="auto">
            <a:xfrm rot="16200000">
              <a:off x="3645198" y="1818268"/>
              <a:ext cx="653025" cy="64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63B82B36-1941-5949-AAF8-994575ABA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r="10642"/>
            <a:stretch/>
          </p:blipFill>
          <p:spPr bwMode="auto">
            <a:xfrm rot="5400000">
              <a:off x="3895350" y="1815385"/>
              <a:ext cx="647255" cy="64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40F1BB57-FDF2-B94A-8C4E-02A1903ED0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12" r="1"/>
            <a:stretch/>
          </p:blipFill>
          <p:spPr bwMode="auto">
            <a:xfrm rot="16200000">
              <a:off x="4207864" y="2012053"/>
              <a:ext cx="253914" cy="64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3D5DB687-E627-7E45-8485-E07EA3F579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" r="551"/>
            <a:stretch/>
          </p:blipFill>
          <p:spPr bwMode="auto">
            <a:xfrm rot="5400000">
              <a:off x="1590667" y="2577815"/>
              <a:ext cx="2202251" cy="64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E8B1E-8F8A-8E47-ADCC-F9DA3E67CA88}"/>
                </a:ext>
              </a:extLst>
            </p:cNvPr>
            <p:cNvSpPr txBox="1"/>
            <p:nvPr/>
          </p:nvSpPr>
          <p:spPr>
            <a:xfrm>
              <a:off x="2681426" y="3502570"/>
              <a:ext cx="1666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GO MONO NERD FONT COMPLETE" panose="02060609050000000000" pitchFamily="49" charset="0"/>
                </a:rPr>
                <a:t>If there were no reflection...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BEFD80-5CDF-6C44-AB41-4BEEF001931B}"/>
              </a:ext>
            </a:extLst>
          </p:cNvPr>
          <p:cNvGrpSpPr/>
          <p:nvPr/>
        </p:nvGrpSpPr>
        <p:grpSpPr>
          <a:xfrm>
            <a:off x="4513" y="2416220"/>
            <a:ext cx="7164154" cy="4441780"/>
            <a:chOff x="0" y="2416220"/>
            <a:chExt cx="7164154" cy="4441780"/>
          </a:xfrm>
        </p:grpSpPr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2728CF96-887A-354D-91CD-0A692EA10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8418"/>
              <a:ext cx="5754913" cy="440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F4D014-AD80-4F46-8474-51FA38EA8534}"/>
                </a:ext>
              </a:extLst>
            </p:cNvPr>
            <p:cNvSpPr/>
            <p:nvPr/>
          </p:nvSpPr>
          <p:spPr>
            <a:xfrm>
              <a:off x="667036" y="2416220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000">
                  <a:latin typeface="GO MONO NERD FONT COMPLETE" panose="02060609050000000000" pitchFamily="49" charset="0"/>
                  <a:hlinkClick r:id="rId5"/>
                </a:rPr>
                <a:t>https://www.pveducation.org/pvcdrom/pn-junctions/absorption-coefficient</a:t>
              </a:r>
              <a:r>
                <a:rPr lang="en-US" sz="1000">
                  <a:latin typeface="GO MONO NERD FONT COMPLETE" panose="02060609050000000000" pitchFamily="49" charset="0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983306-5B25-6A4E-B6A0-83B21A0BD7F0}"/>
                </a:ext>
              </a:extLst>
            </p:cNvPr>
            <p:cNvSpPr txBox="1"/>
            <p:nvPr/>
          </p:nvSpPr>
          <p:spPr>
            <a:xfrm>
              <a:off x="5270627" y="2985475"/>
              <a:ext cx="18935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GO MONO NERD FONT COMPLETE" panose="02060609050000000000" pitchFamily="49" charset="0"/>
                </a:rPr>
                <a:t>Attenuated by 1/e</a:t>
              </a:r>
            </a:p>
            <a:p>
              <a:r>
                <a:rPr lang="en-US" sz="1200">
                  <a:latin typeface="GO MONO NERD FONT COMPLETE" panose="02060609050000000000" pitchFamily="49" charset="0"/>
                </a:rPr>
                <a:t>at distance of...</a:t>
              </a:r>
            </a:p>
            <a:p>
              <a:endParaRPr lang="en-US" sz="1200">
                <a:latin typeface="GO MONO NERD FONT COMPLETE" panose="02060609050000000000" pitchFamily="49" charset="0"/>
              </a:endParaRPr>
            </a:p>
            <a:p>
              <a:r>
                <a:rPr lang="en-US" sz="1200">
                  <a:latin typeface="GO MONO NERD FONT COMPLETE" panose="02060609050000000000" pitchFamily="49" charset="0"/>
                </a:rPr>
                <a:t>↓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DF9094-8B8D-9D4B-93CC-BDF948898A5B}"/>
                </a:ext>
              </a:extLst>
            </p:cNvPr>
            <p:cNvSpPr txBox="1"/>
            <p:nvPr/>
          </p:nvSpPr>
          <p:spPr>
            <a:xfrm>
              <a:off x="5204496" y="6157318"/>
              <a:ext cx="661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GO MONO NERD FONT COMPLETE" panose="02060609050000000000" pitchFamily="49" charset="0"/>
                </a:rPr>
                <a:t>1cm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8B9952-1BFB-A54A-97F0-E79249CC2E24}"/>
                </a:ext>
              </a:extLst>
            </p:cNvPr>
            <p:cNvSpPr txBox="1"/>
            <p:nvPr/>
          </p:nvSpPr>
          <p:spPr>
            <a:xfrm>
              <a:off x="5204496" y="5700515"/>
              <a:ext cx="661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GO MONO NERD FONT COMPLETE" panose="02060609050000000000" pitchFamily="49" charset="0"/>
                </a:rPr>
                <a:t>1mm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A6FD86-58B2-694B-BAA5-7C65FD39B4AF}"/>
                </a:ext>
              </a:extLst>
            </p:cNvPr>
            <p:cNvSpPr txBox="1"/>
            <p:nvPr/>
          </p:nvSpPr>
          <p:spPr>
            <a:xfrm>
              <a:off x="5204494" y="5239571"/>
              <a:ext cx="7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GO MONO NERD FONT COMPLETE" panose="02060609050000000000" pitchFamily="49" charset="0"/>
                </a:rPr>
                <a:t>100 µm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949AF0-9FCF-AB43-87EC-58E48F08DE59}"/>
                </a:ext>
              </a:extLst>
            </p:cNvPr>
            <p:cNvSpPr txBox="1"/>
            <p:nvPr/>
          </p:nvSpPr>
          <p:spPr>
            <a:xfrm>
              <a:off x="5204494" y="4714371"/>
              <a:ext cx="7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GO MONO NERD FONT COMPLETE" panose="02060609050000000000" pitchFamily="49" charset="0"/>
                </a:rPr>
                <a:t>10 µm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307BC3-8B82-224E-9A83-1D796140B145}"/>
                </a:ext>
              </a:extLst>
            </p:cNvPr>
            <p:cNvSpPr txBox="1"/>
            <p:nvPr/>
          </p:nvSpPr>
          <p:spPr>
            <a:xfrm>
              <a:off x="5204494" y="4231841"/>
              <a:ext cx="77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GO MONO NERD FONT COMPLETE" panose="02060609050000000000" pitchFamily="49" charset="0"/>
                </a:rPr>
                <a:t>1 µm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50E86C-076A-C842-9DDF-EDCA4EBBBD09}"/>
                </a:ext>
              </a:extLst>
            </p:cNvPr>
            <p:cNvGrpSpPr/>
            <p:nvPr/>
          </p:nvGrpSpPr>
          <p:grpSpPr>
            <a:xfrm>
              <a:off x="744725" y="4797032"/>
              <a:ext cx="5863642" cy="276999"/>
              <a:chOff x="2941163" y="4834740"/>
              <a:chExt cx="5863642" cy="27699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7A97AB-824F-4C40-A1C3-EDFB5DCA7DBC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2941163" y="4973240"/>
                <a:ext cx="5212404" cy="1826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24829C-84B5-9E4D-8FF1-0A3CDEF0B46A}"/>
                  </a:ext>
                </a:extLst>
              </p:cNvPr>
              <p:cNvSpPr txBox="1"/>
              <p:nvPr/>
            </p:nvSpPr>
            <p:spPr>
              <a:xfrm>
                <a:off x="8153567" y="4834740"/>
                <a:ext cx="6512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accent2"/>
                    </a:solidFill>
                    <a:latin typeface="GO MONO NERD FONT COMPLETE" panose="02060609050000000000" pitchFamily="49" charset="0"/>
                  </a:rPr>
                  <a:t>50 µm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019672B-A685-7549-8B7E-4B5A5A1DD881}"/>
              </a:ext>
            </a:extLst>
          </p:cNvPr>
          <p:cNvSpPr txBox="1"/>
          <p:nvPr/>
        </p:nvSpPr>
        <p:spPr>
          <a:xfrm>
            <a:off x="0" y="0"/>
            <a:ext cx="596317" cy="36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</a:rPr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704878-9302-8440-97DE-393FA8A4728B}"/>
              </a:ext>
            </a:extLst>
          </p:cNvPr>
          <p:cNvSpPr txBox="1"/>
          <p:nvPr/>
        </p:nvSpPr>
        <p:spPr>
          <a:xfrm>
            <a:off x="-21445" y="2194230"/>
            <a:ext cx="596317" cy="36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 Black" panose="020B0604020202020204" pitchFamily="34" charset="0"/>
                <a:cs typeface="Arial Black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923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EF78353-88B8-3348-90A6-3A1E15BC34B9}"/>
              </a:ext>
            </a:extLst>
          </p:cNvPr>
          <p:cNvGrpSpPr/>
          <p:nvPr/>
        </p:nvGrpSpPr>
        <p:grpSpPr>
          <a:xfrm>
            <a:off x="384797" y="323319"/>
            <a:ext cx="7416797" cy="4270995"/>
            <a:chOff x="0" y="2587005"/>
            <a:chExt cx="7416797" cy="42709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1CED32-8FAF-5942-85C1-680023DE1D0E}"/>
                </a:ext>
              </a:extLst>
            </p:cNvPr>
            <p:cNvGrpSpPr/>
            <p:nvPr/>
          </p:nvGrpSpPr>
          <p:grpSpPr>
            <a:xfrm>
              <a:off x="0" y="2587005"/>
              <a:ext cx="7416797" cy="4270995"/>
              <a:chOff x="2682240" y="1401300"/>
              <a:chExt cx="8046720" cy="463373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1B50C0E-9A85-D142-8D7A-FB5304699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2240" y="1401300"/>
                <a:ext cx="7854674" cy="4633739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F990765-2D8F-7644-9392-8B3A20A16D5A}"/>
                  </a:ext>
                </a:extLst>
              </p:cNvPr>
              <p:cNvCxnSpPr/>
              <p:nvPr/>
            </p:nvCxnSpPr>
            <p:spPr>
              <a:xfrm>
                <a:off x="3789680" y="1910080"/>
                <a:ext cx="6370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0ECB61-3F24-7748-872E-ADB7F44B016D}"/>
                  </a:ext>
                </a:extLst>
              </p:cNvPr>
              <p:cNvSpPr txBox="1"/>
              <p:nvPr/>
            </p:nvSpPr>
            <p:spPr>
              <a:xfrm>
                <a:off x="9560560" y="1615440"/>
                <a:ext cx="1168400" cy="40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GO MONO NERD FONT COMPLETE" panose="02060609050000000000" pitchFamily="49" charset="0"/>
                  </a:rPr>
                  <a:t>Flat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477A85-5647-944F-9A2E-C61E041985F6}"/>
                </a:ext>
              </a:extLst>
            </p:cNvPr>
            <p:cNvSpPr txBox="1"/>
            <p:nvPr/>
          </p:nvSpPr>
          <p:spPr>
            <a:xfrm>
              <a:off x="5017832" y="3524908"/>
              <a:ext cx="14301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GO MONO NERD FONT COMPLETE" panose="02060609050000000000" pitchFamily="49" charset="0"/>
                </a:rPr>
                <a:t>Sky</a:t>
              </a:r>
            </a:p>
            <a:p>
              <a:r>
                <a:rPr lang="en-US">
                  <a:solidFill>
                    <a:srgbClr val="FF0000"/>
                  </a:solidFill>
                  <a:latin typeface="GO MONO NERD FONT COMPLETE" panose="02060609050000000000" pitchFamily="49" charset="0"/>
                </a:rPr>
                <a:t>airglow</a:t>
              </a:r>
            </a:p>
            <a:p>
              <a:r>
                <a:rPr lang="en-US">
                  <a:solidFill>
                    <a:srgbClr val="FF0000"/>
                  </a:solidFill>
                  <a:latin typeface="GO MONO NERD FONT COMPLETE" panose="02060609050000000000" pitchFamily="49" charset="0"/>
                </a:rPr>
                <a:t>emissions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2828AF-93C3-114D-AF44-88D9847C5792}"/>
              </a:ext>
            </a:extLst>
          </p:cNvPr>
          <p:cNvGrpSpPr/>
          <p:nvPr/>
        </p:nvGrpSpPr>
        <p:grpSpPr>
          <a:xfrm>
            <a:off x="579862" y="4894368"/>
            <a:ext cx="7487780" cy="1831192"/>
            <a:chOff x="4266343" y="74693"/>
            <a:chExt cx="7487780" cy="1831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88166D-9ED5-C64D-AEA0-DE95E6B856D2}"/>
                </a:ext>
              </a:extLst>
            </p:cNvPr>
            <p:cNvGrpSpPr/>
            <p:nvPr/>
          </p:nvGrpSpPr>
          <p:grpSpPr>
            <a:xfrm>
              <a:off x="4266343" y="383825"/>
              <a:ext cx="3295175" cy="1522060"/>
              <a:chOff x="8117840" y="2438401"/>
              <a:chExt cx="3295175" cy="15220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BCC8F70-7EA0-A24C-B4AC-33886DF6D7AC}"/>
                  </a:ext>
                </a:extLst>
              </p:cNvPr>
              <p:cNvSpPr/>
              <p:nvPr/>
            </p:nvSpPr>
            <p:spPr>
              <a:xfrm>
                <a:off x="8117840" y="2438401"/>
                <a:ext cx="483266" cy="741679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C07E1CE-F21F-1D49-AB19-EEB441F2B20E}"/>
                  </a:ext>
                </a:extLst>
              </p:cNvPr>
              <p:cNvSpPr/>
              <p:nvPr/>
            </p:nvSpPr>
            <p:spPr>
              <a:xfrm>
                <a:off x="8755008" y="2452134"/>
                <a:ext cx="483266" cy="741679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C0C8DC5-B15A-544B-AFAF-40DAAE6706EE}"/>
                  </a:ext>
                </a:extLst>
              </p:cNvPr>
              <p:cNvSpPr/>
              <p:nvPr/>
            </p:nvSpPr>
            <p:spPr>
              <a:xfrm>
                <a:off x="9424489" y="2452134"/>
                <a:ext cx="483266" cy="741679"/>
              </a:xfrm>
              <a:prstGeom prst="rect">
                <a:avLst/>
              </a:prstGeom>
              <a:pattFill prst="nar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465F35-782C-EA41-8EDC-8928A6498AF2}"/>
                  </a:ext>
                </a:extLst>
              </p:cNvPr>
              <p:cNvSpPr/>
              <p:nvPr/>
            </p:nvSpPr>
            <p:spPr>
              <a:xfrm>
                <a:off x="10077612" y="2452134"/>
                <a:ext cx="483266" cy="741679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50820B9-34D3-D249-B824-DC957FB78D23}"/>
                  </a:ext>
                </a:extLst>
              </p:cNvPr>
              <p:cNvCxnSpPr/>
              <p:nvPr/>
            </p:nvCxnSpPr>
            <p:spPr>
              <a:xfrm>
                <a:off x="8117840" y="3840062"/>
                <a:ext cx="281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89FAA0-F2AC-A549-B44C-35AC7F47A8D1}"/>
                  </a:ext>
                </a:extLst>
              </p:cNvPr>
              <p:cNvSpPr txBox="1"/>
              <p:nvPr/>
            </p:nvSpPr>
            <p:spPr>
              <a:xfrm>
                <a:off x="10823735" y="3591129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λ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2EEA05-806A-C24C-857C-9350605DDC14}"/>
                </a:ext>
              </a:extLst>
            </p:cNvPr>
            <p:cNvSpPr txBox="1"/>
            <p:nvPr/>
          </p:nvSpPr>
          <p:spPr>
            <a:xfrm>
              <a:off x="4319436" y="74693"/>
              <a:ext cx="250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GO MONO NERD FONT COMPLETE" panose="02060609050000000000" pitchFamily="49" charset="0"/>
                </a:rPr>
                <a:t>A    B    C    D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CCD1A6A-7AE7-4C4E-92F0-8B2DD9B46E57}"/>
                </a:ext>
              </a:extLst>
            </p:cNvPr>
            <p:cNvSpPr/>
            <p:nvPr/>
          </p:nvSpPr>
          <p:spPr>
            <a:xfrm>
              <a:off x="4395667" y="1152935"/>
              <a:ext cx="141402" cy="641054"/>
            </a:xfrm>
            <a:custGeom>
              <a:avLst/>
              <a:gdLst>
                <a:gd name="connsiteX0" fmla="*/ 0 w 141402"/>
                <a:gd name="connsiteY0" fmla="*/ 641054 h 641054"/>
                <a:gd name="connsiteX1" fmla="*/ 75415 w 141402"/>
                <a:gd name="connsiteY1" fmla="*/ 31 h 641054"/>
                <a:gd name="connsiteX2" fmla="*/ 141402 w 141402"/>
                <a:gd name="connsiteY2" fmla="*/ 612773 h 64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02" h="641054">
                  <a:moveTo>
                    <a:pt x="0" y="641054"/>
                  </a:moveTo>
                  <a:cubicBezTo>
                    <a:pt x="25924" y="322899"/>
                    <a:pt x="51848" y="4744"/>
                    <a:pt x="75415" y="31"/>
                  </a:cubicBezTo>
                  <a:cubicBezTo>
                    <a:pt x="98982" y="-4682"/>
                    <a:pt x="114693" y="515363"/>
                    <a:pt x="141402" y="6127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45F8F1B-B21E-2C43-9412-8A9CC024AEA2}"/>
                </a:ext>
              </a:extLst>
            </p:cNvPr>
            <p:cNvSpPr/>
            <p:nvPr/>
          </p:nvSpPr>
          <p:spPr>
            <a:xfrm>
              <a:off x="6369058" y="1444470"/>
              <a:ext cx="141402" cy="349519"/>
            </a:xfrm>
            <a:custGeom>
              <a:avLst/>
              <a:gdLst>
                <a:gd name="connsiteX0" fmla="*/ 0 w 141402"/>
                <a:gd name="connsiteY0" fmla="*/ 641054 h 641054"/>
                <a:gd name="connsiteX1" fmla="*/ 75415 w 141402"/>
                <a:gd name="connsiteY1" fmla="*/ 31 h 641054"/>
                <a:gd name="connsiteX2" fmla="*/ 141402 w 141402"/>
                <a:gd name="connsiteY2" fmla="*/ 612773 h 64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02" h="641054">
                  <a:moveTo>
                    <a:pt x="0" y="641054"/>
                  </a:moveTo>
                  <a:cubicBezTo>
                    <a:pt x="25924" y="322899"/>
                    <a:pt x="51848" y="4744"/>
                    <a:pt x="75415" y="31"/>
                  </a:cubicBezTo>
                  <a:cubicBezTo>
                    <a:pt x="98982" y="-4682"/>
                    <a:pt x="114693" y="515363"/>
                    <a:pt x="141402" y="6127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3A995B-A30D-584E-9EDE-242FEC595AA9}"/>
                </a:ext>
              </a:extLst>
            </p:cNvPr>
            <p:cNvCxnSpPr/>
            <p:nvPr/>
          </p:nvCxnSpPr>
          <p:spPr>
            <a:xfrm>
              <a:off x="4395667" y="1284943"/>
              <a:ext cx="23137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0E7079-D67A-334C-AE77-2FDFE277B7F1}"/>
                </a:ext>
              </a:extLst>
            </p:cNvPr>
            <p:cNvSpPr txBox="1"/>
            <p:nvPr/>
          </p:nvSpPr>
          <p:spPr>
            <a:xfrm>
              <a:off x="7416797" y="566126"/>
              <a:ext cx="43373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InputMonoCondensed" panose="02000509020000090004" pitchFamily="49" charset="0"/>
                </a:rPr>
                <a:t>FLAT  =    1*(   A +    B +    C +    D)</a:t>
              </a:r>
            </a:p>
            <a:p>
              <a:r>
                <a:rPr lang="en-US" sz="1400">
                  <a:latin typeface="InputMonoCondensed" panose="02000509020000090004" pitchFamily="49" charset="0"/>
                </a:rPr>
                <a:t>SKY   = MSKY*(1.1A + 0.0B + 0.0C + 0.3D)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4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6CCB8-892D-1044-9DE7-2839CBB7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" y="1158240"/>
            <a:ext cx="6089945" cy="5699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97D826-0E6F-8745-B9EE-B8BA9286D340}"/>
              </a:ext>
            </a:extLst>
          </p:cNvPr>
          <p:cNvSpPr/>
          <p:nvPr/>
        </p:nvSpPr>
        <p:spPr>
          <a:xfrm>
            <a:off x="3027" y="742742"/>
            <a:ext cx="6096000" cy="4693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>
                <a:latin typeface="GO MONO NERD FONT COMPLETE" panose="02060609050000000000" pitchFamily="49" charset="0"/>
                <a:hlinkClick r:id="rId3"/>
              </a:rPr>
              <a:t>http://www.gemini.edu/instrumentation/gmos/data-reduction</a:t>
            </a:r>
            <a:endParaRPr lang="en-US" sz="1050">
              <a:latin typeface="GO MONO NERD FONT COMPLETE" panose="02060609050000000000" pitchFamily="49" charset="0"/>
            </a:endParaRPr>
          </a:p>
          <a:p>
            <a:r>
              <a:rPr lang="en-US" sz="1400">
                <a:latin typeface="GO MONO NERD FONT COMPLETE" panose="02060609050000000000" pitchFamily="49" charset="0"/>
              </a:rPr>
              <a:t>i', Z, z', Y filters, Hamamatsu CCDs GMOS-N</a:t>
            </a:r>
          </a:p>
        </p:txBody>
      </p:sp>
    </p:spTree>
    <p:extLst>
      <p:ext uri="{BB962C8B-B14F-4D97-AF65-F5344CB8AC3E}">
        <p14:creationId xmlns:p14="http://schemas.microsoft.com/office/powerpoint/2010/main" val="2113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117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GO MONO NERD FONT COMPLETE</vt:lpstr>
      <vt:lpstr>InputMonoCondensed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ysbach93@gmail.com</dc:creator>
  <cp:lastModifiedBy>ysbach93@gmail.com</cp:lastModifiedBy>
  <cp:revision>3</cp:revision>
  <cp:lastPrinted>2022-01-03T03:34:47Z</cp:lastPrinted>
  <dcterms:created xsi:type="dcterms:W3CDTF">2022-01-03T02:33:12Z</dcterms:created>
  <dcterms:modified xsi:type="dcterms:W3CDTF">2022-01-03T05:53:30Z</dcterms:modified>
</cp:coreProperties>
</file>