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  <p15:guide id="4" orient="horz" pos="4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2016"/>
        <p:guide orient="horz" pos="4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gatech.edu\gtfs\coa\students\ylee366\Millennial_CA\17_JTRG_multimodal\JTRG_Multimodal\Revised\figure3la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gatech.edu\gtfs\coa\students\ylee366\Millennial_CA\17_JTRG_multimodal\JTRG_Multimodal\Revised\figure3sf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figure3la2!$Q$24</c:f>
              <c:strCache>
                <c:ptCount val="1"/>
                <c:pt idx="0">
                  <c:v>Independent millennials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figure3la2!$R$23:$AF$23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figure3la2!$R$24:$AF$24</c:f>
              <c:numCache>
                <c:formatCode>_(* #,##0_);_(* \(#,##0\);_(* "-"??_);_(@_)</c:formatCode>
                <c:ptCount val="15"/>
                <c:pt idx="0">
                  <c:v>7.3890000000000002</c:v>
                </c:pt>
                <c:pt idx="1">
                  <c:v>18.106999999999999</c:v>
                </c:pt>
                <c:pt idx="2">
                  <c:v>10.682</c:v>
                </c:pt>
                <c:pt idx="3">
                  <c:v>61.808</c:v>
                </c:pt>
                <c:pt idx="4">
                  <c:v>26.722999999999999</c:v>
                </c:pt>
                <c:pt idx="5">
                  <c:v>65.349999999999994</c:v>
                </c:pt>
                <c:pt idx="6">
                  <c:v>65.13</c:v>
                </c:pt>
                <c:pt idx="7">
                  <c:v>19.920000000000002</c:v>
                </c:pt>
                <c:pt idx="8">
                  <c:v>14.95</c:v>
                </c:pt>
                <c:pt idx="9">
                  <c:v>53.485000000000007</c:v>
                </c:pt>
                <c:pt idx="10">
                  <c:v>41.139000000000003</c:v>
                </c:pt>
                <c:pt idx="11">
                  <c:v>5.37</c:v>
                </c:pt>
                <c:pt idx="12">
                  <c:v>66.176000000000002</c:v>
                </c:pt>
                <c:pt idx="13">
                  <c:v>15.224000000000002</c:v>
                </c:pt>
                <c:pt idx="1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2-44CE-8778-BCD23E0E235E}"/>
            </c:ext>
          </c:extLst>
        </c:ser>
        <c:ser>
          <c:idx val="1"/>
          <c:order val="1"/>
          <c:tx>
            <c:strRef>
              <c:f>figure3la2!$Q$25</c:f>
              <c:strCache>
                <c:ptCount val="1"/>
                <c:pt idx="0">
                  <c:v>Dependent millennials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figure3la2!$R$23:$AF$23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figure3la2!$R$25:$AF$25</c:f>
              <c:numCache>
                <c:formatCode>_(* #,##0_);_(* \(#,##0\);_(* "-"??_);_(@_)</c:formatCode>
                <c:ptCount val="15"/>
                <c:pt idx="0">
                  <c:v>4.8890000000000002</c:v>
                </c:pt>
                <c:pt idx="1">
                  <c:v>15.276999999999999</c:v>
                </c:pt>
                <c:pt idx="2">
                  <c:v>2.6709999999999998</c:v>
                </c:pt>
                <c:pt idx="3">
                  <c:v>48.732999999999997</c:v>
                </c:pt>
                <c:pt idx="4">
                  <c:v>14.295999999999999</c:v>
                </c:pt>
                <c:pt idx="5">
                  <c:v>52.09</c:v>
                </c:pt>
                <c:pt idx="6">
                  <c:v>62.545000000000009</c:v>
                </c:pt>
                <c:pt idx="7">
                  <c:v>23.353000000000002</c:v>
                </c:pt>
                <c:pt idx="8">
                  <c:v>14.102</c:v>
                </c:pt>
                <c:pt idx="9">
                  <c:v>53.924999999999997</c:v>
                </c:pt>
                <c:pt idx="10">
                  <c:v>38.222000000000001</c:v>
                </c:pt>
                <c:pt idx="11">
                  <c:v>7.85</c:v>
                </c:pt>
                <c:pt idx="12">
                  <c:v>65.394000000000005</c:v>
                </c:pt>
                <c:pt idx="13">
                  <c:v>12.699</c:v>
                </c:pt>
                <c:pt idx="14">
                  <c:v>21.907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E2-44CE-8778-BCD23E0E235E}"/>
            </c:ext>
          </c:extLst>
        </c:ser>
        <c:ser>
          <c:idx val="2"/>
          <c:order val="2"/>
          <c:tx>
            <c:strRef>
              <c:f>figure3la2!$Q$26</c:f>
              <c:strCache>
                <c:ptCount val="1"/>
                <c:pt idx="0">
                  <c:v>Generation Xers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figure3la2!$R$23:$AF$23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figure3la2!$R$26:$AF$26</c:f>
              <c:numCache>
                <c:formatCode>_(* #,##0_);_(* \(#,##0\);_(* "-"??_);_(@_)</c:formatCode>
                <c:ptCount val="15"/>
                <c:pt idx="0">
                  <c:v>6.3559999999999999</c:v>
                </c:pt>
                <c:pt idx="1">
                  <c:v>15.991</c:v>
                </c:pt>
                <c:pt idx="2">
                  <c:v>5.7</c:v>
                </c:pt>
                <c:pt idx="3">
                  <c:v>57.353000000000002</c:v>
                </c:pt>
                <c:pt idx="4">
                  <c:v>23.78</c:v>
                </c:pt>
                <c:pt idx="5">
                  <c:v>58.55</c:v>
                </c:pt>
                <c:pt idx="6">
                  <c:v>84.885999999999996</c:v>
                </c:pt>
                <c:pt idx="7">
                  <c:v>6.8199999999999994</c:v>
                </c:pt>
                <c:pt idx="8">
                  <c:v>8.2799999999999994</c:v>
                </c:pt>
                <c:pt idx="9">
                  <c:v>69.44</c:v>
                </c:pt>
                <c:pt idx="10">
                  <c:v>22.181999999999999</c:v>
                </c:pt>
                <c:pt idx="11">
                  <c:v>8.3699999999999992</c:v>
                </c:pt>
                <c:pt idx="12">
                  <c:v>86.084999999999994</c:v>
                </c:pt>
                <c:pt idx="13">
                  <c:v>8.02</c:v>
                </c:pt>
                <c:pt idx="14">
                  <c:v>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E2-44CE-8778-BCD23E0E2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039912"/>
        <c:axId val="604038928"/>
      </c:barChart>
      <c:catAx>
        <c:axId val="60403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604038928"/>
        <c:crosses val="autoZero"/>
        <c:auto val="1"/>
        <c:lblAlgn val="ctr"/>
        <c:lblOffset val="100"/>
        <c:noMultiLvlLbl val="0"/>
      </c:catAx>
      <c:valAx>
        <c:axId val="60403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0403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figure3sf2!$Q$23</c:f>
              <c:strCache>
                <c:ptCount val="1"/>
                <c:pt idx="0">
                  <c:v>IndMill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figure3sf2!$R$22:$AF$22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figure3sf2!$R$23:$AF$23</c:f>
              <c:numCache>
                <c:formatCode>General</c:formatCode>
                <c:ptCount val="15"/>
                <c:pt idx="0">
                  <c:v>9.9990000000000006</c:v>
                </c:pt>
                <c:pt idx="1">
                  <c:v>22.937999999999999</c:v>
                </c:pt>
                <c:pt idx="2">
                  <c:v>16.568999999999999</c:v>
                </c:pt>
                <c:pt idx="3">
                  <c:v>62.954999999999998</c:v>
                </c:pt>
                <c:pt idx="4">
                  <c:v>31.596</c:v>
                </c:pt>
                <c:pt idx="5" formatCode="0.0">
                  <c:v>70.28</c:v>
                </c:pt>
                <c:pt idx="6">
                  <c:v>52.851000000000006</c:v>
                </c:pt>
                <c:pt idx="7">
                  <c:v>23.722999999999999</c:v>
                </c:pt>
                <c:pt idx="8">
                  <c:v>23.425999999999998</c:v>
                </c:pt>
                <c:pt idx="9">
                  <c:v>45.771999999999998</c:v>
                </c:pt>
                <c:pt idx="10">
                  <c:v>39.521000000000001</c:v>
                </c:pt>
                <c:pt idx="11">
                  <c:v>14.707000000000001</c:v>
                </c:pt>
                <c:pt idx="12">
                  <c:v>55.368000000000009</c:v>
                </c:pt>
                <c:pt idx="13">
                  <c:v>28.854000000000003</c:v>
                </c:pt>
                <c:pt idx="14">
                  <c:v>15.778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A3-4E17-86BC-382595DF8675}"/>
            </c:ext>
          </c:extLst>
        </c:ser>
        <c:ser>
          <c:idx val="1"/>
          <c:order val="1"/>
          <c:tx>
            <c:strRef>
              <c:f>figure3sf2!$Q$24</c:f>
              <c:strCache>
                <c:ptCount val="1"/>
                <c:pt idx="0">
                  <c:v>DepMill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figure3sf2!$R$22:$AF$22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figure3sf2!$R$24:$AF$24</c:f>
              <c:numCache>
                <c:formatCode>General</c:formatCode>
                <c:ptCount val="15"/>
                <c:pt idx="0">
                  <c:v>5.2519999999999998</c:v>
                </c:pt>
                <c:pt idx="1">
                  <c:v>14.16</c:v>
                </c:pt>
                <c:pt idx="2">
                  <c:v>3.9929999999999999</c:v>
                </c:pt>
                <c:pt idx="3">
                  <c:v>51.49</c:v>
                </c:pt>
                <c:pt idx="4">
                  <c:v>19.507000000000001</c:v>
                </c:pt>
                <c:pt idx="5" formatCode="0.0">
                  <c:v>64.36</c:v>
                </c:pt>
                <c:pt idx="6">
                  <c:v>58.460999999999999</c:v>
                </c:pt>
                <c:pt idx="7">
                  <c:v>13.961000000000002</c:v>
                </c:pt>
                <c:pt idx="8">
                  <c:v>27.577999999999996</c:v>
                </c:pt>
                <c:pt idx="9">
                  <c:v>60.119</c:v>
                </c:pt>
                <c:pt idx="10">
                  <c:v>31.341000000000001</c:v>
                </c:pt>
                <c:pt idx="11">
                  <c:v>8.5399999999999991</c:v>
                </c:pt>
                <c:pt idx="12">
                  <c:v>50.606000000000009</c:v>
                </c:pt>
                <c:pt idx="13">
                  <c:v>29.543999999999997</c:v>
                </c:pt>
                <c:pt idx="14">
                  <c:v>19.850000000000001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A3-4E17-86BC-382595DF8675}"/>
            </c:ext>
          </c:extLst>
        </c:ser>
        <c:ser>
          <c:idx val="2"/>
          <c:order val="2"/>
          <c:tx>
            <c:strRef>
              <c:f>figure3sf2!$Q$25</c:f>
              <c:strCache>
                <c:ptCount val="1"/>
                <c:pt idx="0">
                  <c:v>GenXer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figure3sf2!$R$22:$AF$22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figure3sf2!$R$25:$AF$25</c:f>
              <c:numCache>
                <c:formatCode>General</c:formatCode>
                <c:ptCount val="15"/>
                <c:pt idx="0">
                  <c:v>7.8979999999999997</c:v>
                </c:pt>
                <c:pt idx="1">
                  <c:v>18.506</c:v>
                </c:pt>
                <c:pt idx="2">
                  <c:v>7.1520000000000001</c:v>
                </c:pt>
                <c:pt idx="3">
                  <c:v>57.395000000000003</c:v>
                </c:pt>
                <c:pt idx="4">
                  <c:v>23.905999999999999</c:v>
                </c:pt>
                <c:pt idx="5" formatCode="0.0">
                  <c:v>66.760000000000005</c:v>
                </c:pt>
                <c:pt idx="6">
                  <c:v>67.741</c:v>
                </c:pt>
                <c:pt idx="7">
                  <c:v>18.256</c:v>
                </c:pt>
                <c:pt idx="8">
                  <c:v>14.002999999999998</c:v>
                </c:pt>
                <c:pt idx="9">
                  <c:v>62.122</c:v>
                </c:pt>
                <c:pt idx="10">
                  <c:v>30.916</c:v>
                </c:pt>
                <c:pt idx="11">
                  <c:v>6.9599999999999991</c:v>
                </c:pt>
                <c:pt idx="12">
                  <c:v>74.400999999999996</c:v>
                </c:pt>
                <c:pt idx="13">
                  <c:v>15.329000000000001</c:v>
                </c:pt>
                <c:pt idx="14">
                  <c:v>10.27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A3-4E17-86BC-382595DF8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369080"/>
        <c:axId val="598376296"/>
      </c:barChart>
      <c:catAx>
        <c:axId val="59836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8376296"/>
        <c:crosses val="autoZero"/>
        <c:auto val="1"/>
        <c:lblAlgn val="ctr"/>
        <c:lblOffset val="100"/>
        <c:noMultiLvlLbl val="0"/>
      </c:catAx>
      <c:valAx>
        <c:axId val="598376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836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472743"/>
              </p:ext>
            </p:extLst>
          </p:nvPr>
        </p:nvGraphicFramePr>
        <p:xfrm>
          <a:off x="457200" y="3200400"/>
          <a:ext cx="112776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263159"/>
              </p:ext>
            </p:extLst>
          </p:nvPr>
        </p:nvGraphicFramePr>
        <p:xfrm>
          <a:off x="457200" y="1"/>
          <a:ext cx="112776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184475" y="7763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86445" y="7763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431547" y="7763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4475" y="325215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86445" y="325215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31547" y="325215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Yongsung</dc:creator>
  <cp:lastModifiedBy>Lee, Yongsung</cp:lastModifiedBy>
  <cp:revision>10</cp:revision>
  <dcterms:created xsi:type="dcterms:W3CDTF">2018-11-13T11:13:11Z</dcterms:created>
  <dcterms:modified xsi:type="dcterms:W3CDTF">2018-11-13T11:30:35Z</dcterms:modified>
</cp:coreProperties>
</file>