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16" userDrawn="1">
          <p15:clr>
            <a:srgbClr val="A4A3A4"/>
          </p15:clr>
        </p15:guide>
        <p15:guide id="4" orient="horz" pos="4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00" autoAdjust="0"/>
  </p:normalViewPr>
  <p:slideViewPr>
    <p:cSldViewPr snapToGrid="0" showGuides="1">
      <p:cViewPr varScale="1">
        <p:scale>
          <a:sx n="106" d="100"/>
          <a:sy n="106" d="100"/>
        </p:scale>
        <p:origin x="654" y="96"/>
      </p:cViewPr>
      <p:guideLst>
        <p:guide orient="horz" pos="2160"/>
        <p:guide pos="3840"/>
        <p:guide orient="horz" pos="2016"/>
        <p:guide orient="horz" pos="4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gatech.edu\gtfs\coa\students\ylee366\Millennial_CA\17_JTRG_multimodal\JTRG_Multimodal\Revised\figure3la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gatech.edu\gtfs\coa\students\ylee366\Millennial_CA\17_JTRG_multimodal\JTRG_Multimodal\Revised\figure3sf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gatech.edu\gtfs\coa\students\ylee366\Millennial_CA\17_JTRG_multimodal\JTRG_Multimodal\Revised\figure3sf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gatech.edu\gtfs\coa\students\ylee366\Millennial_CA\17_JTRG_multimodal\JTRG_Multimodal\Revised\figure3la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figure3la2!$Q$24</c:f>
              <c:strCache>
                <c:ptCount val="1"/>
                <c:pt idx="0">
                  <c:v>Independent millennials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figure3la2!$R$23:$AF$23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figure3la2!$R$24:$AF$24</c:f>
              <c:numCache>
                <c:formatCode>_(* #,##0_);_(* \(#,##0\);_(* "-"??_);_(@_)</c:formatCode>
                <c:ptCount val="15"/>
                <c:pt idx="0">
                  <c:v>7.3890000000000002</c:v>
                </c:pt>
                <c:pt idx="1">
                  <c:v>18.106999999999999</c:v>
                </c:pt>
                <c:pt idx="2">
                  <c:v>10.682</c:v>
                </c:pt>
                <c:pt idx="3">
                  <c:v>61.808</c:v>
                </c:pt>
                <c:pt idx="4">
                  <c:v>26.722999999999999</c:v>
                </c:pt>
                <c:pt idx="5">
                  <c:v>65.349999999999994</c:v>
                </c:pt>
                <c:pt idx="6">
                  <c:v>65.13</c:v>
                </c:pt>
                <c:pt idx="7">
                  <c:v>19.920000000000002</c:v>
                </c:pt>
                <c:pt idx="8">
                  <c:v>14.95</c:v>
                </c:pt>
                <c:pt idx="9">
                  <c:v>53.485000000000007</c:v>
                </c:pt>
                <c:pt idx="10">
                  <c:v>41.139000000000003</c:v>
                </c:pt>
                <c:pt idx="11">
                  <c:v>5.37</c:v>
                </c:pt>
                <c:pt idx="12">
                  <c:v>66.176000000000002</c:v>
                </c:pt>
                <c:pt idx="13">
                  <c:v>15.224000000000002</c:v>
                </c:pt>
                <c:pt idx="14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2-44CE-8778-BCD23E0E235E}"/>
            </c:ext>
          </c:extLst>
        </c:ser>
        <c:ser>
          <c:idx val="1"/>
          <c:order val="1"/>
          <c:tx>
            <c:strRef>
              <c:f>figure3la2!$Q$25</c:f>
              <c:strCache>
                <c:ptCount val="1"/>
                <c:pt idx="0">
                  <c:v>Dependent millennials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figure3la2!$R$23:$AF$23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figure3la2!$R$25:$AF$25</c:f>
              <c:numCache>
                <c:formatCode>_(* #,##0_);_(* \(#,##0\);_(* "-"??_);_(@_)</c:formatCode>
                <c:ptCount val="15"/>
                <c:pt idx="0">
                  <c:v>4.8890000000000002</c:v>
                </c:pt>
                <c:pt idx="1">
                  <c:v>15.276999999999999</c:v>
                </c:pt>
                <c:pt idx="2">
                  <c:v>2.6709999999999998</c:v>
                </c:pt>
                <c:pt idx="3">
                  <c:v>48.732999999999997</c:v>
                </c:pt>
                <c:pt idx="4">
                  <c:v>14.295999999999999</c:v>
                </c:pt>
                <c:pt idx="5">
                  <c:v>52.09</c:v>
                </c:pt>
                <c:pt idx="6">
                  <c:v>62.545000000000009</c:v>
                </c:pt>
                <c:pt idx="7">
                  <c:v>23.353000000000002</c:v>
                </c:pt>
                <c:pt idx="8">
                  <c:v>14.102</c:v>
                </c:pt>
                <c:pt idx="9">
                  <c:v>53.924999999999997</c:v>
                </c:pt>
                <c:pt idx="10">
                  <c:v>38.222000000000001</c:v>
                </c:pt>
                <c:pt idx="11">
                  <c:v>7.85</c:v>
                </c:pt>
                <c:pt idx="12">
                  <c:v>65.394000000000005</c:v>
                </c:pt>
                <c:pt idx="13">
                  <c:v>12.699</c:v>
                </c:pt>
                <c:pt idx="14">
                  <c:v>21.907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E2-44CE-8778-BCD23E0E235E}"/>
            </c:ext>
          </c:extLst>
        </c:ser>
        <c:ser>
          <c:idx val="2"/>
          <c:order val="2"/>
          <c:tx>
            <c:strRef>
              <c:f>figure3la2!$Q$26</c:f>
              <c:strCache>
                <c:ptCount val="1"/>
                <c:pt idx="0">
                  <c:v>Generation Xers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figure3la2!$R$23:$AF$23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figure3la2!$R$26:$AF$26</c:f>
              <c:numCache>
                <c:formatCode>_(* #,##0_);_(* \(#,##0\);_(* "-"??_);_(@_)</c:formatCode>
                <c:ptCount val="15"/>
                <c:pt idx="0">
                  <c:v>6.3559999999999999</c:v>
                </c:pt>
                <c:pt idx="1">
                  <c:v>15.991</c:v>
                </c:pt>
                <c:pt idx="2">
                  <c:v>5.7</c:v>
                </c:pt>
                <c:pt idx="3">
                  <c:v>57.353000000000002</c:v>
                </c:pt>
                <c:pt idx="4">
                  <c:v>23.78</c:v>
                </c:pt>
                <c:pt idx="5">
                  <c:v>58.55</c:v>
                </c:pt>
                <c:pt idx="6">
                  <c:v>84.885999999999996</c:v>
                </c:pt>
                <c:pt idx="7">
                  <c:v>6.8199999999999994</c:v>
                </c:pt>
                <c:pt idx="8">
                  <c:v>8.2799999999999994</c:v>
                </c:pt>
                <c:pt idx="9">
                  <c:v>69.44</c:v>
                </c:pt>
                <c:pt idx="10">
                  <c:v>22.181999999999999</c:v>
                </c:pt>
                <c:pt idx="11">
                  <c:v>8.3699999999999992</c:v>
                </c:pt>
                <c:pt idx="12">
                  <c:v>86.084999999999994</c:v>
                </c:pt>
                <c:pt idx="13">
                  <c:v>8.02</c:v>
                </c:pt>
                <c:pt idx="14">
                  <c:v>5.89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E2-44CE-8778-BCD23E0E2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4039912"/>
        <c:axId val="604038928"/>
      </c:barChart>
      <c:catAx>
        <c:axId val="60403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604038928"/>
        <c:crosses val="autoZero"/>
        <c:auto val="1"/>
        <c:lblAlgn val="ctr"/>
        <c:lblOffset val="100"/>
        <c:noMultiLvlLbl val="0"/>
      </c:catAx>
      <c:valAx>
        <c:axId val="60403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04039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figure3sf2!$Q$23</c:f>
              <c:strCache>
                <c:ptCount val="1"/>
                <c:pt idx="0">
                  <c:v>IndMill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figure3sf2!$R$22:$AF$22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figure3sf2!$R$23:$AF$23</c:f>
              <c:numCache>
                <c:formatCode>General</c:formatCode>
                <c:ptCount val="15"/>
                <c:pt idx="0">
                  <c:v>9.9990000000000006</c:v>
                </c:pt>
                <c:pt idx="1">
                  <c:v>22.937999999999999</c:v>
                </c:pt>
                <c:pt idx="2">
                  <c:v>16.568999999999999</c:v>
                </c:pt>
                <c:pt idx="3">
                  <c:v>62.954999999999998</c:v>
                </c:pt>
                <c:pt idx="4">
                  <c:v>31.596</c:v>
                </c:pt>
                <c:pt idx="5" formatCode="0.0">
                  <c:v>70.28</c:v>
                </c:pt>
                <c:pt idx="6">
                  <c:v>52.851000000000006</c:v>
                </c:pt>
                <c:pt idx="7">
                  <c:v>23.722999999999999</c:v>
                </c:pt>
                <c:pt idx="8">
                  <c:v>23.425999999999998</c:v>
                </c:pt>
                <c:pt idx="9">
                  <c:v>45.771999999999998</c:v>
                </c:pt>
                <c:pt idx="10">
                  <c:v>39.521000000000001</c:v>
                </c:pt>
                <c:pt idx="11">
                  <c:v>14.707000000000001</c:v>
                </c:pt>
                <c:pt idx="12">
                  <c:v>55.368000000000009</c:v>
                </c:pt>
                <c:pt idx="13">
                  <c:v>28.854000000000003</c:v>
                </c:pt>
                <c:pt idx="14">
                  <c:v>15.778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A3-4E17-86BC-382595DF8675}"/>
            </c:ext>
          </c:extLst>
        </c:ser>
        <c:ser>
          <c:idx val="1"/>
          <c:order val="1"/>
          <c:tx>
            <c:strRef>
              <c:f>figure3sf2!$Q$24</c:f>
              <c:strCache>
                <c:ptCount val="1"/>
                <c:pt idx="0">
                  <c:v>DepMill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figure3sf2!$R$22:$AF$22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figure3sf2!$R$24:$AF$24</c:f>
              <c:numCache>
                <c:formatCode>General</c:formatCode>
                <c:ptCount val="15"/>
                <c:pt idx="0">
                  <c:v>5.2519999999999998</c:v>
                </c:pt>
                <c:pt idx="1">
                  <c:v>14.16</c:v>
                </c:pt>
                <c:pt idx="2">
                  <c:v>3.9929999999999999</c:v>
                </c:pt>
                <c:pt idx="3">
                  <c:v>51.49</c:v>
                </c:pt>
                <c:pt idx="4">
                  <c:v>19.507000000000001</c:v>
                </c:pt>
                <c:pt idx="5" formatCode="0.0">
                  <c:v>64.36</c:v>
                </c:pt>
                <c:pt idx="6">
                  <c:v>58.460999999999999</c:v>
                </c:pt>
                <c:pt idx="7">
                  <c:v>13.961000000000002</c:v>
                </c:pt>
                <c:pt idx="8">
                  <c:v>27.577999999999996</c:v>
                </c:pt>
                <c:pt idx="9">
                  <c:v>60.119</c:v>
                </c:pt>
                <c:pt idx="10">
                  <c:v>31.341000000000001</c:v>
                </c:pt>
                <c:pt idx="11">
                  <c:v>8.5399999999999991</c:v>
                </c:pt>
                <c:pt idx="12">
                  <c:v>50.606000000000009</c:v>
                </c:pt>
                <c:pt idx="13">
                  <c:v>29.543999999999997</c:v>
                </c:pt>
                <c:pt idx="14">
                  <c:v>19.850000000000001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A3-4E17-86BC-382595DF8675}"/>
            </c:ext>
          </c:extLst>
        </c:ser>
        <c:ser>
          <c:idx val="2"/>
          <c:order val="2"/>
          <c:tx>
            <c:strRef>
              <c:f>figure3sf2!$Q$25</c:f>
              <c:strCache>
                <c:ptCount val="1"/>
                <c:pt idx="0">
                  <c:v>GenXer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figure3sf2!$R$22:$AF$22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figure3sf2!$R$25:$AF$25</c:f>
              <c:numCache>
                <c:formatCode>General</c:formatCode>
                <c:ptCount val="15"/>
                <c:pt idx="0">
                  <c:v>7.8979999999999997</c:v>
                </c:pt>
                <c:pt idx="1">
                  <c:v>18.506</c:v>
                </c:pt>
                <c:pt idx="2">
                  <c:v>7.1520000000000001</c:v>
                </c:pt>
                <c:pt idx="3">
                  <c:v>57.395000000000003</c:v>
                </c:pt>
                <c:pt idx="4">
                  <c:v>23.905999999999999</c:v>
                </c:pt>
                <c:pt idx="5" formatCode="0.0">
                  <c:v>66.760000000000005</c:v>
                </c:pt>
                <c:pt idx="6">
                  <c:v>67.741</c:v>
                </c:pt>
                <c:pt idx="7">
                  <c:v>18.256</c:v>
                </c:pt>
                <c:pt idx="8">
                  <c:v>14.002999999999998</c:v>
                </c:pt>
                <c:pt idx="9">
                  <c:v>62.122</c:v>
                </c:pt>
                <c:pt idx="10">
                  <c:v>30.916</c:v>
                </c:pt>
                <c:pt idx="11">
                  <c:v>6.9599999999999991</c:v>
                </c:pt>
                <c:pt idx="12">
                  <c:v>74.400999999999996</c:v>
                </c:pt>
                <c:pt idx="13">
                  <c:v>15.329000000000001</c:v>
                </c:pt>
                <c:pt idx="14">
                  <c:v>10.27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A3-4E17-86BC-382595DF8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369080"/>
        <c:axId val="598376296"/>
      </c:barChart>
      <c:catAx>
        <c:axId val="59836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8376296"/>
        <c:crosses val="autoZero"/>
        <c:auto val="1"/>
        <c:lblAlgn val="ctr"/>
        <c:lblOffset val="100"/>
        <c:noMultiLvlLbl val="0"/>
      </c:catAx>
      <c:valAx>
        <c:axId val="598376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836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figure3sf2!$Q$24</c:f>
              <c:strCache>
                <c:ptCount val="1"/>
                <c:pt idx="0">
                  <c:v>IndMill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figure3sf2!$AI$23:$AW$23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figure3sf2!$AI$24:$AW$24</c:f>
              <c:numCache>
                <c:formatCode>General</c:formatCode>
                <c:ptCount val="15"/>
                <c:pt idx="0">
                  <c:v>9.9990000000000006</c:v>
                </c:pt>
                <c:pt idx="1">
                  <c:v>22.937999999999999</c:v>
                </c:pt>
                <c:pt idx="2">
                  <c:v>16.568999999999999</c:v>
                </c:pt>
                <c:pt idx="3">
                  <c:v>62.954999999999998</c:v>
                </c:pt>
                <c:pt idx="4">
                  <c:v>31.596</c:v>
                </c:pt>
                <c:pt idx="5">
                  <c:v>70.28</c:v>
                </c:pt>
                <c:pt idx="6">
                  <c:v>58.9</c:v>
                </c:pt>
                <c:pt idx="7">
                  <c:v>15.5</c:v>
                </c:pt>
                <c:pt idx="8">
                  <c:v>25.6</c:v>
                </c:pt>
                <c:pt idx="9">
                  <c:v>61.6</c:v>
                </c:pt>
                <c:pt idx="10">
                  <c:v>21.7</c:v>
                </c:pt>
                <c:pt idx="11">
                  <c:v>16.7</c:v>
                </c:pt>
                <c:pt idx="12">
                  <c:v>55.4</c:v>
                </c:pt>
                <c:pt idx="13">
                  <c:v>28.9</c:v>
                </c:pt>
                <c:pt idx="14">
                  <c:v>15.8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4-40A9-A5E8-13283435C891}"/>
            </c:ext>
          </c:extLst>
        </c:ser>
        <c:ser>
          <c:idx val="1"/>
          <c:order val="1"/>
          <c:tx>
            <c:strRef>
              <c:f>figure3sf2!$Q$25</c:f>
              <c:strCache>
                <c:ptCount val="1"/>
                <c:pt idx="0">
                  <c:v>DepMill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figure3sf2!$AI$23:$AW$23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figure3sf2!$AI$25:$AW$25</c:f>
              <c:numCache>
                <c:formatCode>General</c:formatCode>
                <c:ptCount val="15"/>
                <c:pt idx="0">
                  <c:v>5.2519999999999998</c:v>
                </c:pt>
                <c:pt idx="1">
                  <c:v>14.16</c:v>
                </c:pt>
                <c:pt idx="2">
                  <c:v>3.9929999999999999</c:v>
                </c:pt>
                <c:pt idx="3">
                  <c:v>51.49</c:v>
                </c:pt>
                <c:pt idx="4">
                  <c:v>19.507000000000001</c:v>
                </c:pt>
                <c:pt idx="5">
                  <c:v>64.36</c:v>
                </c:pt>
                <c:pt idx="6">
                  <c:v>59.9</c:v>
                </c:pt>
                <c:pt idx="7">
                  <c:v>10</c:v>
                </c:pt>
                <c:pt idx="8">
                  <c:v>30.1</c:v>
                </c:pt>
                <c:pt idx="9">
                  <c:v>64.5</c:v>
                </c:pt>
                <c:pt idx="10">
                  <c:v>25.4</c:v>
                </c:pt>
                <c:pt idx="11">
                  <c:v>10.1</c:v>
                </c:pt>
                <c:pt idx="12">
                  <c:v>50.6</c:v>
                </c:pt>
                <c:pt idx="13">
                  <c:v>29.5</c:v>
                </c:pt>
                <c:pt idx="14">
                  <c:v>19.899999999999999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4-40A9-A5E8-13283435C891}"/>
            </c:ext>
          </c:extLst>
        </c:ser>
        <c:ser>
          <c:idx val="2"/>
          <c:order val="2"/>
          <c:tx>
            <c:strRef>
              <c:f>figure3sf2!$Q$26</c:f>
              <c:strCache>
                <c:ptCount val="1"/>
                <c:pt idx="0">
                  <c:v>GenXer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figure3sf2!$AI$23:$AW$23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figure3sf2!$AI$26:$AW$26</c:f>
              <c:numCache>
                <c:formatCode>General</c:formatCode>
                <c:ptCount val="15"/>
                <c:pt idx="0">
                  <c:v>7.8979999999999997</c:v>
                </c:pt>
                <c:pt idx="1">
                  <c:v>18.506</c:v>
                </c:pt>
                <c:pt idx="2">
                  <c:v>7.1520000000000001</c:v>
                </c:pt>
                <c:pt idx="3">
                  <c:v>57.395000000000003</c:v>
                </c:pt>
                <c:pt idx="4">
                  <c:v>23.905999999999999</c:v>
                </c:pt>
                <c:pt idx="5">
                  <c:v>66.760000000000005</c:v>
                </c:pt>
                <c:pt idx="6">
                  <c:v>75.2</c:v>
                </c:pt>
                <c:pt idx="7">
                  <c:v>9.1999999999999993</c:v>
                </c:pt>
                <c:pt idx="8">
                  <c:v>15.6</c:v>
                </c:pt>
                <c:pt idx="9">
                  <c:v>68</c:v>
                </c:pt>
                <c:pt idx="10">
                  <c:v>20.2</c:v>
                </c:pt>
                <c:pt idx="11">
                  <c:v>11.7</c:v>
                </c:pt>
                <c:pt idx="12">
                  <c:v>74.400000000000006</c:v>
                </c:pt>
                <c:pt idx="13">
                  <c:v>15.3</c:v>
                </c:pt>
                <c:pt idx="14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4-40A9-A5E8-13283435C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369080"/>
        <c:axId val="598376296"/>
      </c:barChart>
      <c:catAx>
        <c:axId val="59836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8376296"/>
        <c:crosses val="autoZero"/>
        <c:auto val="1"/>
        <c:lblAlgn val="ctr"/>
        <c:lblOffset val="100"/>
        <c:noMultiLvlLbl val="0"/>
      </c:catAx>
      <c:valAx>
        <c:axId val="598376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836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figure3la2!$Q$24</c:f>
              <c:strCache>
                <c:ptCount val="1"/>
                <c:pt idx="0">
                  <c:v>Independent millennials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figure3la2!$AI$23:$AW$23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figure3la2!$AI$24:$AW$24</c:f>
              <c:numCache>
                <c:formatCode>_(* #,##0_);_(* \(#,##0\);_(* "-"??_);_(@_)</c:formatCode>
                <c:ptCount val="15"/>
                <c:pt idx="0">
                  <c:v>7.3890000000000002</c:v>
                </c:pt>
                <c:pt idx="1">
                  <c:v>18.106999999999999</c:v>
                </c:pt>
                <c:pt idx="2">
                  <c:v>10.682</c:v>
                </c:pt>
                <c:pt idx="3">
                  <c:v>61.808</c:v>
                </c:pt>
                <c:pt idx="4">
                  <c:v>26.722999999999999</c:v>
                </c:pt>
                <c:pt idx="5">
                  <c:v>65.349999999999994</c:v>
                </c:pt>
                <c:pt idx="6">
                  <c:v>68.7</c:v>
                </c:pt>
                <c:pt idx="7">
                  <c:v>12.6</c:v>
                </c:pt>
                <c:pt idx="8">
                  <c:v>18.7</c:v>
                </c:pt>
                <c:pt idx="9">
                  <c:v>68.3</c:v>
                </c:pt>
                <c:pt idx="10">
                  <c:v>21.3</c:v>
                </c:pt>
                <c:pt idx="11">
                  <c:v>10.4</c:v>
                </c:pt>
                <c:pt idx="12">
                  <c:v>66.2</c:v>
                </c:pt>
                <c:pt idx="13">
                  <c:v>15.2</c:v>
                </c:pt>
                <c:pt idx="14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8-4E8E-A02C-5C473F548FEA}"/>
            </c:ext>
          </c:extLst>
        </c:ser>
        <c:ser>
          <c:idx val="1"/>
          <c:order val="1"/>
          <c:tx>
            <c:strRef>
              <c:f>figure3la2!$Q$25</c:f>
              <c:strCache>
                <c:ptCount val="1"/>
                <c:pt idx="0">
                  <c:v>Dependent millennials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figure3la2!$AI$23:$AW$23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figure3la2!$AI$25:$AW$25</c:f>
              <c:numCache>
                <c:formatCode>_(* #,##0_);_(* \(#,##0\);_(* "-"??_);_(@_)</c:formatCode>
                <c:ptCount val="15"/>
                <c:pt idx="0">
                  <c:v>4.8890000000000002</c:v>
                </c:pt>
                <c:pt idx="1">
                  <c:v>15.276999999999999</c:v>
                </c:pt>
                <c:pt idx="2">
                  <c:v>2.6709999999999998</c:v>
                </c:pt>
                <c:pt idx="3">
                  <c:v>48.732999999999997</c:v>
                </c:pt>
                <c:pt idx="4">
                  <c:v>14.295999999999999</c:v>
                </c:pt>
                <c:pt idx="5">
                  <c:v>52.09</c:v>
                </c:pt>
                <c:pt idx="6">
                  <c:v>67.599999999999994</c:v>
                </c:pt>
                <c:pt idx="7">
                  <c:v>12.3</c:v>
                </c:pt>
                <c:pt idx="8">
                  <c:v>20.100000000000001</c:v>
                </c:pt>
                <c:pt idx="9">
                  <c:v>70.2</c:v>
                </c:pt>
                <c:pt idx="10">
                  <c:v>16.2</c:v>
                </c:pt>
                <c:pt idx="11">
                  <c:v>13.6</c:v>
                </c:pt>
                <c:pt idx="12">
                  <c:v>65.400000000000006</c:v>
                </c:pt>
                <c:pt idx="13">
                  <c:v>12.7</c:v>
                </c:pt>
                <c:pt idx="14">
                  <c:v>21.9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8-4E8E-A02C-5C473F548FEA}"/>
            </c:ext>
          </c:extLst>
        </c:ser>
        <c:ser>
          <c:idx val="2"/>
          <c:order val="2"/>
          <c:tx>
            <c:strRef>
              <c:f>figure3la2!$Q$26</c:f>
              <c:strCache>
                <c:ptCount val="1"/>
                <c:pt idx="0">
                  <c:v>Generation Xers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figure3la2!$AI$23:$AW$23</c:f>
              <c:strCache>
                <c:ptCount val="15"/>
                <c:pt idx="0">
                  <c:v>Housing Unit/acre</c:v>
                </c:pt>
                <c:pt idx="1">
                  <c:v>Residents/acre</c:v>
                </c:pt>
                <c:pt idx="2">
                  <c:v>Jobs/acre</c:v>
                </c:pt>
                <c:pt idx="3">
                  <c:v>Walkscore</c:v>
                </c:pt>
                <c:pt idx="4">
                  <c:v>Bikescore</c:v>
                </c:pt>
                <c:pt idx="5">
                  <c:v>Alltransit measure</c:v>
                </c:pt>
                <c:pt idx="6">
                  <c:v>Commute monomodal driver</c:v>
                </c:pt>
                <c:pt idx="7">
                  <c:v>Commute multimodal driver</c:v>
                </c:pt>
                <c:pt idx="8">
                  <c:v>Commute multimodal non-driver</c:v>
                </c:pt>
                <c:pt idx="9">
                  <c:v>Leisure monomodal driver</c:v>
                </c:pt>
                <c:pt idx="10">
                  <c:v>Leisure multimodal driver</c:v>
                </c:pt>
                <c:pt idx="11">
                  <c:v>Leisure multimodal non-driver</c:v>
                </c:pt>
                <c:pt idx="12">
                  <c:v>Last commute mono car</c:v>
                </c:pt>
                <c:pt idx="13">
                  <c:v>Last commute mono non-car</c:v>
                </c:pt>
                <c:pt idx="14">
                  <c:v>Last commute multimodal</c:v>
                </c:pt>
              </c:strCache>
            </c:strRef>
          </c:cat>
          <c:val>
            <c:numRef>
              <c:f>figure3la2!$AI$26:$AW$26</c:f>
              <c:numCache>
                <c:formatCode>_(* #,##0_);_(* \(#,##0\);_(* "-"??_);_(@_)</c:formatCode>
                <c:ptCount val="15"/>
                <c:pt idx="0">
                  <c:v>6.3559999999999999</c:v>
                </c:pt>
                <c:pt idx="1">
                  <c:v>15.991</c:v>
                </c:pt>
                <c:pt idx="2">
                  <c:v>5.7</c:v>
                </c:pt>
                <c:pt idx="3">
                  <c:v>57.353000000000002</c:v>
                </c:pt>
                <c:pt idx="4">
                  <c:v>23.78</c:v>
                </c:pt>
                <c:pt idx="5">
                  <c:v>58.55</c:v>
                </c:pt>
                <c:pt idx="6">
                  <c:v>87.7</c:v>
                </c:pt>
                <c:pt idx="7">
                  <c:v>4.0999999999999996</c:v>
                </c:pt>
                <c:pt idx="8">
                  <c:v>8.3000000000000007</c:v>
                </c:pt>
                <c:pt idx="9">
                  <c:v>78.099999999999994</c:v>
                </c:pt>
                <c:pt idx="10">
                  <c:v>10.9</c:v>
                </c:pt>
                <c:pt idx="11">
                  <c:v>11.1</c:v>
                </c:pt>
                <c:pt idx="12">
                  <c:v>86.1</c:v>
                </c:pt>
                <c:pt idx="13">
                  <c:v>8</c:v>
                </c:pt>
                <c:pt idx="14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78-4E8E-A02C-5C473F548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4039912"/>
        <c:axId val="604038928"/>
      </c:barChart>
      <c:catAx>
        <c:axId val="60403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604038928"/>
        <c:crosses val="autoZero"/>
        <c:auto val="1"/>
        <c:lblAlgn val="ctr"/>
        <c:lblOffset val="100"/>
        <c:noMultiLvlLbl val="0"/>
      </c:catAx>
      <c:valAx>
        <c:axId val="60403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04039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26E27-B03A-4601-B644-81642A99FDE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69DA-8E67-497E-94B8-97EC68E5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Threshold values: </a:t>
            </a:r>
            <a:r>
              <a:rPr lang="en-US" dirty="0" smtClean="0"/>
              <a:t>90/10; top-SF bottom-LA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69DA-8E67-497E-94B8-97EC68E50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Threshold values: </a:t>
            </a:r>
            <a:r>
              <a:rPr lang="en-US" dirty="0" smtClean="0"/>
              <a:t>75/25; top-SF bottom-LA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69DA-8E67-497E-94B8-97EC68E50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4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C770-8C92-417D-AC2A-DA3A4AE618E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9BD8-C86A-450F-B508-C4D87BF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472743"/>
              </p:ext>
            </p:extLst>
          </p:nvPr>
        </p:nvGraphicFramePr>
        <p:xfrm>
          <a:off x="457200" y="3200400"/>
          <a:ext cx="112776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034741"/>
              </p:ext>
            </p:extLst>
          </p:nvPr>
        </p:nvGraphicFramePr>
        <p:xfrm>
          <a:off x="457200" y="0"/>
          <a:ext cx="11277600" cy="320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184475" y="7763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86445" y="7763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431547" y="7763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84475" y="325215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86445" y="325215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31547" y="3252158"/>
            <a:ext cx="0" cy="31745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0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162937"/>
              </p:ext>
            </p:extLst>
          </p:nvPr>
        </p:nvGraphicFramePr>
        <p:xfrm>
          <a:off x="457200" y="1"/>
          <a:ext cx="11277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586940"/>
              </p:ext>
            </p:extLst>
          </p:nvPr>
        </p:nvGraphicFramePr>
        <p:xfrm>
          <a:off x="457200" y="3200400"/>
          <a:ext cx="112776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147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Yongsung</dc:creator>
  <cp:lastModifiedBy>Lee, Yongsung</cp:lastModifiedBy>
  <cp:revision>14</cp:revision>
  <dcterms:created xsi:type="dcterms:W3CDTF">2018-11-13T11:13:11Z</dcterms:created>
  <dcterms:modified xsi:type="dcterms:W3CDTF">2018-11-13T20:05:51Z</dcterms:modified>
</cp:coreProperties>
</file>