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Oswald Medium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Oswald SemiBold"/>
      <p:regular r:id="rId18"/>
      <p:bold r:id="rId19"/>
    </p:embeddedFont>
    <p:embeddedFont>
      <p:font typeface="Oswald"/>
      <p:regular r:id="rId20"/>
      <p:bold r:id="rId21"/>
    </p:embeddedFont>
    <p:embeddedFont>
      <p:font typeface="Roboto Slab ExtraBold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DD74D9-0A7E-44F2-8BC2-0DAA12E77230}">
  <a:tblStyle styleId="{A0DD74D9-0A7E-44F2-8BC2-0DAA12E7723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22" Type="http://schemas.openxmlformats.org/officeDocument/2006/relationships/font" Target="fonts/RobotoSlabExtraBold-bold.fntdata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font" Target="fonts/OswaldMedium-bold.fntdata"/><Relationship Id="rId12" Type="http://schemas.openxmlformats.org/officeDocument/2006/relationships/font" Target="fonts/Oswald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swaldSemiBo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ab2abce7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ab2abce7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ab2abce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ab2abce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ab2abce7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ab2abce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ab2abce7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ab2abce7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12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0" Type="http://schemas.openxmlformats.org/officeDocument/2006/relationships/image" Target="../media/image21.png"/><Relationship Id="rId9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7300" y="135900"/>
            <a:ext cx="8849400" cy="4871700"/>
          </a:xfrm>
          <a:prstGeom prst="rect">
            <a:avLst/>
          </a:prstGeom>
          <a:noFill/>
          <a:ln cap="rnd" cmpd="sng" w="38100">
            <a:solidFill>
              <a:srgbClr val="4C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4850" y="341125"/>
            <a:ext cx="8595300" cy="5676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037525" y="341124"/>
            <a:ext cx="44970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B7B7B7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HIPÓTESIS </a:t>
            </a:r>
            <a:endParaRPr sz="2200">
              <a:solidFill>
                <a:srgbClr val="B7B7B7"/>
              </a:solidFill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70575" y="1019175"/>
            <a:ext cx="8595300" cy="3831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420450"/>
            <a:ext cx="2800349" cy="287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00" y="1420450"/>
            <a:ext cx="990600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870" y="2863961"/>
            <a:ext cx="910799" cy="91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8159" y="1420776"/>
            <a:ext cx="910801" cy="91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 amt="82000"/>
          </a:blip>
          <a:stretch>
            <a:fillRect/>
          </a:stretch>
        </p:blipFill>
        <p:spPr>
          <a:xfrm>
            <a:off x="6974375" y="2919825"/>
            <a:ext cx="910801" cy="9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101750" y="135900"/>
            <a:ext cx="8955000" cy="4871700"/>
          </a:xfrm>
          <a:prstGeom prst="rect">
            <a:avLst/>
          </a:prstGeom>
          <a:noFill/>
          <a:ln cap="rnd" cmpd="sng" w="38100">
            <a:solidFill>
              <a:srgbClr val="4C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99200" y="235850"/>
            <a:ext cx="8736900" cy="4881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72275" y="222502"/>
            <a:ext cx="4497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rgbClr val="B7B7B7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PRUEBA DE HIPÓTESIS </a:t>
            </a:r>
            <a:endParaRPr sz="1800">
              <a:solidFill>
                <a:srgbClr val="B7B7B7"/>
              </a:solidFill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25" y="273950"/>
            <a:ext cx="311750" cy="37300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199200" y="789975"/>
            <a:ext cx="2748000" cy="4011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z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>
            <a:off x="6141950" y="2793000"/>
            <a:ext cx="28863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61150" y="847725"/>
            <a:ext cx="26241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Oswald Medium"/>
                <a:ea typeface="Oswald Medium"/>
                <a:cs typeface="Oswald Medium"/>
                <a:sym typeface="Oswald Medium"/>
              </a:rPr>
              <a:t>Las canciones con un mayor BPM tienen más éxito en términos de cantidad de streams en Spotify.</a:t>
            </a:r>
            <a:endParaRPr sz="1200">
              <a:solidFill>
                <a:srgbClr val="D4D4D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170575" y="847500"/>
            <a:ext cx="2748000" cy="4011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</a:t>
            </a:r>
            <a:endParaRPr b="1"/>
          </a:p>
        </p:txBody>
      </p:sp>
      <p:sp>
        <p:nvSpPr>
          <p:cNvPr id="75" name="Google Shape;75;p14"/>
          <p:cNvSpPr/>
          <p:nvPr/>
        </p:nvSpPr>
        <p:spPr>
          <a:xfrm>
            <a:off x="6165050" y="847725"/>
            <a:ext cx="2748000" cy="40107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" name="Google Shape;76;p14"/>
          <p:cNvSpPr txBox="1"/>
          <p:nvPr/>
        </p:nvSpPr>
        <p:spPr>
          <a:xfrm>
            <a:off x="3154850" y="847725"/>
            <a:ext cx="28488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5D5D5"/>
                </a:solidFill>
                <a:latin typeface="Oswald Medium"/>
                <a:ea typeface="Oswald Medium"/>
                <a:cs typeface="Oswald Medium"/>
                <a:sym typeface="Oswald Medium"/>
              </a:rPr>
              <a:t>Los artistas con un mayor número de canciones en Spotify tienen más streams.</a:t>
            </a:r>
            <a:endParaRPr sz="1200">
              <a:solidFill>
                <a:srgbClr val="D5D5D5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141950" y="847725"/>
            <a:ext cx="27942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5D5D5"/>
                </a:solidFill>
                <a:latin typeface="Oswald Medium"/>
                <a:ea typeface="Oswald Medium"/>
                <a:cs typeface="Oswald Medium"/>
                <a:sym typeface="Oswald Medium"/>
              </a:rPr>
              <a:t>La presencia de una canción en un mayor número de playlists se relaciona con un mayor número de streams.</a:t>
            </a:r>
            <a:endParaRPr sz="1200">
              <a:solidFill>
                <a:srgbClr val="D5D5D5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04800" y="1896300"/>
            <a:ext cx="2494800" cy="19518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4"/>
          <p:cNvSpPr/>
          <p:nvPr/>
        </p:nvSpPr>
        <p:spPr>
          <a:xfrm>
            <a:off x="3297175" y="1877100"/>
            <a:ext cx="2494800" cy="19518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00" y="1963000"/>
            <a:ext cx="2340000" cy="17800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300000" dist="38100">
              <a:srgbClr val="000000">
                <a:alpha val="85000"/>
              </a:srgbClr>
            </a:outerShdw>
          </a:effectLst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125" y="1963800"/>
            <a:ext cx="2340000" cy="17784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300000" dist="38100">
              <a:srgbClr val="000000">
                <a:alpha val="85000"/>
              </a:srgbClr>
            </a:outerShdw>
          </a:effectLst>
        </p:spPr>
      </p:pic>
      <p:sp>
        <p:nvSpPr>
          <p:cNvPr id="82" name="Google Shape;82;p14"/>
          <p:cNvSpPr/>
          <p:nvPr/>
        </p:nvSpPr>
        <p:spPr>
          <a:xfrm>
            <a:off x="6289550" y="1886800"/>
            <a:ext cx="2494800" cy="1951800"/>
          </a:xfrm>
          <a:prstGeom prst="rect">
            <a:avLst/>
          </a:prstGeom>
          <a:solidFill>
            <a:srgbClr val="4CAF50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0550" y="1963800"/>
            <a:ext cx="2340000" cy="17784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300000" dist="38100">
              <a:srgbClr val="000000">
                <a:alpha val="85000"/>
              </a:srgbClr>
            </a:outerShdw>
          </a:effectLst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1621" y="297148"/>
            <a:ext cx="341375" cy="3497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61000"/>
              </a:srgbClr>
            </a:outerShdw>
          </a:effectLst>
        </p:spPr>
      </p:pic>
      <p:pic>
        <p:nvPicPr>
          <p:cNvPr id="85" name="Google Shape;85;p14"/>
          <p:cNvPicPr preferRelativeResize="0"/>
          <p:nvPr/>
        </p:nvPicPr>
        <p:blipFill>
          <a:blip r:embed="rId8">
            <a:alphaModFix amt="47000"/>
          </a:blip>
          <a:stretch>
            <a:fillRect/>
          </a:stretch>
        </p:blipFill>
        <p:spPr>
          <a:xfrm>
            <a:off x="7588724" y="297479"/>
            <a:ext cx="340728" cy="3491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86" name="Google Shape;86;p14"/>
          <p:cNvPicPr preferRelativeResize="0"/>
          <p:nvPr/>
        </p:nvPicPr>
        <p:blipFill>
          <a:blip r:embed="rId9">
            <a:alphaModFix amt="79000"/>
          </a:blip>
          <a:stretch>
            <a:fillRect/>
          </a:stretch>
        </p:blipFill>
        <p:spPr>
          <a:xfrm>
            <a:off x="8015181" y="297480"/>
            <a:ext cx="340728" cy="3491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340000" dist="38100">
              <a:srgbClr val="FFFFFF"/>
            </a:outerShdw>
          </a:effectLst>
        </p:spPr>
      </p:pic>
      <p:pic>
        <p:nvPicPr>
          <p:cNvPr id="87" name="Google Shape;87;p14"/>
          <p:cNvPicPr preferRelativeResize="0"/>
          <p:nvPr/>
        </p:nvPicPr>
        <p:blipFill>
          <a:blip r:embed="rId10">
            <a:alphaModFix amt="58999"/>
          </a:blip>
          <a:stretch>
            <a:fillRect/>
          </a:stretch>
        </p:blipFill>
        <p:spPr>
          <a:xfrm>
            <a:off x="8443630" y="343478"/>
            <a:ext cx="340728" cy="303117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pic>
        <p:nvPicPr>
          <p:cNvPr id="88" name="Google Shape;88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225" y="4166175"/>
            <a:ext cx="409201" cy="4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89550" y="4109025"/>
            <a:ext cx="409201" cy="4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9800" y="3952875"/>
            <a:ext cx="505075" cy="4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340500" y="4086675"/>
            <a:ext cx="24162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s-419" sz="1000">
                <a:solidFill>
                  <a:srgbClr val="0AC161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</a:t>
            </a:r>
            <a:r>
              <a:rPr lang="es-419" sz="1200">
                <a:solidFill>
                  <a:srgbClr val="0AC161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r>
              <a:rPr lang="es-419" sz="10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 Se rechaza la hipótesis, </a:t>
            </a:r>
            <a:r>
              <a:rPr lang="es-419" sz="10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 el valor de  r es negativo y  cercano a cero por lo que no hay </a:t>
            </a:r>
            <a:r>
              <a:rPr lang="es-419" sz="10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relación</a:t>
            </a:r>
            <a:r>
              <a:rPr lang="es-419" sz="10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 entre las dos variables.</a:t>
            </a:r>
            <a:endParaRPr sz="10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656550" y="4166175"/>
            <a:ext cx="21603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l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Se valida la hipótesis el valor de r indica una correlación positiva fuerte.</a:t>
            </a:r>
            <a:endParaRPr sz="1000">
              <a:solidFill>
                <a:schemeClr val="l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716700" y="4106075"/>
            <a:ext cx="21603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s-419" sz="1000">
                <a:solidFill>
                  <a:schemeClr val="l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Se valida la hipótesis el valor de r indica una correlación positiva fuerte.</a:t>
            </a:r>
            <a:endParaRPr sz="1000">
              <a:solidFill>
                <a:schemeClr val="l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49375" y="1434163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r 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: -0.00320018576</a:t>
            </a:r>
            <a:endParaRPr sz="800">
              <a:solidFill>
                <a:srgbClr val="5DB30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49250" y="1434163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r2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-0.000329625642</a:t>
            </a:r>
            <a:endParaRPr sz="800">
              <a:solidFill>
                <a:srgbClr val="5DB30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88188" y="1466913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r 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0.8001668459</a:t>
            </a:r>
            <a:endParaRPr sz="800">
              <a:solidFill>
                <a:srgbClr val="5DB30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388063" y="1466913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r2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s-419" sz="800">
                <a:solidFill>
                  <a:srgbClr val="4CAF50"/>
                </a:solidFill>
                <a:latin typeface="Oswald"/>
                <a:ea typeface="Oswald"/>
                <a:cs typeface="Oswald"/>
                <a:sym typeface="Oswald"/>
              </a:rPr>
              <a:t>0.7537531924</a:t>
            </a:r>
            <a:endParaRPr sz="800">
              <a:solidFill>
                <a:srgbClr val="4CAF5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141950" y="1466913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r 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0.7836803011</a:t>
            </a:r>
            <a:endParaRPr sz="800">
              <a:solidFill>
                <a:srgbClr val="5DB30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341825" y="1466913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r2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s-419" sz="800">
                <a:solidFill>
                  <a:srgbClr val="5DB306"/>
                </a:solidFill>
                <a:latin typeface="Oswald"/>
                <a:ea typeface="Oswald"/>
                <a:cs typeface="Oswald"/>
                <a:sym typeface="Oswald"/>
              </a:rPr>
              <a:t>0.5997973331</a:t>
            </a:r>
            <a:endParaRPr sz="800">
              <a:solidFill>
                <a:srgbClr val="5DB30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101750" y="135900"/>
            <a:ext cx="8955000" cy="4871700"/>
          </a:xfrm>
          <a:prstGeom prst="rect">
            <a:avLst/>
          </a:prstGeom>
          <a:noFill/>
          <a:ln cap="rnd" cmpd="sng" w="38100">
            <a:solidFill>
              <a:srgbClr val="4C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99200" y="235850"/>
            <a:ext cx="8736900" cy="4896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72275" y="253752"/>
            <a:ext cx="44970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B7B7B7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PRUEBA DE HIPÓTESIS</a:t>
            </a:r>
            <a:endParaRPr sz="1800">
              <a:solidFill>
                <a:srgbClr val="B7B7B7"/>
              </a:solidFill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25" y="312050"/>
            <a:ext cx="311750" cy="373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229800" y="876975"/>
            <a:ext cx="8675700" cy="40104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xS</a:t>
            </a:r>
            <a:endParaRPr b="1"/>
          </a:p>
        </p:txBody>
      </p:sp>
      <p:sp>
        <p:nvSpPr>
          <p:cNvPr id="109" name="Google Shape;109;p15"/>
          <p:cNvSpPr txBox="1"/>
          <p:nvPr/>
        </p:nvSpPr>
        <p:spPr>
          <a:xfrm>
            <a:off x="-445800" y="1014413"/>
            <a:ext cx="5732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CCCC"/>
                </a:solidFill>
                <a:latin typeface="Oswald Medium"/>
                <a:ea typeface="Oswald Medium"/>
                <a:cs typeface="Oswald Medium"/>
                <a:sym typeface="Oswald Medium"/>
              </a:rPr>
              <a:t>Las canciones + populares en el ranking  de Spotify también tienen comportamiento similar en otras plataformas.</a:t>
            </a:r>
            <a:endParaRPr sz="1300">
              <a:solidFill>
                <a:srgbClr val="CCCCCC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7B7B7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944775" y="4328100"/>
            <a:ext cx="807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s-419" sz="1200">
                <a:solidFill>
                  <a:schemeClr val="lt2"/>
                </a:solidFill>
                <a:latin typeface="Oswald Medium"/>
                <a:ea typeface="Oswald Medium"/>
                <a:cs typeface="Oswald Medium"/>
                <a:sym typeface="Oswald Medium"/>
              </a:rPr>
              <a:t>Se valida la hipótesis los valores de r indican relaciones positivas moderadas entre Spotify y cada una de las otras plataformas.</a:t>
            </a:r>
            <a:endParaRPr sz="1200">
              <a:solidFill>
                <a:schemeClr val="l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543700" y="2201100"/>
            <a:ext cx="2494800" cy="195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00" y="2287800"/>
            <a:ext cx="2340001" cy="177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38100">
              <a:srgbClr val="000000">
                <a:alpha val="95000"/>
              </a:srgbClr>
            </a:outerShdw>
          </a:effectLst>
        </p:spPr>
      </p:pic>
      <p:sp>
        <p:nvSpPr>
          <p:cNvPr id="113" name="Google Shape;113;p15"/>
          <p:cNvSpPr/>
          <p:nvPr/>
        </p:nvSpPr>
        <p:spPr>
          <a:xfrm>
            <a:off x="3351813" y="2201100"/>
            <a:ext cx="2494800" cy="195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213" y="2287800"/>
            <a:ext cx="2340000" cy="177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38100">
              <a:srgbClr val="000000">
                <a:alpha val="95000"/>
              </a:srgbClr>
            </a:outerShdw>
          </a:effectLst>
        </p:spPr>
      </p:pic>
      <p:sp>
        <p:nvSpPr>
          <p:cNvPr id="115" name="Google Shape;115;p15"/>
          <p:cNvSpPr/>
          <p:nvPr/>
        </p:nvSpPr>
        <p:spPr>
          <a:xfrm>
            <a:off x="6074213" y="2201100"/>
            <a:ext cx="2494800" cy="195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950" y="2287800"/>
            <a:ext cx="2339999" cy="1778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38100">
              <a:srgbClr val="000000">
                <a:alpha val="95000"/>
              </a:srgbClr>
            </a:outerShdw>
          </a:effectLst>
        </p:spPr>
      </p:pic>
      <p:pic>
        <p:nvPicPr>
          <p:cNvPr id="117" name="Google Shape;11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800" y="4280475"/>
            <a:ext cx="409201" cy="4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6296" y="294135"/>
            <a:ext cx="341375" cy="3497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61000"/>
              </a:srgbClr>
            </a:outerShdw>
          </a:effectLst>
        </p:spPr>
      </p:pic>
      <p:pic>
        <p:nvPicPr>
          <p:cNvPr id="119" name="Google Shape;119;p15"/>
          <p:cNvPicPr preferRelativeResize="0"/>
          <p:nvPr/>
        </p:nvPicPr>
        <p:blipFill>
          <a:blip r:embed="rId9">
            <a:alphaModFix amt="47000"/>
          </a:blip>
          <a:stretch>
            <a:fillRect/>
          </a:stretch>
        </p:blipFill>
        <p:spPr>
          <a:xfrm>
            <a:off x="7443399" y="294467"/>
            <a:ext cx="340728" cy="3491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20" name="Google Shape;120;p15"/>
          <p:cNvPicPr preferRelativeResize="0"/>
          <p:nvPr/>
        </p:nvPicPr>
        <p:blipFill>
          <a:blip r:embed="rId10">
            <a:alphaModFix amt="79000"/>
          </a:blip>
          <a:stretch>
            <a:fillRect/>
          </a:stretch>
        </p:blipFill>
        <p:spPr>
          <a:xfrm>
            <a:off x="7869856" y="294467"/>
            <a:ext cx="340728" cy="3491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340000" dist="38100">
              <a:srgbClr val="FFFFFF"/>
            </a:outerShdw>
          </a:effectLst>
        </p:spPr>
      </p:pic>
      <p:pic>
        <p:nvPicPr>
          <p:cNvPr id="121" name="Google Shape;121;p15"/>
          <p:cNvPicPr preferRelativeResize="0"/>
          <p:nvPr/>
        </p:nvPicPr>
        <p:blipFill>
          <a:blip r:embed="rId11">
            <a:alphaModFix amt="58999"/>
          </a:blip>
          <a:stretch>
            <a:fillRect/>
          </a:stretch>
        </p:blipFill>
        <p:spPr>
          <a:xfrm>
            <a:off x="8298305" y="340466"/>
            <a:ext cx="340728" cy="303117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sp>
        <p:nvSpPr>
          <p:cNvPr id="122" name="Google Shape;122;p15"/>
          <p:cNvSpPr txBox="1"/>
          <p:nvPr/>
        </p:nvSpPr>
        <p:spPr>
          <a:xfrm>
            <a:off x="350250" y="1732250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FFA500"/>
                </a:solidFill>
                <a:latin typeface="Oswald"/>
                <a:ea typeface="Oswald"/>
                <a:cs typeface="Oswald"/>
                <a:sym typeface="Oswald"/>
              </a:rPr>
              <a:t>r </a:t>
            </a:r>
            <a:r>
              <a:rPr lang="es-419" sz="800">
                <a:solidFill>
                  <a:srgbClr val="FFA500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s-419" sz="800">
                <a:solidFill>
                  <a:srgbClr val="FFA500"/>
                </a:solidFill>
                <a:latin typeface="Oswald"/>
                <a:ea typeface="Oswald"/>
                <a:cs typeface="Oswald"/>
                <a:sym typeface="Oswald"/>
              </a:rPr>
              <a:t>0.6076780201</a:t>
            </a:r>
            <a:endParaRPr sz="800">
              <a:solidFill>
                <a:srgbClr val="FFA5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550125" y="1732250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solidFill>
                  <a:srgbClr val="FFA500"/>
                </a:solidFill>
                <a:latin typeface="Oswald"/>
                <a:ea typeface="Oswald"/>
                <a:cs typeface="Oswald"/>
                <a:sym typeface="Oswald"/>
              </a:rPr>
              <a:t>r2</a:t>
            </a:r>
            <a:r>
              <a:rPr lang="es-419" sz="800">
                <a:solidFill>
                  <a:srgbClr val="FFA500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s-419" sz="800">
                <a:solidFill>
                  <a:srgbClr val="FFA500"/>
                </a:solidFill>
                <a:latin typeface="Oswald"/>
                <a:ea typeface="Oswald"/>
                <a:cs typeface="Oswald"/>
                <a:sym typeface="Oswald"/>
              </a:rPr>
              <a:t>0.4004457934</a:t>
            </a:r>
            <a:endParaRPr sz="800">
              <a:solidFill>
                <a:srgbClr val="FFA5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225950" y="1732250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6BACE8"/>
                </a:solidFill>
                <a:latin typeface="Oswald"/>
                <a:ea typeface="Oswald"/>
                <a:cs typeface="Oswald"/>
                <a:sym typeface="Oswald"/>
              </a:rPr>
              <a:t>r : </a:t>
            </a:r>
            <a:r>
              <a:rPr lang="es-419" sz="800">
                <a:solidFill>
                  <a:srgbClr val="6BACE8"/>
                </a:solidFill>
                <a:latin typeface="Oswald"/>
                <a:ea typeface="Oswald"/>
                <a:cs typeface="Oswald"/>
                <a:sym typeface="Oswald"/>
              </a:rPr>
              <a:t>0.6055409035</a:t>
            </a:r>
            <a:endParaRPr sz="800">
              <a:solidFill>
                <a:srgbClr val="6BACE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425825" y="1732250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6BACE8"/>
                </a:solidFill>
                <a:latin typeface="Oswald"/>
                <a:ea typeface="Oswald"/>
                <a:cs typeface="Oswald"/>
                <a:sym typeface="Oswald"/>
              </a:rPr>
              <a:t>r2: -</a:t>
            </a:r>
            <a:r>
              <a:rPr lang="es-419" sz="800">
                <a:solidFill>
                  <a:srgbClr val="6BACE8"/>
                </a:solidFill>
                <a:latin typeface="Oswald"/>
                <a:ea typeface="Oswald"/>
                <a:cs typeface="Oswald"/>
                <a:sym typeface="Oswald"/>
              </a:rPr>
              <a:t>0.4469100028</a:t>
            </a:r>
            <a:endParaRPr sz="800">
              <a:solidFill>
                <a:srgbClr val="6BACE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5962013" y="1732238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ED45AF"/>
                </a:solidFill>
                <a:latin typeface="Oswald"/>
                <a:ea typeface="Oswald"/>
                <a:cs typeface="Oswald"/>
                <a:sym typeface="Oswald"/>
              </a:rPr>
              <a:t>r : </a:t>
            </a:r>
            <a:r>
              <a:rPr lang="es-419" sz="800">
                <a:solidFill>
                  <a:srgbClr val="ED45AF"/>
                </a:solidFill>
                <a:latin typeface="Oswald"/>
                <a:ea typeface="Oswald"/>
                <a:cs typeface="Oswald"/>
                <a:sym typeface="Oswald"/>
              </a:rPr>
              <a:t>0.5526905327</a:t>
            </a:r>
            <a:endParaRPr sz="800">
              <a:solidFill>
                <a:srgbClr val="ED45A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161888" y="1732238"/>
            <a:ext cx="1536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ED45AF"/>
                </a:solidFill>
                <a:latin typeface="Oswald"/>
                <a:ea typeface="Oswald"/>
                <a:cs typeface="Oswald"/>
                <a:sym typeface="Oswald"/>
              </a:rPr>
              <a:t>r2: </a:t>
            </a:r>
            <a:r>
              <a:rPr lang="es-419" sz="800">
                <a:solidFill>
                  <a:srgbClr val="ED45AF"/>
                </a:solidFill>
                <a:latin typeface="Oswald"/>
                <a:ea typeface="Oswald"/>
                <a:cs typeface="Oswald"/>
                <a:sym typeface="Oswald"/>
              </a:rPr>
              <a:t>0.2496857799</a:t>
            </a:r>
            <a:endParaRPr sz="800">
              <a:solidFill>
                <a:srgbClr val="ED45A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101750" y="135900"/>
            <a:ext cx="8955000" cy="4871700"/>
          </a:xfrm>
          <a:prstGeom prst="rect">
            <a:avLst/>
          </a:prstGeom>
          <a:noFill/>
          <a:ln cap="rnd" cmpd="sng" w="38100">
            <a:solidFill>
              <a:srgbClr val="4C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99200" y="235850"/>
            <a:ext cx="8736900" cy="4092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72275" y="222502"/>
            <a:ext cx="44970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B7B7B7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PRUEBA DE </a:t>
            </a:r>
            <a:r>
              <a:rPr lang="es-419" sz="1800">
                <a:solidFill>
                  <a:srgbClr val="B7B7B7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HIPÓTESIS</a:t>
            </a:r>
            <a:endParaRPr sz="1800">
              <a:solidFill>
                <a:srgbClr val="B7B7B7"/>
              </a:solidFill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25" y="235850"/>
            <a:ext cx="311750" cy="37300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228000" y="723900"/>
            <a:ext cx="8675700" cy="41757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x</a:t>
            </a:r>
            <a:endParaRPr b="1"/>
          </a:p>
        </p:txBody>
      </p:sp>
      <p:sp>
        <p:nvSpPr>
          <p:cNvPr id="137" name="Google Shape;137;p16"/>
          <p:cNvSpPr txBox="1"/>
          <p:nvPr/>
        </p:nvSpPr>
        <p:spPr>
          <a:xfrm>
            <a:off x="526963" y="881125"/>
            <a:ext cx="552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D4D4D4"/>
                </a:solidFill>
                <a:latin typeface="Oswald Medium"/>
                <a:ea typeface="Oswald Medium"/>
                <a:cs typeface="Oswald Medium"/>
                <a:sym typeface="Oswald Medium"/>
              </a:rPr>
              <a:t>Las características de la música influyen en el éxito en términos de cantidad de streams en Spotify.</a:t>
            </a:r>
            <a:endParaRPr>
              <a:solidFill>
                <a:srgbClr val="D4D4D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101750" y="3286125"/>
            <a:ext cx="2336650" cy="212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0" y="4185125"/>
            <a:ext cx="6254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s-419" sz="1000">
                <a:solidFill>
                  <a:srgbClr val="0AC161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      </a:t>
            </a:r>
            <a:r>
              <a:rPr lang="es-419" sz="1200">
                <a:solidFill>
                  <a:srgbClr val="0AC161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 </a:t>
            </a:r>
            <a:r>
              <a:rPr lang="es-419" sz="1200">
                <a:solidFill>
                  <a:srgbClr val="0AC161"/>
                </a:solidFill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r>
              <a:rPr lang="es-419" sz="12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Se rechaza la hipótesis,  los valores de r para danceability y speechines indican una relación negativa débil. Las otras características tienen valores cercanos a 0, prácticamente no hay relación. </a:t>
            </a:r>
            <a:endParaRPr sz="1200"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9350" y="235850"/>
            <a:ext cx="374400" cy="4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6831500" y="253350"/>
            <a:ext cx="342001" cy="3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1945" y="253361"/>
            <a:ext cx="342001" cy="3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42159" y="253351"/>
            <a:ext cx="342001" cy="34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1375" y="3886125"/>
            <a:ext cx="538250" cy="5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6219775" y="833500"/>
            <a:ext cx="2564400" cy="189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7900" y="896050"/>
            <a:ext cx="2462399" cy="176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38100">
              <a:srgbClr val="000000">
                <a:alpha val="95000"/>
              </a:srgbClr>
            </a:outerShdw>
          </a:effectLst>
        </p:spPr>
      </p:pic>
      <p:sp>
        <p:nvSpPr>
          <p:cNvPr id="147" name="Google Shape;147;p16"/>
          <p:cNvSpPr/>
          <p:nvPr/>
        </p:nvSpPr>
        <p:spPr>
          <a:xfrm>
            <a:off x="6236900" y="2871850"/>
            <a:ext cx="2564400" cy="189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7900" y="2919450"/>
            <a:ext cx="2462399" cy="176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300000" dist="38100">
              <a:srgbClr val="000000">
                <a:alpha val="95000"/>
              </a:srgbClr>
            </a:outerShdw>
          </a:effectLst>
        </p:spPr>
      </p:pic>
      <p:graphicFrame>
        <p:nvGraphicFramePr>
          <p:cNvPr id="149" name="Google Shape;149;p16"/>
          <p:cNvGraphicFramePr/>
          <p:nvPr/>
        </p:nvGraphicFramePr>
        <p:xfrm>
          <a:off x="422725" y="186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{A0DD74D9-0A7E-44F2-8BC2-0DAA12E77230}</a:tableStyleId>
              </a:tblPr>
              <a:tblGrid>
                <a:gridCol w="952375"/>
                <a:gridCol w="1082825"/>
                <a:gridCol w="1043650"/>
                <a:gridCol w="991500"/>
                <a:gridCol w="1559000"/>
              </a:tblGrid>
              <a:tr h="196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Característica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C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Wilcoxon (valor p)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C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t (valor p)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C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Correlación r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C1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Coeficiente r2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C161"/>
                    </a:solidFill>
                  </a:tcPr>
                </a:tc>
              </a:tr>
              <a:tr h="1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Danceability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0.01370301284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0.001996301247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-0.1056358996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0.01981828367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</a:tr>
              <a:tr h="1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Valence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0.05471865434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0.1322756771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-0.04179795487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0.001874044165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1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Liveness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0.1855317078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0.4063199702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-0.05114702525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0.006540051128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1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Instrumentals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0.1029737992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0.2765756566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-0.04403998541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0.000348994505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1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Acousticness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0.4127224742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0.6140564152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-0.00498576864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-0.0003076914637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1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Energy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0.05042459515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0.60299046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-0.02573817675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-0.001000609398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</a:tr>
              <a:tr h="1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Speechiness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0.0001633650327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0.0002478313166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-0.1127739352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0.001273461874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AC16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4F3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7300" y="135900"/>
            <a:ext cx="8849400" cy="4871700"/>
          </a:xfrm>
          <a:prstGeom prst="rect">
            <a:avLst/>
          </a:prstGeom>
          <a:noFill/>
          <a:ln cap="rnd" cmpd="sng" w="38100">
            <a:solidFill>
              <a:srgbClr val="4C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246275" y="626875"/>
            <a:ext cx="8595300" cy="5676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600855" y="182012"/>
            <a:ext cx="44970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B7B7B7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HIPÓTESIS </a:t>
            </a:r>
            <a:r>
              <a:rPr lang="es-419" sz="1800">
                <a:solidFill>
                  <a:srgbClr val="B7B7B7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MÚSICA</a:t>
            </a:r>
            <a:endParaRPr sz="1800">
              <a:solidFill>
                <a:srgbClr val="B7B7B7"/>
              </a:solidFill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270574" y="1352550"/>
            <a:ext cx="8595300" cy="3497700"/>
          </a:xfrm>
          <a:prstGeom prst="rect">
            <a:avLst/>
          </a:prstGeom>
          <a:solidFill>
            <a:srgbClr val="1F1F1F"/>
          </a:solidFill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96" y="235845"/>
            <a:ext cx="342000" cy="3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 amt="23000"/>
          </a:blip>
          <a:stretch>
            <a:fillRect/>
          </a:stretch>
        </p:blipFill>
        <p:spPr>
          <a:xfrm>
            <a:off x="7699925" y="3226750"/>
            <a:ext cx="1220950" cy="12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965625" y="464075"/>
            <a:ext cx="5407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4D4D4"/>
                </a:solidFill>
                <a:latin typeface="Oswald Medium"/>
                <a:ea typeface="Oswald Medium"/>
                <a:cs typeface="Oswald Medium"/>
                <a:sym typeface="Oswald Medium"/>
              </a:rPr>
              <a:t>Recomendaciones</a:t>
            </a:r>
            <a:endParaRPr sz="2000">
              <a:solidFill>
                <a:srgbClr val="D4D4D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31425" y="1619250"/>
            <a:ext cx="74487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Para que el nuevo artista tenga 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éxito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en su lanzamiento 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debería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Char char="●"/>
            </a:pP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Estar disponible en todas las plataformas musicales, teniendo enfoque principal en Spotify, ya que el comportamiento de 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esta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plataforma influye en las demás.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Char char="●"/>
            </a:pP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 relevante estar presente en un mayor número de playlists y en los rankings musicales para aumentar la visibilidad de la canción.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Char char="●"/>
            </a:pP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Aumentar rápidamente la cantidad de canciones que se lanzan al mercado, ya que hay una correlación positiva muy fuerte entre la cantidad de canciones y los streams, es decir, a mayor número de canciones mayor número de streams.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Char char="●"/>
            </a:pP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Sus canciones 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podrían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incluir cualquier tipo de 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características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ya que esto no 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influirá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en que tenga mayor o menor </a:t>
            </a: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éxito.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Char char="●"/>
            </a:pPr>
            <a:r>
              <a:rPr lang="es-419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Hacer campañas de marketing y colaboración con los artistas más populares del momento.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5525" y="706075"/>
            <a:ext cx="374400" cy="4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 amt="82000"/>
          </a:blip>
          <a:stretch>
            <a:fillRect/>
          </a:stretch>
        </p:blipFill>
        <p:spPr>
          <a:xfrm>
            <a:off x="6707675" y="723575"/>
            <a:ext cx="342001" cy="3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8120" y="723586"/>
            <a:ext cx="342001" cy="34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18334" y="723576"/>
            <a:ext cx="342001" cy="34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1353350" y="3912900"/>
            <a:ext cx="5407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D4D4D4"/>
                </a:solidFill>
                <a:latin typeface="Oswald Medium"/>
                <a:ea typeface="Oswald Medium"/>
                <a:cs typeface="Oswald Medium"/>
                <a:sym typeface="Oswald Medium"/>
              </a:rPr>
              <a:t>GRACIAS</a:t>
            </a:r>
            <a:endParaRPr sz="1800">
              <a:solidFill>
                <a:srgbClr val="D4D4D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149675" y="4218450"/>
            <a:ext cx="272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4D4D4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Oswald Medium"/>
                <a:ea typeface="Oswald Medium"/>
                <a:cs typeface="Oswald Medium"/>
                <a:sym typeface="Oswald Medium"/>
              </a:rPr>
              <a:t>Jessica Cázares</a:t>
            </a:r>
            <a:endParaRPr sz="1200">
              <a:solidFill>
                <a:srgbClr val="D4D4D4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D4D4D4"/>
                </a:solidFill>
                <a:latin typeface="Oswald Medium"/>
                <a:ea typeface="Oswald Medium"/>
                <a:cs typeface="Oswald Medium"/>
                <a:sym typeface="Oswald Medium"/>
              </a:rPr>
              <a:t>Ysabel Mata</a:t>
            </a:r>
            <a:endParaRPr sz="1200">
              <a:solidFill>
                <a:srgbClr val="D4D4D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