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Oswald Medium"/>
      <p:regular r:id="rId13"/>
      <p:bold r:id="rId14"/>
    </p:embeddedFont>
    <p:embeddedFont>
      <p:font typeface="Roboto"/>
      <p:regular r:id="rId15"/>
      <p:bold r:id="rId16"/>
      <p:italic r:id="rId17"/>
      <p:boldItalic r:id="rId18"/>
    </p:embeddedFont>
    <p:embeddedFont>
      <p:font typeface="Oswald SemiBold"/>
      <p:regular r:id="rId19"/>
      <p:bold r:id="rId20"/>
    </p:embeddedFont>
    <p:embeddedFont>
      <p:font typeface="Oswald"/>
      <p:regular r:id="rId21"/>
      <p:bold r:id="rId22"/>
    </p:embeddedFont>
    <p:embeddedFont>
      <p:font typeface="Roboto Slab ExtraBold"/>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F2CAA2-BC43-49FC-A90C-4B6F46C8EFC0}">
  <a:tblStyle styleId="{DCF2CAA2-BC43-49FC-A90C-4B6F46C8EFC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SemiBold-bold.fntdata"/><Relationship Id="rId11" Type="http://schemas.openxmlformats.org/officeDocument/2006/relationships/slide" Target="slides/slide5.xml"/><Relationship Id="rId22" Type="http://schemas.openxmlformats.org/officeDocument/2006/relationships/font" Target="fonts/Oswald-bold.fntdata"/><Relationship Id="rId10" Type="http://schemas.openxmlformats.org/officeDocument/2006/relationships/slide" Target="slides/slide4.xml"/><Relationship Id="rId21" Type="http://schemas.openxmlformats.org/officeDocument/2006/relationships/font" Target="fonts/Oswald-regular.fntdata"/><Relationship Id="rId13" Type="http://schemas.openxmlformats.org/officeDocument/2006/relationships/font" Target="fonts/OswaldMedium-regular.fntdata"/><Relationship Id="rId12" Type="http://schemas.openxmlformats.org/officeDocument/2006/relationships/slide" Target="slides/slide6.xml"/><Relationship Id="rId23" Type="http://schemas.openxmlformats.org/officeDocument/2006/relationships/font" Target="fonts/RobotoSlab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font" Target="fonts/OswaldMedium-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19" Type="http://schemas.openxmlformats.org/officeDocument/2006/relationships/font" Target="fonts/OswaldSemiBold-regular.fntdata"/><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Hola mi nombre es Ysabel voy a hablarles acerca de este proyecto llamado Hipotesis , donde trabaje con mi compañera Jessica, </a:t>
            </a:r>
            <a:r>
              <a:rPr lang="es-419" sz="1200">
                <a:solidFill>
                  <a:srgbClr val="374151"/>
                </a:solidFill>
                <a:highlight>
                  <a:srgbClr val="FFFFFF"/>
                </a:highlight>
              </a:rPr>
              <a:t>ayudar a una discografía en el emocionante desafío de …</a:t>
            </a:r>
            <a:r>
              <a:rPr b="1" lang="es-419" sz="1200">
                <a:solidFill>
                  <a:srgbClr val="374151"/>
                </a:solidFill>
                <a:highlight>
                  <a:srgbClr val="FFFFFF"/>
                </a:highlight>
              </a:rPr>
              <a:t>lanzar un nuevo artista en el escenario musical global y que sea un éxito, es decir, que sus canciones sean las más escuchadas, para esto</a:t>
            </a:r>
            <a:r>
              <a:rPr lang="es-419"/>
              <a:t>nos fue entregado  un </a:t>
            </a:r>
            <a:r>
              <a:rPr lang="es-419" sz="1200">
                <a:solidFill>
                  <a:srgbClr val="374151"/>
                </a:solidFill>
                <a:highlight>
                  <a:srgbClr val="FFFFFF"/>
                </a:highlight>
              </a:rPr>
              <a:t>dataset de Spotify con información sobre las canciones más escuchadas en 2023 el cual analizamos en busqueda de confirmar o refutar cada una de las hippotesis que la discografica planteo acerca de que hace que una cancion sea mas exitosa..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701fd92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701fd92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Antes de continuar me </a:t>
            </a:r>
            <a:r>
              <a:rPr lang="es-419"/>
              <a:t>gustaría</a:t>
            </a:r>
            <a:r>
              <a:rPr lang="es-419"/>
              <a:t> hablar un poco del coeficiente de correlacion de pearson,  es importante tener claro que puede tomar un rango de -1 hasta 1 , donde </a:t>
            </a:r>
            <a:r>
              <a:rPr lang="es-419">
                <a:solidFill>
                  <a:schemeClr val="dk1"/>
                </a:solidFill>
              </a:rPr>
              <a:t>un valor de 1: Indica una correlación positiva perfecta. Esto significa que a medida que una variable aumenta, la otra variable también aumenta de manera perfectamente lineal, mientras que Un valor de -1: Indica una correlación negativa perfecta. Esto significa que a medida que una variable aumenta, la otra variable disminuye de manera perfectamente lineal. y Un valor de 0: Indica la ausencia de correlación lineal. No hay una relación lineal entre las dos variables.</a:t>
            </a:r>
            <a:endParaRPr>
              <a:solidFill>
                <a:schemeClr val="dk1"/>
              </a:solidFill>
            </a:endParaRPr>
          </a:p>
          <a:p>
            <a:pPr indent="0" lvl="0" marL="0" rtl="0" algn="l">
              <a:spcBef>
                <a:spcPts val="0"/>
              </a:spcBef>
              <a:spcAft>
                <a:spcPts val="0"/>
              </a:spcAft>
              <a:buNone/>
            </a:pPr>
            <a:r>
              <a:rPr lang="es-419">
                <a:solidFill>
                  <a:schemeClr val="dk1"/>
                </a:solidFill>
              </a:rPr>
              <a:t>el R2R^2R2 mide la proporción de la variabilidad en la variable dependiente que puede ser explicada por la variable independiente en un modelo de regresión lineal.</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s-419" sz="1300">
                <a:solidFill>
                  <a:schemeClr val="dk1"/>
                </a:solidFill>
              </a:rPr>
              <a:t>nterpretación del R2R^2R2</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419">
                <a:solidFill>
                  <a:schemeClr val="dk1"/>
                </a:solidFill>
              </a:rPr>
              <a:t>R2=1R^2 = 1R2=1</a:t>
            </a:r>
            <a:r>
              <a:rPr lang="es-419">
                <a:solidFill>
                  <a:schemeClr val="dk1"/>
                </a:solidFill>
              </a:rPr>
              <a:t>: El modelo explica perfectamente toda la variabilidad de la variable dependiente. La línea de regresión pasa exactamente por todos los puntos de datos.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419">
                <a:solidFill>
                  <a:schemeClr val="dk1"/>
                </a:solidFill>
              </a:rPr>
              <a:t>R2=0R^2 = 0R2=0</a:t>
            </a:r>
            <a:r>
              <a:rPr lang="es-419">
                <a:solidFill>
                  <a:schemeClr val="dk1"/>
                </a:solidFill>
              </a:rPr>
              <a:t>: El modelo no explica ninguna de la variabilidad de la variable dependiente. La línea de regresión es horizontal y no tiene relación con los datos.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419">
                <a:solidFill>
                  <a:schemeClr val="dk1"/>
                </a:solidFill>
              </a:rPr>
              <a:t>0 &lt; R2R^2R2 &lt; 1</a:t>
            </a:r>
            <a:r>
              <a:rPr lang="es-419">
                <a:solidFill>
                  <a:schemeClr val="dk1"/>
                </a:solidFill>
              </a:rPr>
              <a:t>: El R2R^2R2 se encuentra entre 0 y 1, lo que indica que el modelo explica una parte de la variabilidad de la variable dependiente. Cuanto más cercano a 1, mejor explica el modelo la variabilidad de la variable dependiente.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s-419" sz="1300">
                <a:solidFill>
                  <a:schemeClr val="dk1"/>
                </a:solidFill>
              </a:rPr>
              <a:t>Interpretación en Términos Simples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419">
                <a:solidFill>
                  <a:schemeClr val="dk1"/>
                </a:solidFill>
              </a:rPr>
              <a:t>R2=0.9R^2 = 0.9R2=0.9</a:t>
            </a:r>
            <a:r>
              <a:rPr lang="es-419">
                <a:solidFill>
                  <a:schemeClr val="dk1"/>
                </a:solidFill>
              </a:rPr>
              <a:t>: El 90% de la variabilidad en la variable dependiente puede ser explicada por la variable independiente. Esto indica que el modelo es muy bueno.</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419">
                <a:solidFill>
                  <a:schemeClr val="dk1"/>
                </a:solidFill>
              </a:rPr>
              <a:t>R2=0.5R^2 = 0.5R2=0.5</a:t>
            </a:r>
            <a:r>
              <a:rPr lang="es-419">
                <a:solidFill>
                  <a:schemeClr val="dk1"/>
                </a:solidFill>
              </a:rPr>
              <a:t>: El 50% de la variabilidad en la variable dependiente puede ser explicada por la variable independiente. El modelo tiene una capacidad explicativa moderada.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419">
                <a:solidFill>
                  <a:schemeClr val="dk1"/>
                </a:solidFill>
              </a:rPr>
              <a:t>R2=0.2R^2 = 0.2R2=0.2</a:t>
            </a:r>
            <a:r>
              <a:rPr lang="es-419">
                <a:solidFill>
                  <a:schemeClr val="dk1"/>
                </a:solidFill>
              </a:rPr>
              <a:t>: Solo el 20% de la variabilidad en la variable dependiente puede ser explicada por la variable independiente. El modelo no es muy bueno para explicar la variabilidad de los datos. Mientras que el coeficiente de correlación rrr te da una idea de la fuerza y dirección de la relación lineal entre dos variables, el R2R^2R2 te dice qué tan bien esa relación lineal explica la variabilidad de la variable dependiente. Ambos son útiles para entender y evaluar relaciones en los datos, pero miden cosas ligeramente diferentes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ab2abce7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ab2abce7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Teniendo en cuenta esto veamos nuestras hipotesis:  Las canciones con un mayor BPM tienen mas exito en terminos de cantidad de streams en spotify: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ab2abce7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ab2abce7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ab2abce7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ab2abce7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ab2abce7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ab2abce7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5.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png"/><Relationship Id="rId11" Type="http://schemas.openxmlformats.org/officeDocument/2006/relationships/image" Target="../media/image4.png"/><Relationship Id="rId10" Type="http://schemas.openxmlformats.org/officeDocument/2006/relationships/image" Target="../media/image13.png"/><Relationship Id="rId12" Type="http://schemas.openxmlformats.org/officeDocument/2006/relationships/image" Target="../media/image17.png"/><Relationship Id="rId9"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2.pn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5.png"/><Relationship Id="rId11" Type="http://schemas.openxmlformats.org/officeDocument/2006/relationships/image" Target="../media/image13.png"/><Relationship Id="rId10" Type="http://schemas.openxmlformats.org/officeDocument/2006/relationships/image" Target="../media/image10.png"/><Relationship Id="rId9"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4.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10" Type="http://schemas.openxmlformats.org/officeDocument/2006/relationships/image" Target="../media/image20.png"/><Relationship Id="rId9"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14.png"/><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p:nvPr/>
        </p:nvSpPr>
        <p:spPr>
          <a:xfrm>
            <a:off x="147300" y="135900"/>
            <a:ext cx="88494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a:p>
        </p:txBody>
      </p:sp>
      <p:sp>
        <p:nvSpPr>
          <p:cNvPr id="55" name="Google Shape;55;p13"/>
          <p:cNvSpPr/>
          <p:nvPr/>
        </p:nvSpPr>
        <p:spPr>
          <a:xfrm>
            <a:off x="274850" y="341125"/>
            <a:ext cx="8595300" cy="5676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nvSpPr>
        <p:spPr>
          <a:xfrm>
            <a:off x="2037525" y="341124"/>
            <a:ext cx="4497000" cy="50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200">
                <a:solidFill>
                  <a:srgbClr val="B7B7B7"/>
                </a:solidFill>
                <a:latin typeface="Roboto Slab ExtraBold"/>
                <a:ea typeface="Roboto Slab ExtraBold"/>
                <a:cs typeface="Roboto Slab ExtraBold"/>
                <a:sym typeface="Roboto Slab ExtraBold"/>
              </a:rPr>
              <a:t>HIPÓTESIS </a:t>
            </a:r>
            <a:endParaRPr sz="2200">
              <a:solidFill>
                <a:srgbClr val="B7B7B7"/>
              </a:solidFill>
              <a:latin typeface="Roboto Slab ExtraBold"/>
              <a:ea typeface="Roboto Slab ExtraBold"/>
              <a:cs typeface="Roboto Slab ExtraBold"/>
              <a:sym typeface="Roboto Slab ExtraBold"/>
            </a:endParaRPr>
          </a:p>
        </p:txBody>
      </p:sp>
      <p:sp>
        <p:nvSpPr>
          <p:cNvPr id="57" name="Google Shape;57;p13"/>
          <p:cNvSpPr/>
          <p:nvPr/>
        </p:nvSpPr>
        <p:spPr>
          <a:xfrm>
            <a:off x="270575" y="1019175"/>
            <a:ext cx="8595300" cy="38310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pic>
        <p:nvPicPr>
          <p:cNvPr id="58" name="Google Shape;58;p13"/>
          <p:cNvPicPr preferRelativeResize="0"/>
          <p:nvPr/>
        </p:nvPicPr>
        <p:blipFill>
          <a:blip r:embed="rId3">
            <a:alphaModFix/>
          </a:blip>
          <a:stretch>
            <a:fillRect/>
          </a:stretch>
        </p:blipFill>
        <p:spPr>
          <a:xfrm>
            <a:off x="3381375" y="1420450"/>
            <a:ext cx="2800349" cy="2876076"/>
          </a:xfrm>
          <a:prstGeom prst="rect">
            <a:avLst/>
          </a:prstGeom>
          <a:noFill/>
          <a:ln>
            <a:noFill/>
          </a:ln>
        </p:spPr>
      </p:pic>
      <p:pic>
        <p:nvPicPr>
          <p:cNvPr id="59" name="Google Shape;59;p13"/>
          <p:cNvPicPr preferRelativeResize="0"/>
          <p:nvPr/>
        </p:nvPicPr>
        <p:blipFill>
          <a:blip r:embed="rId4">
            <a:alphaModFix/>
          </a:blip>
          <a:stretch>
            <a:fillRect/>
          </a:stretch>
        </p:blipFill>
        <p:spPr>
          <a:xfrm>
            <a:off x="1181100" y="1420450"/>
            <a:ext cx="990600" cy="911450"/>
          </a:xfrm>
          <a:prstGeom prst="rect">
            <a:avLst/>
          </a:prstGeom>
          <a:noFill/>
          <a:ln>
            <a:noFill/>
          </a:ln>
        </p:spPr>
      </p:pic>
      <p:pic>
        <p:nvPicPr>
          <p:cNvPr id="60" name="Google Shape;60;p13"/>
          <p:cNvPicPr preferRelativeResize="0"/>
          <p:nvPr/>
        </p:nvPicPr>
        <p:blipFill>
          <a:blip r:embed="rId5">
            <a:alphaModFix/>
          </a:blip>
          <a:stretch>
            <a:fillRect/>
          </a:stretch>
        </p:blipFill>
        <p:spPr>
          <a:xfrm>
            <a:off x="1285870" y="2863961"/>
            <a:ext cx="910799" cy="910799"/>
          </a:xfrm>
          <a:prstGeom prst="rect">
            <a:avLst/>
          </a:prstGeom>
          <a:noFill/>
          <a:ln>
            <a:noFill/>
          </a:ln>
        </p:spPr>
      </p:pic>
      <p:pic>
        <p:nvPicPr>
          <p:cNvPr id="61" name="Google Shape;61;p13"/>
          <p:cNvPicPr preferRelativeResize="0"/>
          <p:nvPr/>
        </p:nvPicPr>
        <p:blipFill>
          <a:blip r:embed="rId6">
            <a:alphaModFix/>
          </a:blip>
          <a:stretch>
            <a:fillRect/>
          </a:stretch>
        </p:blipFill>
        <p:spPr>
          <a:xfrm>
            <a:off x="6838159" y="1420776"/>
            <a:ext cx="910801" cy="910801"/>
          </a:xfrm>
          <a:prstGeom prst="rect">
            <a:avLst/>
          </a:prstGeom>
          <a:noFill/>
          <a:ln>
            <a:noFill/>
          </a:ln>
        </p:spPr>
      </p:pic>
      <p:pic>
        <p:nvPicPr>
          <p:cNvPr id="62" name="Google Shape;62;p13"/>
          <p:cNvPicPr preferRelativeResize="0"/>
          <p:nvPr/>
        </p:nvPicPr>
        <p:blipFill>
          <a:blip r:embed="rId7">
            <a:alphaModFix amt="82000"/>
          </a:blip>
          <a:stretch>
            <a:fillRect/>
          </a:stretch>
        </p:blipFill>
        <p:spPr>
          <a:xfrm>
            <a:off x="6974375" y="2919825"/>
            <a:ext cx="910801" cy="910801"/>
          </a:xfrm>
          <a:prstGeom prst="rect">
            <a:avLst/>
          </a:prstGeom>
          <a:noFill/>
          <a:ln>
            <a:noFill/>
          </a:ln>
        </p:spPr>
      </p:pic>
      <p:sp>
        <p:nvSpPr>
          <p:cNvPr id="63" name="Google Shape;63;p13"/>
          <p:cNvSpPr txBox="1"/>
          <p:nvPr/>
        </p:nvSpPr>
        <p:spPr>
          <a:xfrm>
            <a:off x="6457125" y="4199900"/>
            <a:ext cx="2358900" cy="314700"/>
          </a:xfrm>
          <a:prstGeom prst="rect">
            <a:avLst/>
          </a:prstGeom>
          <a:noFill/>
          <a:ln>
            <a:noFill/>
          </a:ln>
        </p:spPr>
        <p:txBody>
          <a:bodyPr anchorCtr="0" anchor="t" bIns="91425" lIns="91425" spcFirstLastPara="1" rIns="91425" wrap="square" tIns="91425">
            <a:noAutofit/>
          </a:bodyPr>
          <a:lstStyle/>
          <a:p>
            <a:pPr indent="0" lvl="0" marL="0" rtl="0" algn="r">
              <a:spcBef>
                <a:spcPts val="2100"/>
              </a:spcBef>
              <a:spcAft>
                <a:spcPts val="0"/>
              </a:spcAft>
              <a:buClr>
                <a:schemeClr val="dk1"/>
              </a:buClr>
              <a:buSzPts val="1100"/>
              <a:buFont typeface="Arial"/>
              <a:buNone/>
            </a:pPr>
            <a:r>
              <a:rPr lang="es-419" sz="1200">
                <a:solidFill>
                  <a:srgbClr val="D4D4D4"/>
                </a:solidFill>
                <a:latin typeface="Oswald Medium"/>
                <a:ea typeface="Oswald Medium"/>
                <a:cs typeface="Oswald Medium"/>
                <a:sym typeface="Oswald Medium"/>
              </a:rPr>
              <a:t>Jessica Cazares</a:t>
            </a:r>
            <a:endParaRPr sz="1200"/>
          </a:p>
        </p:txBody>
      </p:sp>
      <p:sp>
        <p:nvSpPr>
          <p:cNvPr id="64" name="Google Shape;64;p13"/>
          <p:cNvSpPr txBox="1"/>
          <p:nvPr/>
        </p:nvSpPr>
        <p:spPr>
          <a:xfrm>
            <a:off x="6457125" y="4039425"/>
            <a:ext cx="2358900" cy="314700"/>
          </a:xfrm>
          <a:prstGeom prst="rect">
            <a:avLst/>
          </a:prstGeom>
          <a:noFill/>
          <a:ln>
            <a:noFill/>
          </a:ln>
        </p:spPr>
        <p:txBody>
          <a:bodyPr anchorCtr="0" anchor="t" bIns="91425" lIns="91425" spcFirstLastPara="1" rIns="91425" wrap="square" tIns="91425">
            <a:noAutofit/>
          </a:bodyPr>
          <a:lstStyle/>
          <a:p>
            <a:pPr indent="0" lvl="0" marL="0" rtl="0" algn="r">
              <a:spcBef>
                <a:spcPts val="2100"/>
              </a:spcBef>
              <a:spcAft>
                <a:spcPts val="0"/>
              </a:spcAft>
              <a:buNone/>
            </a:pPr>
            <a:r>
              <a:rPr lang="es-419" sz="1200">
                <a:solidFill>
                  <a:srgbClr val="D4D4D4"/>
                </a:solidFill>
                <a:latin typeface="Oswald Medium"/>
                <a:ea typeface="Oswald Medium"/>
                <a:cs typeface="Oswald Medium"/>
                <a:sym typeface="Oswald Medium"/>
              </a:rPr>
              <a:t>Por:</a:t>
            </a:r>
            <a:endParaRPr sz="1200"/>
          </a:p>
        </p:txBody>
      </p:sp>
      <p:sp>
        <p:nvSpPr>
          <p:cNvPr id="65" name="Google Shape;65;p13"/>
          <p:cNvSpPr txBox="1"/>
          <p:nvPr/>
        </p:nvSpPr>
        <p:spPr>
          <a:xfrm>
            <a:off x="6457125" y="4418875"/>
            <a:ext cx="2358900" cy="314700"/>
          </a:xfrm>
          <a:prstGeom prst="rect">
            <a:avLst/>
          </a:prstGeom>
          <a:noFill/>
          <a:ln>
            <a:noFill/>
          </a:ln>
        </p:spPr>
        <p:txBody>
          <a:bodyPr anchorCtr="0" anchor="t" bIns="91425" lIns="91425" spcFirstLastPara="1" rIns="91425" wrap="square" tIns="91425">
            <a:noAutofit/>
          </a:bodyPr>
          <a:lstStyle/>
          <a:p>
            <a:pPr indent="0" lvl="0" marL="0" rtl="0" algn="r">
              <a:spcBef>
                <a:spcPts val="2100"/>
              </a:spcBef>
              <a:spcAft>
                <a:spcPts val="0"/>
              </a:spcAft>
              <a:buNone/>
            </a:pPr>
            <a:r>
              <a:rPr lang="es-419" sz="1200">
                <a:solidFill>
                  <a:srgbClr val="D4D4D4"/>
                </a:solidFill>
                <a:latin typeface="Oswald Medium"/>
                <a:ea typeface="Oswald Medium"/>
                <a:cs typeface="Oswald Medium"/>
                <a:sym typeface="Oswald Medium"/>
              </a:rPr>
              <a:t>Ysabel Mata</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sp>
        <p:nvSpPr>
          <p:cNvPr id="70" name="Google Shape;70;p14"/>
          <p:cNvSpPr/>
          <p:nvPr/>
        </p:nvSpPr>
        <p:spPr>
          <a:xfrm>
            <a:off x="101750" y="135900"/>
            <a:ext cx="89550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a:p>
        </p:txBody>
      </p:sp>
      <p:sp>
        <p:nvSpPr>
          <p:cNvPr id="71" name="Google Shape;71;p14"/>
          <p:cNvSpPr/>
          <p:nvPr/>
        </p:nvSpPr>
        <p:spPr>
          <a:xfrm>
            <a:off x="199200" y="235850"/>
            <a:ext cx="8736900" cy="4092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2100"/>
              </a:spcBef>
              <a:spcAft>
                <a:spcPts val="2100"/>
              </a:spcAft>
              <a:buClr>
                <a:schemeClr val="dk1"/>
              </a:buClr>
              <a:buSzPts val="1100"/>
              <a:buFont typeface="Arial"/>
              <a:buNone/>
            </a:pPr>
            <a:r>
              <a:t/>
            </a:r>
            <a:endParaRPr sz="900">
              <a:solidFill>
                <a:schemeClr val="lt1"/>
              </a:solidFill>
              <a:latin typeface="Oswald Medium"/>
              <a:ea typeface="Oswald Medium"/>
              <a:cs typeface="Oswald Medium"/>
              <a:sym typeface="Oswald Medium"/>
            </a:endParaRPr>
          </a:p>
        </p:txBody>
      </p:sp>
      <p:sp>
        <p:nvSpPr>
          <p:cNvPr id="72" name="Google Shape;72;p14"/>
          <p:cNvSpPr txBox="1"/>
          <p:nvPr/>
        </p:nvSpPr>
        <p:spPr>
          <a:xfrm>
            <a:off x="572275" y="222502"/>
            <a:ext cx="44970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B7B7B7"/>
                </a:solidFill>
                <a:latin typeface="Roboto Slab ExtraBold"/>
                <a:ea typeface="Roboto Slab ExtraBold"/>
                <a:cs typeface="Roboto Slab ExtraBold"/>
                <a:sym typeface="Roboto Slab ExtraBold"/>
              </a:rPr>
              <a:t>PRUEBA DE HIPÓTESIS</a:t>
            </a:r>
            <a:endParaRPr sz="1800">
              <a:solidFill>
                <a:srgbClr val="B7B7B7"/>
              </a:solidFill>
              <a:latin typeface="Roboto Slab ExtraBold"/>
              <a:ea typeface="Roboto Slab ExtraBold"/>
              <a:cs typeface="Roboto Slab ExtraBold"/>
              <a:sym typeface="Roboto Slab ExtraBold"/>
            </a:endParaRPr>
          </a:p>
        </p:txBody>
      </p:sp>
      <p:pic>
        <p:nvPicPr>
          <p:cNvPr id="73" name="Google Shape;73;p14"/>
          <p:cNvPicPr preferRelativeResize="0"/>
          <p:nvPr/>
        </p:nvPicPr>
        <p:blipFill>
          <a:blip r:embed="rId3">
            <a:alphaModFix/>
          </a:blip>
          <a:stretch>
            <a:fillRect/>
          </a:stretch>
        </p:blipFill>
        <p:spPr>
          <a:xfrm>
            <a:off x="260525" y="235850"/>
            <a:ext cx="311750" cy="373006"/>
          </a:xfrm>
          <a:prstGeom prst="rect">
            <a:avLst/>
          </a:prstGeom>
          <a:noFill/>
          <a:ln>
            <a:noFill/>
          </a:ln>
        </p:spPr>
      </p:pic>
      <p:sp>
        <p:nvSpPr>
          <p:cNvPr id="74" name="Google Shape;74;p14"/>
          <p:cNvSpPr/>
          <p:nvPr/>
        </p:nvSpPr>
        <p:spPr>
          <a:xfrm>
            <a:off x="228000" y="723900"/>
            <a:ext cx="8675700" cy="41757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t>x</a:t>
            </a:r>
            <a:endParaRPr b="1"/>
          </a:p>
        </p:txBody>
      </p:sp>
      <p:sp>
        <p:nvSpPr>
          <p:cNvPr id="75" name="Google Shape;75;p14"/>
          <p:cNvSpPr txBox="1"/>
          <p:nvPr/>
        </p:nvSpPr>
        <p:spPr>
          <a:xfrm>
            <a:off x="606607" y="1123792"/>
            <a:ext cx="4585200" cy="41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100"/>
              </a:spcBef>
              <a:spcAft>
                <a:spcPts val="2100"/>
              </a:spcAft>
              <a:buClr>
                <a:schemeClr val="dk1"/>
              </a:buClr>
              <a:buSzPts val="1100"/>
              <a:buFont typeface="Arial"/>
              <a:buNone/>
            </a:pPr>
            <a:r>
              <a:rPr lang="es-419" sz="1600" u="sng">
                <a:solidFill>
                  <a:srgbClr val="D4D4D4"/>
                </a:solidFill>
                <a:latin typeface="Oswald Medium"/>
                <a:ea typeface="Oswald Medium"/>
                <a:cs typeface="Oswald Medium"/>
                <a:sym typeface="Oswald Medium"/>
              </a:rPr>
              <a:t>Coeficiente de </a:t>
            </a:r>
            <a:r>
              <a:rPr lang="es-419" sz="1600" u="sng">
                <a:solidFill>
                  <a:srgbClr val="D4D4D4"/>
                </a:solidFill>
                <a:latin typeface="Oswald Medium"/>
                <a:ea typeface="Oswald Medium"/>
                <a:cs typeface="Oswald Medium"/>
                <a:sym typeface="Oswald Medium"/>
              </a:rPr>
              <a:t>Correlación</a:t>
            </a:r>
            <a:r>
              <a:rPr lang="es-419" sz="1600" u="sng">
                <a:solidFill>
                  <a:srgbClr val="D4D4D4"/>
                </a:solidFill>
                <a:latin typeface="Oswald Medium"/>
                <a:ea typeface="Oswald Medium"/>
                <a:cs typeface="Oswald Medium"/>
                <a:sym typeface="Oswald Medium"/>
              </a:rPr>
              <a:t> de Pearson  r</a:t>
            </a:r>
            <a:endParaRPr sz="1600" u="sng">
              <a:solidFill>
                <a:srgbClr val="D4D4D4"/>
              </a:solidFill>
              <a:latin typeface="Oswald Medium"/>
              <a:ea typeface="Oswald Medium"/>
              <a:cs typeface="Oswald Medium"/>
              <a:sym typeface="Oswald Medium"/>
            </a:endParaRPr>
          </a:p>
        </p:txBody>
      </p:sp>
      <p:pic>
        <p:nvPicPr>
          <p:cNvPr id="76" name="Google Shape;76;p14"/>
          <p:cNvPicPr preferRelativeResize="0"/>
          <p:nvPr/>
        </p:nvPicPr>
        <p:blipFill>
          <a:blip r:embed="rId4">
            <a:alphaModFix amt="10000"/>
          </a:blip>
          <a:stretch>
            <a:fillRect/>
          </a:stretch>
        </p:blipFill>
        <p:spPr>
          <a:xfrm>
            <a:off x="101750" y="3286125"/>
            <a:ext cx="2336650" cy="2124076"/>
          </a:xfrm>
          <a:prstGeom prst="rect">
            <a:avLst/>
          </a:prstGeom>
          <a:noFill/>
          <a:ln>
            <a:noFill/>
          </a:ln>
        </p:spPr>
      </p:pic>
      <p:pic>
        <p:nvPicPr>
          <p:cNvPr id="77" name="Google Shape;77;p14"/>
          <p:cNvPicPr preferRelativeResize="0"/>
          <p:nvPr/>
        </p:nvPicPr>
        <p:blipFill>
          <a:blip r:embed="rId5">
            <a:alphaModFix/>
          </a:blip>
          <a:stretch>
            <a:fillRect/>
          </a:stretch>
        </p:blipFill>
        <p:spPr>
          <a:xfrm>
            <a:off x="7449350" y="235850"/>
            <a:ext cx="374400" cy="409201"/>
          </a:xfrm>
          <a:prstGeom prst="rect">
            <a:avLst/>
          </a:prstGeom>
          <a:noFill/>
          <a:ln>
            <a:noFill/>
          </a:ln>
        </p:spPr>
      </p:pic>
      <p:pic>
        <p:nvPicPr>
          <p:cNvPr id="78" name="Google Shape;78;p14"/>
          <p:cNvPicPr preferRelativeResize="0"/>
          <p:nvPr/>
        </p:nvPicPr>
        <p:blipFill>
          <a:blip r:embed="rId4">
            <a:alphaModFix amt="82000"/>
          </a:blip>
          <a:stretch>
            <a:fillRect/>
          </a:stretch>
        </p:blipFill>
        <p:spPr>
          <a:xfrm>
            <a:off x="6831500" y="253350"/>
            <a:ext cx="342001" cy="342001"/>
          </a:xfrm>
          <a:prstGeom prst="rect">
            <a:avLst/>
          </a:prstGeom>
          <a:noFill/>
          <a:ln>
            <a:noFill/>
          </a:ln>
        </p:spPr>
      </p:pic>
      <p:pic>
        <p:nvPicPr>
          <p:cNvPr id="79" name="Google Shape;79;p14"/>
          <p:cNvPicPr preferRelativeResize="0"/>
          <p:nvPr/>
        </p:nvPicPr>
        <p:blipFill>
          <a:blip r:embed="rId6">
            <a:alphaModFix/>
          </a:blip>
          <a:stretch>
            <a:fillRect/>
          </a:stretch>
        </p:blipFill>
        <p:spPr>
          <a:xfrm>
            <a:off x="7961945" y="253361"/>
            <a:ext cx="342001" cy="342001"/>
          </a:xfrm>
          <a:prstGeom prst="rect">
            <a:avLst/>
          </a:prstGeom>
          <a:noFill/>
          <a:ln>
            <a:noFill/>
          </a:ln>
        </p:spPr>
      </p:pic>
      <p:sp>
        <p:nvSpPr>
          <p:cNvPr id="80" name="Google Shape;80;p14"/>
          <p:cNvSpPr txBox="1"/>
          <p:nvPr/>
        </p:nvSpPr>
        <p:spPr>
          <a:xfrm>
            <a:off x="606605" y="1647232"/>
            <a:ext cx="8040300" cy="2182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2100"/>
              </a:spcBef>
              <a:spcAft>
                <a:spcPts val="0"/>
              </a:spcAft>
              <a:buClr>
                <a:schemeClr val="dk1"/>
              </a:buClr>
              <a:buSzPts val="1100"/>
              <a:buFont typeface="Arial"/>
              <a:buNone/>
            </a:pPr>
            <a:r>
              <a:rPr lang="es-419">
                <a:solidFill>
                  <a:srgbClr val="FFFF00"/>
                </a:solidFill>
                <a:latin typeface="Oswald"/>
                <a:ea typeface="Oswald"/>
                <a:cs typeface="Oswald"/>
                <a:sym typeface="Oswald"/>
              </a:rPr>
              <a:t>Puede tomar valores en un rango que va desde -1 hasta 1.</a:t>
            </a:r>
            <a:endParaRPr>
              <a:solidFill>
                <a:srgbClr val="FFFF00"/>
              </a:solidFill>
              <a:latin typeface="Oswald"/>
              <a:ea typeface="Oswald"/>
              <a:cs typeface="Oswald"/>
              <a:sym typeface="Oswald"/>
            </a:endParaRPr>
          </a:p>
          <a:p>
            <a:pPr indent="0" lvl="0" marL="0" rtl="0" algn="just">
              <a:lnSpc>
                <a:spcPct val="100000"/>
              </a:lnSpc>
              <a:spcBef>
                <a:spcPts val="2100"/>
              </a:spcBef>
              <a:spcAft>
                <a:spcPts val="0"/>
              </a:spcAft>
              <a:buClr>
                <a:schemeClr val="dk1"/>
              </a:buClr>
              <a:buSzPts val="1100"/>
              <a:buFont typeface="Arial"/>
              <a:buNone/>
            </a:pPr>
            <a:r>
              <a:rPr lang="es-419">
                <a:solidFill>
                  <a:srgbClr val="D4D4D4"/>
                </a:solidFill>
                <a:latin typeface="Oswald"/>
                <a:ea typeface="Oswald"/>
                <a:cs typeface="Oswald"/>
                <a:sym typeface="Oswald"/>
              </a:rPr>
              <a:t>- Un </a:t>
            </a:r>
            <a:r>
              <a:rPr lang="es-419">
                <a:solidFill>
                  <a:schemeClr val="accent6"/>
                </a:solidFill>
                <a:latin typeface="Oswald"/>
                <a:ea typeface="Oswald"/>
                <a:cs typeface="Oswald"/>
                <a:sym typeface="Oswald"/>
              </a:rPr>
              <a:t>valor de 1</a:t>
            </a:r>
            <a:r>
              <a:rPr lang="es-419">
                <a:solidFill>
                  <a:srgbClr val="D4D4D4"/>
                </a:solidFill>
                <a:latin typeface="Oswald"/>
                <a:ea typeface="Oswald"/>
                <a:cs typeface="Oswald"/>
                <a:sym typeface="Oswald"/>
              </a:rPr>
              <a:t>: Indica una </a:t>
            </a:r>
            <a:r>
              <a:rPr lang="es-419">
                <a:solidFill>
                  <a:schemeClr val="accent6"/>
                </a:solidFill>
                <a:latin typeface="Oswald"/>
                <a:ea typeface="Oswald"/>
                <a:cs typeface="Oswald"/>
                <a:sym typeface="Oswald"/>
              </a:rPr>
              <a:t>correlación positiva perfecta</a:t>
            </a:r>
            <a:r>
              <a:rPr lang="es-419">
                <a:solidFill>
                  <a:srgbClr val="D4D4D4"/>
                </a:solidFill>
                <a:latin typeface="Oswald"/>
                <a:ea typeface="Oswald"/>
                <a:cs typeface="Oswald"/>
                <a:sym typeface="Oswald"/>
              </a:rPr>
              <a:t>. Esto significa que a medida que una variable aumenta, la otra variable también aumenta de manera perfectamente lineal.</a:t>
            </a:r>
            <a:endParaRPr>
              <a:solidFill>
                <a:srgbClr val="D4D4D4"/>
              </a:solidFill>
              <a:latin typeface="Oswald"/>
              <a:ea typeface="Oswald"/>
              <a:cs typeface="Oswald"/>
              <a:sym typeface="Oswald"/>
            </a:endParaRPr>
          </a:p>
          <a:p>
            <a:pPr indent="0" lvl="0" marL="0" rtl="0" algn="l">
              <a:lnSpc>
                <a:spcPct val="100000"/>
              </a:lnSpc>
              <a:spcBef>
                <a:spcPts val="2100"/>
              </a:spcBef>
              <a:spcAft>
                <a:spcPts val="0"/>
              </a:spcAft>
              <a:buClr>
                <a:schemeClr val="dk1"/>
              </a:buClr>
              <a:buSzPts val="1100"/>
              <a:buFont typeface="Arial"/>
              <a:buNone/>
            </a:pPr>
            <a:r>
              <a:rPr lang="es-419">
                <a:solidFill>
                  <a:srgbClr val="D4D4D4"/>
                </a:solidFill>
                <a:latin typeface="Oswald"/>
                <a:ea typeface="Oswald"/>
                <a:cs typeface="Oswald"/>
                <a:sym typeface="Oswald"/>
              </a:rPr>
              <a:t>- Un </a:t>
            </a:r>
            <a:r>
              <a:rPr lang="es-419">
                <a:solidFill>
                  <a:schemeClr val="accent6"/>
                </a:solidFill>
                <a:latin typeface="Oswald"/>
                <a:ea typeface="Oswald"/>
                <a:cs typeface="Oswald"/>
                <a:sym typeface="Oswald"/>
              </a:rPr>
              <a:t>valor de -1:</a:t>
            </a:r>
            <a:r>
              <a:rPr lang="es-419">
                <a:solidFill>
                  <a:srgbClr val="D4D4D4"/>
                </a:solidFill>
                <a:latin typeface="Oswald"/>
                <a:ea typeface="Oswald"/>
                <a:cs typeface="Oswald"/>
                <a:sym typeface="Oswald"/>
              </a:rPr>
              <a:t> Indica una c</a:t>
            </a:r>
            <a:r>
              <a:rPr lang="es-419">
                <a:solidFill>
                  <a:schemeClr val="accent6"/>
                </a:solidFill>
                <a:latin typeface="Oswald"/>
                <a:ea typeface="Oswald"/>
                <a:cs typeface="Oswald"/>
                <a:sym typeface="Oswald"/>
              </a:rPr>
              <a:t>orrelación negativa perfecta</a:t>
            </a:r>
            <a:r>
              <a:rPr lang="es-419">
                <a:solidFill>
                  <a:srgbClr val="D4D4D4"/>
                </a:solidFill>
                <a:latin typeface="Oswald"/>
                <a:ea typeface="Oswald"/>
                <a:cs typeface="Oswald"/>
                <a:sym typeface="Oswald"/>
              </a:rPr>
              <a:t>. Esto significa que a medida que una variable aumenta, la otra variable disminuye de manera perfectamente lineal.</a:t>
            </a:r>
            <a:endParaRPr>
              <a:solidFill>
                <a:srgbClr val="D4D4D4"/>
              </a:solidFill>
              <a:latin typeface="Oswald"/>
              <a:ea typeface="Oswald"/>
              <a:cs typeface="Oswald"/>
              <a:sym typeface="Oswald"/>
            </a:endParaRPr>
          </a:p>
          <a:p>
            <a:pPr indent="0" lvl="0" marL="0" rtl="0" algn="l">
              <a:lnSpc>
                <a:spcPct val="100000"/>
              </a:lnSpc>
              <a:spcBef>
                <a:spcPts val="0"/>
              </a:spcBef>
              <a:spcAft>
                <a:spcPts val="0"/>
              </a:spcAft>
              <a:buClr>
                <a:schemeClr val="dk1"/>
              </a:buClr>
              <a:buSzPts val="1100"/>
              <a:buFont typeface="Arial"/>
              <a:buNone/>
            </a:pPr>
            <a:r>
              <a:rPr lang="es-419">
                <a:solidFill>
                  <a:srgbClr val="D4D4D4"/>
                </a:solidFill>
                <a:latin typeface="Oswald"/>
                <a:ea typeface="Oswald"/>
                <a:cs typeface="Oswald"/>
                <a:sym typeface="Oswald"/>
              </a:rPr>
              <a:t>   </a:t>
            </a:r>
            <a:endParaRPr>
              <a:solidFill>
                <a:srgbClr val="D4D4D4"/>
              </a:solidFill>
              <a:latin typeface="Oswald"/>
              <a:ea typeface="Oswald"/>
              <a:cs typeface="Oswald"/>
              <a:sym typeface="Oswald"/>
            </a:endParaRPr>
          </a:p>
          <a:p>
            <a:pPr indent="0" lvl="0" marL="0" rtl="0" algn="l">
              <a:lnSpc>
                <a:spcPct val="100000"/>
              </a:lnSpc>
              <a:spcBef>
                <a:spcPts val="0"/>
              </a:spcBef>
              <a:spcAft>
                <a:spcPts val="0"/>
              </a:spcAft>
              <a:buClr>
                <a:schemeClr val="dk1"/>
              </a:buClr>
              <a:buSzPts val="1100"/>
              <a:buFont typeface="Arial"/>
              <a:buNone/>
            </a:pPr>
            <a:r>
              <a:rPr lang="es-419">
                <a:solidFill>
                  <a:srgbClr val="D4D4D4"/>
                </a:solidFill>
                <a:latin typeface="Oswald"/>
                <a:ea typeface="Oswald"/>
                <a:cs typeface="Oswald"/>
                <a:sym typeface="Oswald"/>
              </a:rPr>
              <a:t>- Un </a:t>
            </a:r>
            <a:r>
              <a:rPr lang="es-419">
                <a:solidFill>
                  <a:schemeClr val="accent6"/>
                </a:solidFill>
                <a:latin typeface="Oswald"/>
                <a:ea typeface="Oswald"/>
                <a:cs typeface="Oswald"/>
                <a:sym typeface="Oswald"/>
              </a:rPr>
              <a:t>valor de 0:</a:t>
            </a:r>
            <a:r>
              <a:rPr lang="es-419">
                <a:solidFill>
                  <a:srgbClr val="D4D4D4"/>
                </a:solidFill>
                <a:latin typeface="Oswald"/>
                <a:ea typeface="Oswald"/>
                <a:cs typeface="Oswald"/>
                <a:sym typeface="Oswald"/>
              </a:rPr>
              <a:t> Indica la </a:t>
            </a:r>
            <a:r>
              <a:rPr lang="es-419">
                <a:solidFill>
                  <a:schemeClr val="accent6"/>
                </a:solidFill>
                <a:latin typeface="Oswald"/>
                <a:ea typeface="Oswald"/>
                <a:cs typeface="Oswald"/>
                <a:sym typeface="Oswald"/>
              </a:rPr>
              <a:t>ausencia de correlación lineal.</a:t>
            </a:r>
            <a:r>
              <a:rPr lang="es-419">
                <a:solidFill>
                  <a:srgbClr val="D4D4D4"/>
                </a:solidFill>
                <a:latin typeface="Oswald"/>
                <a:ea typeface="Oswald"/>
                <a:cs typeface="Oswald"/>
                <a:sym typeface="Oswald"/>
              </a:rPr>
              <a:t> No hay una relación lineal entre las dos variables.</a:t>
            </a:r>
            <a:endParaRPr>
              <a:solidFill>
                <a:srgbClr val="D4D4D4"/>
              </a:solidFill>
              <a:latin typeface="Oswald"/>
              <a:ea typeface="Oswald"/>
              <a:cs typeface="Oswald"/>
              <a:sym typeface="Oswald"/>
            </a:endParaRPr>
          </a:p>
          <a:p>
            <a:pPr indent="0" lvl="0" marL="0" rtl="0" algn="l">
              <a:lnSpc>
                <a:spcPct val="115000"/>
              </a:lnSpc>
              <a:spcBef>
                <a:spcPts val="2100"/>
              </a:spcBef>
              <a:spcAft>
                <a:spcPts val="0"/>
              </a:spcAft>
              <a:buClr>
                <a:schemeClr val="dk1"/>
              </a:buClr>
              <a:buSzPts val="1100"/>
              <a:buFont typeface="Arial"/>
              <a:buNone/>
            </a:pPr>
            <a:r>
              <a:t/>
            </a:r>
            <a:endParaRPr sz="1600" u="sng">
              <a:solidFill>
                <a:srgbClr val="D4D4D4"/>
              </a:solidFill>
              <a:latin typeface="Oswald Medium"/>
              <a:ea typeface="Oswald Medium"/>
              <a:cs typeface="Oswald Medium"/>
              <a:sym typeface="Oswald Medium"/>
            </a:endParaRPr>
          </a:p>
          <a:p>
            <a:pPr indent="0" lvl="0" marL="0" rtl="0" algn="l">
              <a:lnSpc>
                <a:spcPct val="115000"/>
              </a:lnSpc>
              <a:spcBef>
                <a:spcPts val="2100"/>
              </a:spcBef>
              <a:spcAft>
                <a:spcPts val="0"/>
              </a:spcAft>
              <a:buClr>
                <a:schemeClr val="dk1"/>
              </a:buClr>
              <a:buSzPts val="1100"/>
              <a:buFont typeface="Arial"/>
              <a:buNone/>
            </a:pPr>
            <a:r>
              <a:t/>
            </a:r>
            <a:endParaRPr sz="1600" u="sng">
              <a:solidFill>
                <a:srgbClr val="D4D4D4"/>
              </a:solidFill>
              <a:latin typeface="Oswald Medium"/>
              <a:ea typeface="Oswald Medium"/>
              <a:cs typeface="Oswald Medium"/>
              <a:sym typeface="Oswald Medium"/>
            </a:endParaRPr>
          </a:p>
          <a:p>
            <a:pPr indent="0" lvl="0" marL="0" rtl="0" algn="l">
              <a:lnSpc>
                <a:spcPct val="100000"/>
              </a:lnSpc>
              <a:spcBef>
                <a:spcPts val="2100"/>
              </a:spcBef>
              <a:spcAft>
                <a:spcPts val="0"/>
              </a:spcAft>
              <a:buClr>
                <a:schemeClr val="dk1"/>
              </a:buClr>
              <a:buSzPts val="1100"/>
              <a:buFont typeface="Arial"/>
              <a:buNone/>
            </a:pPr>
            <a:r>
              <a:t/>
            </a:r>
            <a:endParaRPr>
              <a:solidFill>
                <a:srgbClr val="D4D4D4"/>
              </a:solidFill>
              <a:latin typeface="Oswald"/>
              <a:ea typeface="Oswald"/>
              <a:cs typeface="Oswald"/>
              <a:sym typeface="Oswald"/>
            </a:endParaRPr>
          </a:p>
          <a:p>
            <a:pPr indent="0" lvl="0" marL="0" rtl="0" algn="l">
              <a:lnSpc>
                <a:spcPct val="100000"/>
              </a:lnSpc>
              <a:spcBef>
                <a:spcPts val="2100"/>
              </a:spcBef>
              <a:spcAft>
                <a:spcPts val="0"/>
              </a:spcAft>
              <a:buClr>
                <a:schemeClr val="dk1"/>
              </a:buClr>
              <a:buSzPts val="1100"/>
              <a:buFont typeface="Arial"/>
              <a:buNone/>
            </a:pPr>
            <a:r>
              <a:rPr lang="es-419">
                <a:solidFill>
                  <a:srgbClr val="D4D4D4"/>
                </a:solidFill>
                <a:latin typeface="Oswald"/>
                <a:ea typeface="Oswald"/>
                <a:cs typeface="Oswald"/>
                <a:sym typeface="Oswald"/>
              </a:rPr>
              <a:t> </a:t>
            </a:r>
            <a:endParaRPr>
              <a:solidFill>
                <a:srgbClr val="D4D4D4"/>
              </a:solidFill>
              <a:latin typeface="Oswald"/>
              <a:ea typeface="Oswald"/>
              <a:cs typeface="Oswald"/>
              <a:sym typeface="Oswald"/>
            </a:endParaRPr>
          </a:p>
          <a:p>
            <a:pPr indent="0" lvl="0" marL="0" rtl="0" algn="just">
              <a:lnSpc>
                <a:spcPct val="115000"/>
              </a:lnSpc>
              <a:spcBef>
                <a:spcPts val="2100"/>
              </a:spcBef>
              <a:spcAft>
                <a:spcPts val="0"/>
              </a:spcAft>
              <a:buClr>
                <a:schemeClr val="dk1"/>
              </a:buClr>
              <a:buSzPts val="1100"/>
              <a:buFont typeface="Arial"/>
              <a:buNone/>
            </a:pPr>
            <a:r>
              <a:t/>
            </a:r>
            <a:endParaRPr>
              <a:solidFill>
                <a:srgbClr val="D4D4D4"/>
              </a:solidFill>
              <a:latin typeface="Oswald"/>
              <a:ea typeface="Oswald"/>
              <a:cs typeface="Oswald"/>
              <a:sym typeface="Oswald"/>
            </a:endParaRPr>
          </a:p>
          <a:p>
            <a:pPr indent="0" lvl="0" marL="0" rtl="0" algn="just">
              <a:lnSpc>
                <a:spcPct val="115000"/>
              </a:lnSpc>
              <a:spcBef>
                <a:spcPts val="2100"/>
              </a:spcBef>
              <a:spcAft>
                <a:spcPts val="2100"/>
              </a:spcAft>
              <a:buClr>
                <a:schemeClr val="dk1"/>
              </a:buClr>
              <a:buSzPts val="1100"/>
              <a:buFont typeface="Arial"/>
              <a:buNone/>
            </a:pPr>
            <a:r>
              <a:t/>
            </a:r>
            <a:endParaRPr>
              <a:solidFill>
                <a:srgbClr val="D4D4D4"/>
              </a:solidFill>
              <a:latin typeface="Oswald"/>
              <a:ea typeface="Oswald"/>
              <a:cs typeface="Oswald"/>
              <a:sym typeface="Oswald"/>
            </a:endParaRPr>
          </a:p>
        </p:txBody>
      </p:sp>
      <p:pic>
        <p:nvPicPr>
          <p:cNvPr id="81" name="Google Shape;81;p14"/>
          <p:cNvPicPr preferRelativeResize="0"/>
          <p:nvPr/>
        </p:nvPicPr>
        <p:blipFill>
          <a:blip r:embed="rId7">
            <a:alphaModFix/>
          </a:blip>
          <a:stretch>
            <a:fillRect/>
          </a:stretch>
        </p:blipFill>
        <p:spPr>
          <a:xfrm>
            <a:off x="8442159" y="253351"/>
            <a:ext cx="342001" cy="341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5"/>
          <p:cNvSpPr/>
          <p:nvPr/>
        </p:nvSpPr>
        <p:spPr>
          <a:xfrm>
            <a:off x="101750" y="135900"/>
            <a:ext cx="89550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a:p>
        </p:txBody>
      </p:sp>
      <p:sp>
        <p:nvSpPr>
          <p:cNvPr id="87" name="Google Shape;87;p15"/>
          <p:cNvSpPr/>
          <p:nvPr/>
        </p:nvSpPr>
        <p:spPr>
          <a:xfrm>
            <a:off x="199200" y="235850"/>
            <a:ext cx="8736900" cy="4881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5"/>
          <p:cNvSpPr txBox="1"/>
          <p:nvPr/>
        </p:nvSpPr>
        <p:spPr>
          <a:xfrm>
            <a:off x="572275" y="222502"/>
            <a:ext cx="44970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800">
                <a:solidFill>
                  <a:srgbClr val="B7B7B7"/>
                </a:solidFill>
                <a:latin typeface="Roboto Slab ExtraBold"/>
                <a:ea typeface="Roboto Slab ExtraBold"/>
                <a:cs typeface="Roboto Slab ExtraBold"/>
                <a:sym typeface="Roboto Slab ExtraBold"/>
              </a:rPr>
              <a:t>PRUEBA DE HIPÓTESIS </a:t>
            </a:r>
            <a:endParaRPr sz="1800">
              <a:solidFill>
                <a:srgbClr val="B7B7B7"/>
              </a:solidFill>
              <a:latin typeface="Roboto Slab ExtraBold"/>
              <a:ea typeface="Roboto Slab ExtraBold"/>
              <a:cs typeface="Roboto Slab ExtraBold"/>
              <a:sym typeface="Roboto Slab ExtraBold"/>
            </a:endParaRPr>
          </a:p>
        </p:txBody>
      </p:sp>
      <p:pic>
        <p:nvPicPr>
          <p:cNvPr id="89" name="Google Shape;89;p15"/>
          <p:cNvPicPr preferRelativeResize="0"/>
          <p:nvPr/>
        </p:nvPicPr>
        <p:blipFill>
          <a:blip r:embed="rId3">
            <a:alphaModFix/>
          </a:blip>
          <a:stretch>
            <a:fillRect/>
          </a:stretch>
        </p:blipFill>
        <p:spPr>
          <a:xfrm>
            <a:off x="260525" y="273950"/>
            <a:ext cx="311750" cy="373006"/>
          </a:xfrm>
          <a:prstGeom prst="rect">
            <a:avLst/>
          </a:prstGeom>
          <a:noFill/>
          <a:ln>
            <a:noFill/>
          </a:ln>
        </p:spPr>
      </p:pic>
      <p:sp>
        <p:nvSpPr>
          <p:cNvPr id="90" name="Google Shape;90;p15"/>
          <p:cNvSpPr/>
          <p:nvPr/>
        </p:nvSpPr>
        <p:spPr>
          <a:xfrm>
            <a:off x="199200" y="789975"/>
            <a:ext cx="2748000" cy="40110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t>z</a:t>
            </a:r>
            <a:endParaRPr b="1"/>
          </a:p>
        </p:txBody>
      </p:sp>
      <p:sp>
        <p:nvSpPr>
          <p:cNvPr id="91" name="Google Shape;91;p15"/>
          <p:cNvSpPr txBox="1"/>
          <p:nvPr/>
        </p:nvSpPr>
        <p:spPr>
          <a:xfrm>
            <a:off x="6141950" y="2793000"/>
            <a:ext cx="2886300" cy="69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solidFill>
                <a:srgbClr val="B7B7B7"/>
              </a:solidFill>
              <a:latin typeface="Oswald SemiBold"/>
              <a:ea typeface="Oswald SemiBold"/>
              <a:cs typeface="Oswald SemiBold"/>
              <a:sym typeface="Oswald SemiBold"/>
            </a:endParaRPr>
          </a:p>
        </p:txBody>
      </p:sp>
      <p:sp>
        <p:nvSpPr>
          <p:cNvPr id="92" name="Google Shape;92;p15"/>
          <p:cNvSpPr txBox="1"/>
          <p:nvPr/>
        </p:nvSpPr>
        <p:spPr>
          <a:xfrm>
            <a:off x="261150" y="847725"/>
            <a:ext cx="2624100" cy="69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200">
                <a:solidFill>
                  <a:srgbClr val="D4D4D4"/>
                </a:solidFill>
                <a:latin typeface="Oswald Medium"/>
                <a:ea typeface="Oswald Medium"/>
                <a:cs typeface="Oswald Medium"/>
                <a:sym typeface="Oswald Medium"/>
              </a:rPr>
              <a:t>Las canciones con un mayor BPM tienen más éxito en términos de cantidad de streams en Spotify.</a:t>
            </a:r>
            <a:endParaRPr sz="1200">
              <a:solidFill>
                <a:srgbClr val="D4D4D4"/>
              </a:solidFill>
              <a:latin typeface="Oswald Medium"/>
              <a:ea typeface="Oswald Medium"/>
              <a:cs typeface="Oswald Medium"/>
              <a:sym typeface="Oswald Medium"/>
            </a:endParaRPr>
          </a:p>
        </p:txBody>
      </p:sp>
      <p:sp>
        <p:nvSpPr>
          <p:cNvPr id="93" name="Google Shape;93;p15"/>
          <p:cNvSpPr/>
          <p:nvPr/>
        </p:nvSpPr>
        <p:spPr>
          <a:xfrm>
            <a:off x="3170575" y="847500"/>
            <a:ext cx="2748000" cy="40110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t>s</a:t>
            </a:r>
            <a:endParaRPr b="1"/>
          </a:p>
        </p:txBody>
      </p:sp>
      <p:sp>
        <p:nvSpPr>
          <p:cNvPr id="94" name="Google Shape;94;p15"/>
          <p:cNvSpPr/>
          <p:nvPr/>
        </p:nvSpPr>
        <p:spPr>
          <a:xfrm>
            <a:off x="6165050" y="847725"/>
            <a:ext cx="2748000" cy="40107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95" name="Google Shape;95;p15"/>
          <p:cNvSpPr txBox="1"/>
          <p:nvPr/>
        </p:nvSpPr>
        <p:spPr>
          <a:xfrm>
            <a:off x="3154850" y="847725"/>
            <a:ext cx="2848800" cy="69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100"/>
              </a:spcBef>
              <a:spcAft>
                <a:spcPts val="0"/>
              </a:spcAft>
              <a:buNone/>
            </a:pPr>
            <a:r>
              <a:rPr lang="es-419" sz="1200">
                <a:solidFill>
                  <a:srgbClr val="D5D5D5"/>
                </a:solidFill>
                <a:latin typeface="Oswald Medium"/>
                <a:ea typeface="Oswald Medium"/>
                <a:cs typeface="Oswald Medium"/>
                <a:sym typeface="Oswald Medium"/>
              </a:rPr>
              <a:t>Los artistas con un mayor número de canciones en Spotify tienen más streams.</a:t>
            </a:r>
            <a:endParaRPr sz="1200">
              <a:solidFill>
                <a:srgbClr val="D5D5D5"/>
              </a:solidFill>
              <a:latin typeface="Oswald Medium"/>
              <a:ea typeface="Oswald Medium"/>
              <a:cs typeface="Oswald Medium"/>
              <a:sym typeface="Oswald Medium"/>
            </a:endParaRPr>
          </a:p>
          <a:p>
            <a:pPr indent="0" lvl="0" marL="0" rtl="0" algn="ctr">
              <a:spcBef>
                <a:spcPts val="2100"/>
              </a:spcBef>
              <a:spcAft>
                <a:spcPts val="0"/>
              </a:spcAft>
              <a:buNone/>
            </a:pPr>
            <a:r>
              <a:t/>
            </a:r>
            <a:endParaRPr sz="1000">
              <a:solidFill>
                <a:srgbClr val="B7B7B7"/>
              </a:solidFill>
              <a:latin typeface="Oswald SemiBold"/>
              <a:ea typeface="Oswald SemiBold"/>
              <a:cs typeface="Oswald SemiBold"/>
              <a:sym typeface="Oswald SemiBold"/>
            </a:endParaRPr>
          </a:p>
        </p:txBody>
      </p:sp>
      <p:sp>
        <p:nvSpPr>
          <p:cNvPr id="96" name="Google Shape;96;p15"/>
          <p:cNvSpPr txBox="1"/>
          <p:nvPr/>
        </p:nvSpPr>
        <p:spPr>
          <a:xfrm>
            <a:off x="6141950" y="847725"/>
            <a:ext cx="2794200" cy="69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200">
                <a:solidFill>
                  <a:srgbClr val="D5D5D5"/>
                </a:solidFill>
                <a:latin typeface="Oswald Medium"/>
                <a:ea typeface="Oswald Medium"/>
                <a:cs typeface="Oswald Medium"/>
                <a:sym typeface="Oswald Medium"/>
              </a:rPr>
              <a:t>La presencia de una canción en un mayor número de playlists se relaciona con un mayor número de streams.</a:t>
            </a:r>
            <a:endParaRPr sz="1200">
              <a:solidFill>
                <a:srgbClr val="D5D5D5"/>
              </a:solidFill>
              <a:latin typeface="Oswald Medium"/>
              <a:ea typeface="Oswald Medium"/>
              <a:cs typeface="Oswald Medium"/>
              <a:sym typeface="Oswald Medium"/>
            </a:endParaRPr>
          </a:p>
        </p:txBody>
      </p:sp>
      <p:sp>
        <p:nvSpPr>
          <p:cNvPr id="97" name="Google Shape;97;p15"/>
          <p:cNvSpPr/>
          <p:nvPr/>
        </p:nvSpPr>
        <p:spPr>
          <a:xfrm>
            <a:off x="304800" y="1896300"/>
            <a:ext cx="2494800" cy="1951800"/>
          </a:xfrm>
          <a:prstGeom prst="rect">
            <a:avLst/>
          </a:prstGeom>
          <a:solidFill>
            <a:srgbClr val="4CAF50"/>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98" name="Google Shape;98;p15"/>
          <p:cNvSpPr/>
          <p:nvPr/>
        </p:nvSpPr>
        <p:spPr>
          <a:xfrm>
            <a:off x="3297175" y="1877100"/>
            <a:ext cx="2494800" cy="1951800"/>
          </a:xfrm>
          <a:prstGeom prst="rect">
            <a:avLst/>
          </a:prstGeom>
          <a:solidFill>
            <a:srgbClr val="4CAF50"/>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pic>
        <p:nvPicPr>
          <p:cNvPr id="99" name="Google Shape;99;p15"/>
          <p:cNvPicPr preferRelativeResize="0"/>
          <p:nvPr/>
        </p:nvPicPr>
        <p:blipFill>
          <a:blip r:embed="rId4">
            <a:alphaModFix/>
          </a:blip>
          <a:stretch>
            <a:fillRect/>
          </a:stretch>
        </p:blipFill>
        <p:spPr>
          <a:xfrm>
            <a:off x="378600" y="1963000"/>
            <a:ext cx="2340000" cy="1780000"/>
          </a:xfrm>
          <a:prstGeom prst="rect">
            <a:avLst/>
          </a:prstGeom>
          <a:solidFill>
            <a:srgbClr val="1F1F1F"/>
          </a:solidFill>
          <a:ln cap="flat" cmpd="sng" w="9525">
            <a:solidFill>
              <a:srgbClr val="1F1F1F"/>
            </a:solidFill>
            <a:prstDash val="solid"/>
            <a:round/>
            <a:headEnd len="sm" w="sm" type="none"/>
            <a:tailEnd len="sm" w="sm" type="none"/>
          </a:ln>
          <a:effectLst>
            <a:outerShdw blurRad="57150" rotWithShape="0" algn="bl" dir="6300000" dist="38100">
              <a:srgbClr val="000000">
                <a:alpha val="85000"/>
              </a:srgbClr>
            </a:outerShdw>
          </a:effectLst>
        </p:spPr>
      </p:pic>
      <p:pic>
        <p:nvPicPr>
          <p:cNvPr id="100" name="Google Shape;100;p15"/>
          <p:cNvPicPr preferRelativeResize="0"/>
          <p:nvPr/>
        </p:nvPicPr>
        <p:blipFill>
          <a:blip r:embed="rId5">
            <a:alphaModFix/>
          </a:blip>
          <a:stretch>
            <a:fillRect/>
          </a:stretch>
        </p:blipFill>
        <p:spPr>
          <a:xfrm>
            <a:off x="3386125" y="1963800"/>
            <a:ext cx="2340000" cy="1778400"/>
          </a:xfrm>
          <a:prstGeom prst="rect">
            <a:avLst/>
          </a:prstGeom>
          <a:solidFill>
            <a:srgbClr val="1F1F1F"/>
          </a:solidFill>
          <a:ln cap="flat" cmpd="sng" w="9525">
            <a:solidFill>
              <a:srgbClr val="1F1F1F"/>
            </a:solidFill>
            <a:prstDash val="solid"/>
            <a:round/>
            <a:headEnd len="sm" w="sm" type="none"/>
            <a:tailEnd len="sm" w="sm" type="none"/>
          </a:ln>
          <a:effectLst>
            <a:outerShdw blurRad="57150" rotWithShape="0" algn="bl" dir="6300000" dist="38100">
              <a:srgbClr val="000000">
                <a:alpha val="85000"/>
              </a:srgbClr>
            </a:outerShdw>
          </a:effectLst>
        </p:spPr>
      </p:pic>
      <p:sp>
        <p:nvSpPr>
          <p:cNvPr id="101" name="Google Shape;101;p15"/>
          <p:cNvSpPr/>
          <p:nvPr/>
        </p:nvSpPr>
        <p:spPr>
          <a:xfrm>
            <a:off x="6289550" y="1886800"/>
            <a:ext cx="2494800" cy="1951800"/>
          </a:xfrm>
          <a:prstGeom prst="rect">
            <a:avLst/>
          </a:prstGeom>
          <a:solidFill>
            <a:srgbClr val="4CAF50"/>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pic>
        <p:nvPicPr>
          <p:cNvPr id="102" name="Google Shape;102;p15"/>
          <p:cNvPicPr preferRelativeResize="0"/>
          <p:nvPr/>
        </p:nvPicPr>
        <p:blipFill>
          <a:blip r:embed="rId6">
            <a:alphaModFix/>
          </a:blip>
          <a:stretch>
            <a:fillRect/>
          </a:stretch>
        </p:blipFill>
        <p:spPr>
          <a:xfrm>
            <a:off x="6370550" y="1963800"/>
            <a:ext cx="2340000" cy="1778400"/>
          </a:xfrm>
          <a:prstGeom prst="rect">
            <a:avLst/>
          </a:prstGeom>
          <a:solidFill>
            <a:srgbClr val="1F1F1F"/>
          </a:solidFill>
          <a:ln cap="flat" cmpd="sng" w="9525">
            <a:solidFill>
              <a:srgbClr val="1F1F1F"/>
            </a:solidFill>
            <a:prstDash val="solid"/>
            <a:round/>
            <a:headEnd len="sm" w="sm" type="none"/>
            <a:tailEnd len="sm" w="sm" type="none"/>
          </a:ln>
          <a:effectLst>
            <a:outerShdw blurRad="57150" rotWithShape="0" algn="bl" dir="6300000" dist="38100">
              <a:srgbClr val="000000">
                <a:alpha val="85000"/>
              </a:srgbClr>
            </a:outerShdw>
          </a:effectLst>
        </p:spPr>
      </p:pic>
      <p:pic>
        <p:nvPicPr>
          <p:cNvPr id="103" name="Google Shape;103;p15"/>
          <p:cNvPicPr preferRelativeResize="0"/>
          <p:nvPr/>
        </p:nvPicPr>
        <p:blipFill>
          <a:blip r:embed="rId7">
            <a:alphaModFix/>
          </a:blip>
          <a:stretch>
            <a:fillRect/>
          </a:stretch>
        </p:blipFill>
        <p:spPr>
          <a:xfrm>
            <a:off x="7161621" y="297148"/>
            <a:ext cx="341375" cy="349765"/>
          </a:xfrm>
          <a:prstGeom prst="rect">
            <a:avLst/>
          </a:prstGeom>
          <a:noFill/>
          <a:ln>
            <a:noFill/>
          </a:ln>
          <a:effectLst>
            <a:outerShdw blurRad="57150" rotWithShape="0" algn="bl" dir="5400000" dist="19050">
              <a:srgbClr val="FFFFFF">
                <a:alpha val="61000"/>
              </a:srgbClr>
            </a:outerShdw>
          </a:effectLst>
        </p:spPr>
      </p:pic>
      <p:pic>
        <p:nvPicPr>
          <p:cNvPr id="104" name="Google Shape;104;p15"/>
          <p:cNvPicPr preferRelativeResize="0"/>
          <p:nvPr/>
        </p:nvPicPr>
        <p:blipFill>
          <a:blip r:embed="rId8">
            <a:alphaModFix amt="47000"/>
          </a:blip>
          <a:stretch>
            <a:fillRect/>
          </a:stretch>
        </p:blipFill>
        <p:spPr>
          <a:xfrm>
            <a:off x="7588724" y="297479"/>
            <a:ext cx="340728" cy="349103"/>
          </a:xfrm>
          <a:prstGeom prst="rect">
            <a:avLst/>
          </a:prstGeom>
          <a:noFill/>
          <a:ln>
            <a:noFill/>
          </a:ln>
          <a:effectLst>
            <a:outerShdw blurRad="57150" rotWithShape="0" algn="bl" dir="5400000" dist="19050">
              <a:srgbClr val="FFFFFF">
                <a:alpha val="50000"/>
              </a:srgbClr>
            </a:outerShdw>
          </a:effectLst>
        </p:spPr>
      </p:pic>
      <p:pic>
        <p:nvPicPr>
          <p:cNvPr id="105" name="Google Shape;105;p15"/>
          <p:cNvPicPr preferRelativeResize="0"/>
          <p:nvPr/>
        </p:nvPicPr>
        <p:blipFill>
          <a:blip r:embed="rId9">
            <a:alphaModFix amt="79000"/>
          </a:blip>
          <a:stretch>
            <a:fillRect/>
          </a:stretch>
        </p:blipFill>
        <p:spPr>
          <a:xfrm>
            <a:off x="8015181" y="297480"/>
            <a:ext cx="340728" cy="349103"/>
          </a:xfrm>
          <a:prstGeom prst="rect">
            <a:avLst/>
          </a:prstGeom>
          <a:noFill/>
          <a:ln>
            <a:noFill/>
          </a:ln>
          <a:effectLst>
            <a:outerShdw blurRad="57150" rotWithShape="0" algn="bl" dir="5340000" dist="38100">
              <a:srgbClr val="FFFFFF"/>
            </a:outerShdw>
          </a:effectLst>
        </p:spPr>
      </p:pic>
      <p:pic>
        <p:nvPicPr>
          <p:cNvPr id="106" name="Google Shape;106;p15"/>
          <p:cNvPicPr preferRelativeResize="0"/>
          <p:nvPr/>
        </p:nvPicPr>
        <p:blipFill>
          <a:blip r:embed="rId10">
            <a:alphaModFix amt="58999"/>
          </a:blip>
          <a:stretch>
            <a:fillRect/>
          </a:stretch>
        </p:blipFill>
        <p:spPr>
          <a:xfrm>
            <a:off x="8443630" y="343478"/>
            <a:ext cx="340728" cy="303117"/>
          </a:xfrm>
          <a:prstGeom prst="rect">
            <a:avLst/>
          </a:prstGeom>
          <a:solidFill>
            <a:srgbClr val="1F1F1F"/>
          </a:solidFill>
          <a:ln cap="flat" cmpd="sng" w="9525">
            <a:solidFill>
              <a:srgbClr val="1F1F1F"/>
            </a:solidFill>
            <a:prstDash val="solid"/>
            <a:round/>
            <a:headEnd len="sm" w="sm" type="none"/>
            <a:tailEnd len="sm" w="sm" type="none"/>
          </a:ln>
          <a:effectLst>
            <a:outerShdw blurRad="57150" rotWithShape="0" algn="bl" dir="5400000" dist="19050">
              <a:schemeClr val="lt2">
                <a:alpha val="50000"/>
              </a:schemeClr>
            </a:outerShdw>
          </a:effectLst>
        </p:spPr>
      </p:pic>
      <p:pic>
        <p:nvPicPr>
          <p:cNvPr id="107" name="Google Shape;107;p15"/>
          <p:cNvPicPr preferRelativeResize="0"/>
          <p:nvPr/>
        </p:nvPicPr>
        <p:blipFill>
          <a:blip r:embed="rId11">
            <a:alphaModFix/>
          </a:blip>
          <a:stretch>
            <a:fillRect/>
          </a:stretch>
        </p:blipFill>
        <p:spPr>
          <a:xfrm>
            <a:off x="3220225" y="4166175"/>
            <a:ext cx="409201" cy="409201"/>
          </a:xfrm>
          <a:prstGeom prst="rect">
            <a:avLst/>
          </a:prstGeom>
          <a:noFill/>
          <a:ln>
            <a:noFill/>
          </a:ln>
        </p:spPr>
      </p:pic>
      <p:pic>
        <p:nvPicPr>
          <p:cNvPr id="108" name="Google Shape;108;p15"/>
          <p:cNvPicPr preferRelativeResize="0"/>
          <p:nvPr/>
        </p:nvPicPr>
        <p:blipFill>
          <a:blip r:embed="rId11">
            <a:alphaModFix/>
          </a:blip>
          <a:stretch>
            <a:fillRect/>
          </a:stretch>
        </p:blipFill>
        <p:spPr>
          <a:xfrm>
            <a:off x="6289550" y="4109025"/>
            <a:ext cx="409201" cy="409201"/>
          </a:xfrm>
          <a:prstGeom prst="rect">
            <a:avLst/>
          </a:prstGeom>
          <a:noFill/>
          <a:ln>
            <a:noFill/>
          </a:ln>
        </p:spPr>
      </p:pic>
      <p:pic>
        <p:nvPicPr>
          <p:cNvPr id="109" name="Google Shape;109;p15"/>
          <p:cNvPicPr preferRelativeResize="0"/>
          <p:nvPr/>
        </p:nvPicPr>
        <p:blipFill>
          <a:blip r:embed="rId12">
            <a:alphaModFix/>
          </a:blip>
          <a:stretch>
            <a:fillRect/>
          </a:stretch>
        </p:blipFill>
        <p:spPr>
          <a:xfrm>
            <a:off x="399800" y="3952875"/>
            <a:ext cx="505075" cy="448200"/>
          </a:xfrm>
          <a:prstGeom prst="rect">
            <a:avLst/>
          </a:prstGeom>
          <a:noFill/>
          <a:ln>
            <a:noFill/>
          </a:ln>
        </p:spPr>
      </p:pic>
      <p:sp>
        <p:nvSpPr>
          <p:cNvPr id="110" name="Google Shape;110;p15"/>
          <p:cNvSpPr txBox="1"/>
          <p:nvPr/>
        </p:nvSpPr>
        <p:spPr>
          <a:xfrm>
            <a:off x="340500" y="4086675"/>
            <a:ext cx="2416200" cy="63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2100"/>
              </a:spcBef>
              <a:spcAft>
                <a:spcPts val="2100"/>
              </a:spcAft>
              <a:buNone/>
            </a:pPr>
            <a:r>
              <a:rPr lang="es-419" sz="1000">
                <a:solidFill>
                  <a:srgbClr val="0AC161"/>
                </a:solidFill>
                <a:latin typeface="Oswald Medium"/>
                <a:ea typeface="Oswald Medium"/>
                <a:cs typeface="Oswald Medium"/>
                <a:sym typeface="Oswald Medium"/>
              </a:rPr>
              <a:t>      </a:t>
            </a:r>
            <a:r>
              <a:rPr lang="es-419" sz="1200">
                <a:solidFill>
                  <a:srgbClr val="0AC161"/>
                </a:solidFill>
                <a:latin typeface="Oswald Medium"/>
                <a:ea typeface="Oswald Medium"/>
                <a:cs typeface="Oswald Medium"/>
                <a:sym typeface="Oswald Medium"/>
              </a:rPr>
              <a:t> </a:t>
            </a:r>
            <a:r>
              <a:rPr lang="es-419" sz="1000">
                <a:solidFill>
                  <a:schemeClr val="lt1"/>
                </a:solidFill>
                <a:latin typeface="Oswald Medium"/>
                <a:ea typeface="Oswald Medium"/>
                <a:cs typeface="Oswald Medium"/>
                <a:sym typeface="Oswald Medium"/>
              </a:rPr>
              <a:t> Se rechaza la hipótesis, </a:t>
            </a:r>
            <a:r>
              <a:rPr lang="es-419" sz="1000">
                <a:solidFill>
                  <a:schemeClr val="lt1"/>
                </a:solidFill>
                <a:latin typeface="Oswald Medium"/>
                <a:ea typeface="Oswald Medium"/>
                <a:cs typeface="Oswald Medium"/>
                <a:sym typeface="Oswald Medium"/>
              </a:rPr>
              <a:t> el valor de  r es negativo y  cercano a cero por lo que no hay </a:t>
            </a:r>
            <a:r>
              <a:rPr lang="es-419" sz="1000">
                <a:solidFill>
                  <a:schemeClr val="lt1"/>
                </a:solidFill>
                <a:latin typeface="Oswald Medium"/>
                <a:ea typeface="Oswald Medium"/>
                <a:cs typeface="Oswald Medium"/>
                <a:sym typeface="Oswald Medium"/>
              </a:rPr>
              <a:t>relación</a:t>
            </a:r>
            <a:r>
              <a:rPr lang="es-419" sz="1000">
                <a:solidFill>
                  <a:schemeClr val="lt1"/>
                </a:solidFill>
                <a:latin typeface="Oswald Medium"/>
                <a:ea typeface="Oswald Medium"/>
                <a:cs typeface="Oswald Medium"/>
                <a:sym typeface="Oswald Medium"/>
              </a:rPr>
              <a:t> entre las dos variables.</a:t>
            </a:r>
            <a:endParaRPr sz="1000">
              <a:solidFill>
                <a:schemeClr val="lt1"/>
              </a:solidFill>
              <a:latin typeface="Oswald Medium"/>
              <a:ea typeface="Oswald Medium"/>
              <a:cs typeface="Oswald Medium"/>
              <a:sym typeface="Oswald Medium"/>
            </a:endParaRPr>
          </a:p>
        </p:txBody>
      </p:sp>
      <p:sp>
        <p:nvSpPr>
          <p:cNvPr id="111" name="Google Shape;111;p15"/>
          <p:cNvSpPr txBox="1"/>
          <p:nvPr/>
        </p:nvSpPr>
        <p:spPr>
          <a:xfrm>
            <a:off x="3656550" y="4166175"/>
            <a:ext cx="2160300" cy="69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100"/>
              </a:spcBef>
              <a:spcAft>
                <a:spcPts val="2100"/>
              </a:spcAft>
              <a:buClr>
                <a:schemeClr val="dk1"/>
              </a:buClr>
              <a:buSzPts val="1100"/>
              <a:buFont typeface="Arial"/>
              <a:buNone/>
            </a:pPr>
            <a:r>
              <a:rPr lang="es-419" sz="1000">
                <a:solidFill>
                  <a:schemeClr val="lt2"/>
                </a:solidFill>
                <a:latin typeface="Oswald Medium"/>
                <a:ea typeface="Oswald Medium"/>
                <a:cs typeface="Oswald Medium"/>
                <a:sym typeface="Oswald Medium"/>
              </a:rPr>
              <a:t>Se valida la hipótesis el valor de r indica una correlación positiva fuerte.</a:t>
            </a:r>
            <a:endParaRPr sz="1000">
              <a:solidFill>
                <a:schemeClr val="lt2"/>
              </a:solidFill>
              <a:latin typeface="Oswald Medium"/>
              <a:ea typeface="Oswald Medium"/>
              <a:cs typeface="Oswald Medium"/>
              <a:sym typeface="Oswald Medium"/>
            </a:endParaRPr>
          </a:p>
        </p:txBody>
      </p:sp>
      <p:sp>
        <p:nvSpPr>
          <p:cNvPr id="112" name="Google Shape;112;p15"/>
          <p:cNvSpPr txBox="1"/>
          <p:nvPr/>
        </p:nvSpPr>
        <p:spPr>
          <a:xfrm>
            <a:off x="6716700" y="4106075"/>
            <a:ext cx="2160300" cy="69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100"/>
              </a:spcBef>
              <a:spcAft>
                <a:spcPts val="2100"/>
              </a:spcAft>
              <a:buNone/>
            </a:pPr>
            <a:r>
              <a:rPr lang="es-419" sz="1000">
                <a:solidFill>
                  <a:schemeClr val="lt2"/>
                </a:solidFill>
                <a:latin typeface="Oswald Medium"/>
                <a:ea typeface="Oswald Medium"/>
                <a:cs typeface="Oswald Medium"/>
                <a:sym typeface="Oswald Medium"/>
              </a:rPr>
              <a:t>Se valida la hipótesis el valor de r indica una correlación positiva fuerte.</a:t>
            </a:r>
            <a:endParaRPr sz="1000">
              <a:solidFill>
                <a:schemeClr val="lt2"/>
              </a:solidFill>
              <a:latin typeface="Oswald Medium"/>
              <a:ea typeface="Oswald Medium"/>
              <a:cs typeface="Oswald Medium"/>
              <a:sym typeface="Oswald Medium"/>
            </a:endParaRPr>
          </a:p>
        </p:txBody>
      </p:sp>
      <p:sp>
        <p:nvSpPr>
          <p:cNvPr id="113" name="Google Shape;113;p15"/>
          <p:cNvSpPr txBox="1"/>
          <p:nvPr/>
        </p:nvSpPr>
        <p:spPr>
          <a:xfrm>
            <a:off x="149375" y="1434163"/>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5DB306"/>
                </a:solidFill>
                <a:latin typeface="Oswald"/>
                <a:ea typeface="Oswald"/>
                <a:cs typeface="Oswald"/>
                <a:sym typeface="Oswald"/>
              </a:rPr>
              <a:t>r </a:t>
            </a:r>
            <a:r>
              <a:rPr lang="es-419" sz="800">
                <a:solidFill>
                  <a:srgbClr val="5DB306"/>
                </a:solidFill>
                <a:latin typeface="Oswald"/>
                <a:ea typeface="Oswald"/>
                <a:cs typeface="Oswald"/>
                <a:sym typeface="Oswald"/>
              </a:rPr>
              <a:t>: -0.00320018576</a:t>
            </a:r>
            <a:endParaRPr sz="800">
              <a:solidFill>
                <a:srgbClr val="5DB306"/>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
        <p:nvSpPr>
          <p:cNvPr id="114" name="Google Shape;114;p15"/>
          <p:cNvSpPr txBox="1"/>
          <p:nvPr/>
        </p:nvSpPr>
        <p:spPr>
          <a:xfrm>
            <a:off x="1349250" y="1434163"/>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5DB306"/>
                </a:solidFill>
                <a:latin typeface="Oswald"/>
                <a:ea typeface="Oswald"/>
                <a:cs typeface="Oswald"/>
                <a:sym typeface="Oswald"/>
              </a:rPr>
              <a:t>r2</a:t>
            </a:r>
            <a:r>
              <a:rPr lang="es-419" sz="800">
                <a:solidFill>
                  <a:srgbClr val="5DB306"/>
                </a:solidFill>
                <a:latin typeface="Oswald"/>
                <a:ea typeface="Oswald"/>
                <a:cs typeface="Oswald"/>
                <a:sym typeface="Oswald"/>
              </a:rPr>
              <a:t>: </a:t>
            </a:r>
            <a:r>
              <a:rPr lang="es-419" sz="800">
                <a:solidFill>
                  <a:srgbClr val="5DB306"/>
                </a:solidFill>
                <a:latin typeface="Oswald"/>
                <a:ea typeface="Oswald"/>
                <a:cs typeface="Oswald"/>
                <a:sym typeface="Oswald"/>
              </a:rPr>
              <a:t>-0.000329625642</a:t>
            </a:r>
            <a:endParaRPr sz="800">
              <a:solidFill>
                <a:srgbClr val="5DB306"/>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
        <p:nvSpPr>
          <p:cNvPr id="115" name="Google Shape;115;p15"/>
          <p:cNvSpPr txBox="1"/>
          <p:nvPr/>
        </p:nvSpPr>
        <p:spPr>
          <a:xfrm>
            <a:off x="3188188" y="1466913"/>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5DB306"/>
                </a:solidFill>
                <a:latin typeface="Oswald"/>
                <a:ea typeface="Oswald"/>
                <a:cs typeface="Oswald"/>
                <a:sym typeface="Oswald"/>
              </a:rPr>
              <a:t>r </a:t>
            </a:r>
            <a:r>
              <a:rPr lang="es-419" sz="800">
                <a:solidFill>
                  <a:srgbClr val="5DB306"/>
                </a:solidFill>
                <a:latin typeface="Oswald"/>
                <a:ea typeface="Oswald"/>
                <a:cs typeface="Oswald"/>
                <a:sym typeface="Oswald"/>
              </a:rPr>
              <a:t>: </a:t>
            </a:r>
            <a:r>
              <a:rPr lang="es-419" sz="800">
                <a:solidFill>
                  <a:srgbClr val="5DB306"/>
                </a:solidFill>
                <a:latin typeface="Oswald"/>
                <a:ea typeface="Oswald"/>
                <a:cs typeface="Oswald"/>
                <a:sym typeface="Oswald"/>
              </a:rPr>
              <a:t>0.8001668459</a:t>
            </a:r>
            <a:endParaRPr sz="800">
              <a:solidFill>
                <a:srgbClr val="5DB306"/>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
        <p:nvSpPr>
          <p:cNvPr id="116" name="Google Shape;116;p15"/>
          <p:cNvSpPr txBox="1"/>
          <p:nvPr/>
        </p:nvSpPr>
        <p:spPr>
          <a:xfrm>
            <a:off x="4388063" y="1466913"/>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5DB306"/>
                </a:solidFill>
                <a:latin typeface="Oswald"/>
                <a:ea typeface="Oswald"/>
                <a:cs typeface="Oswald"/>
                <a:sym typeface="Oswald"/>
              </a:rPr>
              <a:t>r2</a:t>
            </a:r>
            <a:r>
              <a:rPr lang="es-419" sz="800">
                <a:solidFill>
                  <a:srgbClr val="5DB306"/>
                </a:solidFill>
                <a:latin typeface="Oswald"/>
                <a:ea typeface="Oswald"/>
                <a:cs typeface="Oswald"/>
                <a:sym typeface="Oswald"/>
              </a:rPr>
              <a:t>: </a:t>
            </a:r>
            <a:r>
              <a:rPr lang="es-419" sz="800">
                <a:solidFill>
                  <a:srgbClr val="4CAF50"/>
                </a:solidFill>
                <a:latin typeface="Oswald"/>
                <a:ea typeface="Oswald"/>
                <a:cs typeface="Oswald"/>
                <a:sym typeface="Oswald"/>
              </a:rPr>
              <a:t>0.7537531924</a:t>
            </a:r>
            <a:endParaRPr sz="800">
              <a:solidFill>
                <a:srgbClr val="4CAF50"/>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
        <p:nvSpPr>
          <p:cNvPr id="117" name="Google Shape;117;p15"/>
          <p:cNvSpPr txBox="1"/>
          <p:nvPr/>
        </p:nvSpPr>
        <p:spPr>
          <a:xfrm>
            <a:off x="6141950" y="1466913"/>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5DB306"/>
                </a:solidFill>
                <a:latin typeface="Oswald"/>
                <a:ea typeface="Oswald"/>
                <a:cs typeface="Oswald"/>
                <a:sym typeface="Oswald"/>
              </a:rPr>
              <a:t>r </a:t>
            </a:r>
            <a:r>
              <a:rPr lang="es-419" sz="800">
                <a:solidFill>
                  <a:srgbClr val="5DB306"/>
                </a:solidFill>
                <a:latin typeface="Oswald"/>
                <a:ea typeface="Oswald"/>
                <a:cs typeface="Oswald"/>
                <a:sym typeface="Oswald"/>
              </a:rPr>
              <a:t>: </a:t>
            </a:r>
            <a:r>
              <a:rPr lang="es-419" sz="800">
                <a:solidFill>
                  <a:srgbClr val="5DB306"/>
                </a:solidFill>
                <a:latin typeface="Oswald"/>
                <a:ea typeface="Oswald"/>
                <a:cs typeface="Oswald"/>
                <a:sym typeface="Oswald"/>
              </a:rPr>
              <a:t>0.7836803011</a:t>
            </a:r>
            <a:endParaRPr sz="800">
              <a:solidFill>
                <a:srgbClr val="5DB306"/>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
        <p:nvSpPr>
          <p:cNvPr id="118" name="Google Shape;118;p15"/>
          <p:cNvSpPr txBox="1"/>
          <p:nvPr/>
        </p:nvSpPr>
        <p:spPr>
          <a:xfrm>
            <a:off x="7341825" y="1466913"/>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5DB306"/>
                </a:solidFill>
                <a:latin typeface="Oswald"/>
                <a:ea typeface="Oswald"/>
                <a:cs typeface="Oswald"/>
                <a:sym typeface="Oswald"/>
              </a:rPr>
              <a:t>r2</a:t>
            </a:r>
            <a:r>
              <a:rPr lang="es-419" sz="800">
                <a:solidFill>
                  <a:srgbClr val="5DB306"/>
                </a:solidFill>
                <a:latin typeface="Oswald"/>
                <a:ea typeface="Oswald"/>
                <a:cs typeface="Oswald"/>
                <a:sym typeface="Oswald"/>
              </a:rPr>
              <a:t>: </a:t>
            </a:r>
            <a:r>
              <a:rPr lang="es-419" sz="800">
                <a:solidFill>
                  <a:srgbClr val="5DB306"/>
                </a:solidFill>
                <a:latin typeface="Oswald"/>
                <a:ea typeface="Oswald"/>
                <a:cs typeface="Oswald"/>
                <a:sym typeface="Oswald"/>
              </a:rPr>
              <a:t>0.5997973331</a:t>
            </a:r>
            <a:endParaRPr sz="800">
              <a:solidFill>
                <a:srgbClr val="5DB306"/>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16"/>
          <p:cNvSpPr/>
          <p:nvPr/>
        </p:nvSpPr>
        <p:spPr>
          <a:xfrm>
            <a:off x="101750" y="135900"/>
            <a:ext cx="89550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a:p>
        </p:txBody>
      </p:sp>
      <p:sp>
        <p:nvSpPr>
          <p:cNvPr id="124" name="Google Shape;124;p16"/>
          <p:cNvSpPr/>
          <p:nvPr/>
        </p:nvSpPr>
        <p:spPr>
          <a:xfrm>
            <a:off x="199200" y="235850"/>
            <a:ext cx="8736900" cy="4896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6"/>
          <p:cNvSpPr txBox="1"/>
          <p:nvPr/>
        </p:nvSpPr>
        <p:spPr>
          <a:xfrm>
            <a:off x="572275" y="253752"/>
            <a:ext cx="44970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B7B7B7"/>
                </a:solidFill>
                <a:latin typeface="Roboto Slab ExtraBold"/>
                <a:ea typeface="Roboto Slab ExtraBold"/>
                <a:cs typeface="Roboto Slab ExtraBold"/>
                <a:sym typeface="Roboto Slab ExtraBold"/>
              </a:rPr>
              <a:t>PRUEBA DE HIPÓTESIS</a:t>
            </a:r>
            <a:endParaRPr sz="1800">
              <a:solidFill>
                <a:srgbClr val="B7B7B7"/>
              </a:solidFill>
              <a:latin typeface="Roboto Slab ExtraBold"/>
              <a:ea typeface="Roboto Slab ExtraBold"/>
              <a:cs typeface="Roboto Slab ExtraBold"/>
              <a:sym typeface="Roboto Slab ExtraBold"/>
            </a:endParaRPr>
          </a:p>
        </p:txBody>
      </p:sp>
      <p:pic>
        <p:nvPicPr>
          <p:cNvPr id="126" name="Google Shape;126;p16"/>
          <p:cNvPicPr preferRelativeResize="0"/>
          <p:nvPr/>
        </p:nvPicPr>
        <p:blipFill>
          <a:blip r:embed="rId3">
            <a:alphaModFix/>
          </a:blip>
          <a:stretch>
            <a:fillRect/>
          </a:stretch>
        </p:blipFill>
        <p:spPr>
          <a:xfrm>
            <a:off x="260525" y="312050"/>
            <a:ext cx="311750" cy="373006"/>
          </a:xfrm>
          <a:prstGeom prst="rect">
            <a:avLst/>
          </a:prstGeom>
          <a:noFill/>
          <a:ln>
            <a:noFill/>
          </a:ln>
        </p:spPr>
      </p:pic>
      <p:sp>
        <p:nvSpPr>
          <p:cNvPr id="127" name="Google Shape;127;p16"/>
          <p:cNvSpPr/>
          <p:nvPr/>
        </p:nvSpPr>
        <p:spPr>
          <a:xfrm>
            <a:off x="229800" y="876975"/>
            <a:ext cx="8675700" cy="40104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t>xS</a:t>
            </a:r>
            <a:endParaRPr b="1"/>
          </a:p>
        </p:txBody>
      </p:sp>
      <p:sp>
        <p:nvSpPr>
          <p:cNvPr id="128" name="Google Shape;128;p16"/>
          <p:cNvSpPr txBox="1"/>
          <p:nvPr/>
        </p:nvSpPr>
        <p:spPr>
          <a:xfrm>
            <a:off x="-445800" y="1014413"/>
            <a:ext cx="5732100" cy="5715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2100"/>
              </a:spcBef>
              <a:spcAft>
                <a:spcPts val="0"/>
              </a:spcAft>
              <a:buNone/>
            </a:pPr>
            <a:r>
              <a:rPr lang="es-419" sz="1300">
                <a:solidFill>
                  <a:srgbClr val="CCCCCC"/>
                </a:solidFill>
                <a:latin typeface="Oswald Medium"/>
                <a:ea typeface="Oswald Medium"/>
                <a:cs typeface="Oswald Medium"/>
                <a:sym typeface="Oswald Medium"/>
              </a:rPr>
              <a:t>Las canciones + populares en el ranking  de Spotify también tienen comportamiento similar en otras plataformas.</a:t>
            </a:r>
            <a:endParaRPr sz="1300">
              <a:solidFill>
                <a:srgbClr val="CCCCCC"/>
              </a:solidFill>
              <a:latin typeface="Oswald Medium"/>
              <a:ea typeface="Oswald Medium"/>
              <a:cs typeface="Oswald Medium"/>
              <a:sym typeface="Oswald Medium"/>
            </a:endParaRPr>
          </a:p>
          <a:p>
            <a:pPr indent="0" lvl="0" marL="0" rtl="0" algn="ctr">
              <a:spcBef>
                <a:spcPts val="2100"/>
              </a:spcBef>
              <a:spcAft>
                <a:spcPts val="0"/>
              </a:spcAft>
              <a:buNone/>
            </a:pPr>
            <a:r>
              <a:t/>
            </a:r>
            <a:endParaRPr sz="1000">
              <a:solidFill>
                <a:srgbClr val="B7B7B7"/>
              </a:solidFill>
              <a:latin typeface="Oswald SemiBold"/>
              <a:ea typeface="Oswald SemiBold"/>
              <a:cs typeface="Oswald SemiBold"/>
              <a:sym typeface="Oswald SemiBold"/>
            </a:endParaRPr>
          </a:p>
        </p:txBody>
      </p:sp>
      <p:sp>
        <p:nvSpPr>
          <p:cNvPr id="129" name="Google Shape;129;p16"/>
          <p:cNvSpPr txBox="1"/>
          <p:nvPr/>
        </p:nvSpPr>
        <p:spPr>
          <a:xfrm>
            <a:off x="944775" y="4328100"/>
            <a:ext cx="8075400" cy="57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100"/>
              </a:spcBef>
              <a:spcAft>
                <a:spcPts val="2100"/>
              </a:spcAft>
              <a:buNone/>
            </a:pPr>
            <a:r>
              <a:rPr lang="es-419" sz="1200">
                <a:solidFill>
                  <a:schemeClr val="lt2"/>
                </a:solidFill>
                <a:latin typeface="Oswald Medium"/>
                <a:ea typeface="Oswald Medium"/>
                <a:cs typeface="Oswald Medium"/>
                <a:sym typeface="Oswald Medium"/>
              </a:rPr>
              <a:t>Se valida la hipótesis los valores de r indican relaciones positivas moderadas entre Spotify y cada una de las otras plataformas.</a:t>
            </a:r>
            <a:endParaRPr sz="1200">
              <a:solidFill>
                <a:schemeClr val="lt2"/>
              </a:solidFill>
              <a:latin typeface="Oswald Medium"/>
              <a:ea typeface="Oswald Medium"/>
              <a:cs typeface="Oswald Medium"/>
              <a:sym typeface="Oswald Medium"/>
            </a:endParaRPr>
          </a:p>
        </p:txBody>
      </p:sp>
      <p:sp>
        <p:nvSpPr>
          <p:cNvPr id="130" name="Google Shape;130;p16"/>
          <p:cNvSpPr/>
          <p:nvPr/>
        </p:nvSpPr>
        <p:spPr>
          <a:xfrm>
            <a:off x="543700" y="2201100"/>
            <a:ext cx="2494800" cy="1951800"/>
          </a:xfrm>
          <a:prstGeom prst="rect">
            <a:avLst/>
          </a:prstGeom>
          <a:solidFill>
            <a:srgbClr val="FFFFFF"/>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pic>
        <p:nvPicPr>
          <p:cNvPr id="131" name="Google Shape;131;p16"/>
          <p:cNvPicPr preferRelativeResize="0"/>
          <p:nvPr/>
        </p:nvPicPr>
        <p:blipFill>
          <a:blip r:embed="rId4">
            <a:alphaModFix/>
          </a:blip>
          <a:stretch>
            <a:fillRect/>
          </a:stretch>
        </p:blipFill>
        <p:spPr>
          <a:xfrm>
            <a:off x="588200" y="2287800"/>
            <a:ext cx="2340001" cy="1778400"/>
          </a:xfrm>
          <a:prstGeom prst="rect">
            <a:avLst/>
          </a:prstGeom>
          <a:noFill/>
          <a:ln>
            <a:noFill/>
          </a:ln>
          <a:effectLst>
            <a:outerShdw blurRad="57150" rotWithShape="0" algn="bl" dir="6300000" dist="38100">
              <a:srgbClr val="000000">
                <a:alpha val="95000"/>
              </a:srgbClr>
            </a:outerShdw>
          </a:effectLst>
        </p:spPr>
      </p:pic>
      <p:sp>
        <p:nvSpPr>
          <p:cNvPr id="132" name="Google Shape;132;p16"/>
          <p:cNvSpPr/>
          <p:nvPr/>
        </p:nvSpPr>
        <p:spPr>
          <a:xfrm>
            <a:off x="3351813" y="2201100"/>
            <a:ext cx="2494800" cy="1951800"/>
          </a:xfrm>
          <a:prstGeom prst="rect">
            <a:avLst/>
          </a:prstGeom>
          <a:solidFill>
            <a:srgbClr val="FFFFFF"/>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pic>
        <p:nvPicPr>
          <p:cNvPr id="133" name="Google Shape;133;p16"/>
          <p:cNvPicPr preferRelativeResize="0"/>
          <p:nvPr/>
        </p:nvPicPr>
        <p:blipFill>
          <a:blip r:embed="rId5">
            <a:alphaModFix/>
          </a:blip>
          <a:stretch>
            <a:fillRect/>
          </a:stretch>
        </p:blipFill>
        <p:spPr>
          <a:xfrm>
            <a:off x="3429213" y="2287800"/>
            <a:ext cx="2340000" cy="1778400"/>
          </a:xfrm>
          <a:prstGeom prst="rect">
            <a:avLst/>
          </a:prstGeom>
          <a:noFill/>
          <a:ln>
            <a:noFill/>
          </a:ln>
          <a:effectLst>
            <a:outerShdw blurRad="57150" rotWithShape="0" algn="bl" dir="6300000" dist="38100">
              <a:srgbClr val="000000">
                <a:alpha val="95000"/>
              </a:srgbClr>
            </a:outerShdw>
          </a:effectLst>
        </p:spPr>
      </p:pic>
      <p:sp>
        <p:nvSpPr>
          <p:cNvPr id="134" name="Google Shape;134;p16"/>
          <p:cNvSpPr/>
          <p:nvPr/>
        </p:nvSpPr>
        <p:spPr>
          <a:xfrm>
            <a:off x="6074213" y="2201100"/>
            <a:ext cx="2494800" cy="1951800"/>
          </a:xfrm>
          <a:prstGeom prst="rect">
            <a:avLst/>
          </a:prstGeom>
          <a:solidFill>
            <a:srgbClr val="FFFFFF"/>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pic>
        <p:nvPicPr>
          <p:cNvPr id="135" name="Google Shape;135;p16"/>
          <p:cNvPicPr preferRelativeResize="0"/>
          <p:nvPr/>
        </p:nvPicPr>
        <p:blipFill>
          <a:blip r:embed="rId6">
            <a:alphaModFix/>
          </a:blip>
          <a:stretch>
            <a:fillRect/>
          </a:stretch>
        </p:blipFill>
        <p:spPr>
          <a:xfrm>
            <a:off x="6159950" y="2287800"/>
            <a:ext cx="2339999" cy="1778400"/>
          </a:xfrm>
          <a:prstGeom prst="rect">
            <a:avLst/>
          </a:prstGeom>
          <a:noFill/>
          <a:ln>
            <a:noFill/>
          </a:ln>
          <a:effectLst>
            <a:outerShdw blurRad="57150" rotWithShape="0" algn="bl" dir="6300000" dist="38100">
              <a:srgbClr val="000000">
                <a:alpha val="95000"/>
              </a:srgbClr>
            </a:outerShdw>
          </a:effectLst>
        </p:spPr>
      </p:pic>
      <p:pic>
        <p:nvPicPr>
          <p:cNvPr id="136" name="Google Shape;136;p16"/>
          <p:cNvPicPr preferRelativeResize="0"/>
          <p:nvPr/>
        </p:nvPicPr>
        <p:blipFill>
          <a:blip r:embed="rId7">
            <a:alphaModFix/>
          </a:blip>
          <a:stretch>
            <a:fillRect/>
          </a:stretch>
        </p:blipFill>
        <p:spPr>
          <a:xfrm>
            <a:off x="581800" y="4280475"/>
            <a:ext cx="409201" cy="409201"/>
          </a:xfrm>
          <a:prstGeom prst="rect">
            <a:avLst/>
          </a:prstGeom>
          <a:noFill/>
          <a:ln>
            <a:noFill/>
          </a:ln>
        </p:spPr>
      </p:pic>
      <p:pic>
        <p:nvPicPr>
          <p:cNvPr id="137" name="Google Shape;137;p16"/>
          <p:cNvPicPr preferRelativeResize="0"/>
          <p:nvPr/>
        </p:nvPicPr>
        <p:blipFill>
          <a:blip r:embed="rId8">
            <a:alphaModFix/>
          </a:blip>
          <a:stretch>
            <a:fillRect/>
          </a:stretch>
        </p:blipFill>
        <p:spPr>
          <a:xfrm>
            <a:off x="7016296" y="294135"/>
            <a:ext cx="341375" cy="349765"/>
          </a:xfrm>
          <a:prstGeom prst="rect">
            <a:avLst/>
          </a:prstGeom>
          <a:noFill/>
          <a:ln>
            <a:noFill/>
          </a:ln>
          <a:effectLst>
            <a:outerShdw blurRad="57150" rotWithShape="0" algn="bl" dir="5400000" dist="19050">
              <a:srgbClr val="FFFFFF">
                <a:alpha val="61000"/>
              </a:srgbClr>
            </a:outerShdw>
          </a:effectLst>
        </p:spPr>
      </p:pic>
      <p:pic>
        <p:nvPicPr>
          <p:cNvPr id="138" name="Google Shape;138;p16"/>
          <p:cNvPicPr preferRelativeResize="0"/>
          <p:nvPr/>
        </p:nvPicPr>
        <p:blipFill>
          <a:blip r:embed="rId9">
            <a:alphaModFix amt="47000"/>
          </a:blip>
          <a:stretch>
            <a:fillRect/>
          </a:stretch>
        </p:blipFill>
        <p:spPr>
          <a:xfrm>
            <a:off x="7443399" y="294467"/>
            <a:ext cx="340728" cy="349103"/>
          </a:xfrm>
          <a:prstGeom prst="rect">
            <a:avLst/>
          </a:prstGeom>
          <a:noFill/>
          <a:ln>
            <a:noFill/>
          </a:ln>
          <a:effectLst>
            <a:outerShdw blurRad="57150" rotWithShape="0" algn="bl" dir="5400000" dist="19050">
              <a:srgbClr val="FFFFFF">
                <a:alpha val="50000"/>
              </a:srgbClr>
            </a:outerShdw>
          </a:effectLst>
        </p:spPr>
      </p:pic>
      <p:pic>
        <p:nvPicPr>
          <p:cNvPr id="139" name="Google Shape;139;p16"/>
          <p:cNvPicPr preferRelativeResize="0"/>
          <p:nvPr/>
        </p:nvPicPr>
        <p:blipFill>
          <a:blip r:embed="rId10">
            <a:alphaModFix amt="79000"/>
          </a:blip>
          <a:stretch>
            <a:fillRect/>
          </a:stretch>
        </p:blipFill>
        <p:spPr>
          <a:xfrm>
            <a:off x="7869856" y="294467"/>
            <a:ext cx="340728" cy="349103"/>
          </a:xfrm>
          <a:prstGeom prst="rect">
            <a:avLst/>
          </a:prstGeom>
          <a:noFill/>
          <a:ln>
            <a:noFill/>
          </a:ln>
          <a:effectLst>
            <a:outerShdw blurRad="57150" rotWithShape="0" algn="bl" dir="5340000" dist="38100">
              <a:srgbClr val="FFFFFF"/>
            </a:outerShdw>
          </a:effectLst>
        </p:spPr>
      </p:pic>
      <p:pic>
        <p:nvPicPr>
          <p:cNvPr id="140" name="Google Shape;140;p16"/>
          <p:cNvPicPr preferRelativeResize="0"/>
          <p:nvPr/>
        </p:nvPicPr>
        <p:blipFill>
          <a:blip r:embed="rId11">
            <a:alphaModFix amt="58999"/>
          </a:blip>
          <a:stretch>
            <a:fillRect/>
          </a:stretch>
        </p:blipFill>
        <p:spPr>
          <a:xfrm>
            <a:off x="8298305" y="340466"/>
            <a:ext cx="340728" cy="303117"/>
          </a:xfrm>
          <a:prstGeom prst="rect">
            <a:avLst/>
          </a:prstGeom>
          <a:solidFill>
            <a:srgbClr val="1F1F1F"/>
          </a:solidFill>
          <a:ln cap="flat" cmpd="sng" w="9525">
            <a:solidFill>
              <a:srgbClr val="1F1F1F"/>
            </a:solidFill>
            <a:prstDash val="solid"/>
            <a:round/>
            <a:headEnd len="sm" w="sm" type="none"/>
            <a:tailEnd len="sm" w="sm" type="none"/>
          </a:ln>
          <a:effectLst>
            <a:outerShdw blurRad="57150" rotWithShape="0" algn="bl" dir="5400000" dist="19050">
              <a:schemeClr val="lt2">
                <a:alpha val="50000"/>
              </a:schemeClr>
            </a:outerShdw>
          </a:effectLst>
        </p:spPr>
      </p:pic>
      <p:sp>
        <p:nvSpPr>
          <p:cNvPr id="141" name="Google Shape;141;p16"/>
          <p:cNvSpPr txBox="1"/>
          <p:nvPr/>
        </p:nvSpPr>
        <p:spPr>
          <a:xfrm>
            <a:off x="350250" y="1732250"/>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FFA500"/>
                </a:solidFill>
                <a:latin typeface="Oswald"/>
                <a:ea typeface="Oswald"/>
                <a:cs typeface="Oswald"/>
                <a:sym typeface="Oswald"/>
              </a:rPr>
              <a:t>r </a:t>
            </a:r>
            <a:r>
              <a:rPr lang="es-419" sz="800">
                <a:solidFill>
                  <a:srgbClr val="FFA500"/>
                </a:solidFill>
                <a:latin typeface="Oswald"/>
                <a:ea typeface="Oswald"/>
                <a:cs typeface="Oswald"/>
                <a:sym typeface="Oswald"/>
              </a:rPr>
              <a:t>: </a:t>
            </a:r>
            <a:r>
              <a:rPr lang="es-419" sz="800">
                <a:solidFill>
                  <a:srgbClr val="FFA500"/>
                </a:solidFill>
                <a:latin typeface="Oswald"/>
                <a:ea typeface="Oswald"/>
                <a:cs typeface="Oswald"/>
                <a:sym typeface="Oswald"/>
              </a:rPr>
              <a:t>0.6076780201</a:t>
            </a:r>
            <a:endParaRPr sz="800">
              <a:solidFill>
                <a:srgbClr val="FFA500"/>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
        <p:nvSpPr>
          <p:cNvPr id="142" name="Google Shape;142;p16"/>
          <p:cNvSpPr txBox="1"/>
          <p:nvPr/>
        </p:nvSpPr>
        <p:spPr>
          <a:xfrm>
            <a:off x="1550125" y="1732250"/>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FFA500"/>
                </a:solidFill>
                <a:latin typeface="Oswald"/>
                <a:ea typeface="Oswald"/>
                <a:cs typeface="Oswald"/>
                <a:sym typeface="Oswald"/>
              </a:rPr>
              <a:t>r2</a:t>
            </a:r>
            <a:r>
              <a:rPr lang="es-419" sz="800">
                <a:solidFill>
                  <a:srgbClr val="FFA500"/>
                </a:solidFill>
                <a:latin typeface="Oswald"/>
                <a:ea typeface="Oswald"/>
                <a:cs typeface="Oswald"/>
                <a:sym typeface="Oswald"/>
              </a:rPr>
              <a:t>: </a:t>
            </a:r>
            <a:r>
              <a:rPr lang="es-419" sz="800">
                <a:solidFill>
                  <a:srgbClr val="FFA500"/>
                </a:solidFill>
                <a:latin typeface="Oswald"/>
                <a:ea typeface="Oswald"/>
                <a:cs typeface="Oswald"/>
                <a:sym typeface="Oswald"/>
              </a:rPr>
              <a:t>0.4004457934</a:t>
            </a:r>
            <a:endParaRPr sz="800">
              <a:solidFill>
                <a:srgbClr val="FFA500"/>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
        <p:nvSpPr>
          <p:cNvPr id="143" name="Google Shape;143;p16"/>
          <p:cNvSpPr txBox="1"/>
          <p:nvPr/>
        </p:nvSpPr>
        <p:spPr>
          <a:xfrm>
            <a:off x="3225950" y="1732250"/>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lang="es-419" sz="800">
                <a:solidFill>
                  <a:srgbClr val="6BACE8"/>
                </a:solidFill>
                <a:latin typeface="Oswald"/>
                <a:ea typeface="Oswald"/>
                <a:cs typeface="Oswald"/>
                <a:sym typeface="Oswald"/>
              </a:rPr>
              <a:t>r : </a:t>
            </a:r>
            <a:r>
              <a:rPr lang="es-419" sz="800">
                <a:solidFill>
                  <a:srgbClr val="6BACE8"/>
                </a:solidFill>
                <a:latin typeface="Oswald"/>
                <a:ea typeface="Oswald"/>
                <a:cs typeface="Oswald"/>
                <a:sym typeface="Oswald"/>
              </a:rPr>
              <a:t>0.6055409035</a:t>
            </a:r>
            <a:endParaRPr sz="800">
              <a:solidFill>
                <a:srgbClr val="6BACE8"/>
              </a:solidFill>
              <a:latin typeface="Oswald"/>
              <a:ea typeface="Oswald"/>
              <a:cs typeface="Oswald"/>
              <a:sym typeface="Oswald"/>
            </a:endParaRPr>
          </a:p>
          <a:p>
            <a:pPr indent="0" lvl="0" marL="0" rtl="0" algn="l">
              <a:spcBef>
                <a:spcPts val="0"/>
              </a:spcBef>
              <a:spcAft>
                <a:spcPts val="0"/>
              </a:spcAft>
              <a:buNone/>
            </a:pPr>
            <a:r>
              <a:t/>
            </a:r>
            <a:endParaRPr sz="800">
              <a:solidFill>
                <a:schemeClr val="dk2"/>
              </a:solidFill>
              <a:latin typeface="Oswald"/>
              <a:ea typeface="Oswald"/>
              <a:cs typeface="Oswald"/>
              <a:sym typeface="Oswald"/>
            </a:endParaRPr>
          </a:p>
        </p:txBody>
      </p:sp>
      <p:sp>
        <p:nvSpPr>
          <p:cNvPr id="144" name="Google Shape;144;p16"/>
          <p:cNvSpPr txBox="1"/>
          <p:nvPr/>
        </p:nvSpPr>
        <p:spPr>
          <a:xfrm>
            <a:off x="4425825" y="1732250"/>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lang="es-419" sz="800">
                <a:solidFill>
                  <a:srgbClr val="6BACE8"/>
                </a:solidFill>
                <a:latin typeface="Oswald"/>
                <a:ea typeface="Oswald"/>
                <a:cs typeface="Oswald"/>
                <a:sym typeface="Oswald"/>
              </a:rPr>
              <a:t>r2: -</a:t>
            </a:r>
            <a:r>
              <a:rPr lang="es-419" sz="800">
                <a:solidFill>
                  <a:srgbClr val="6BACE8"/>
                </a:solidFill>
                <a:latin typeface="Oswald"/>
                <a:ea typeface="Oswald"/>
                <a:cs typeface="Oswald"/>
                <a:sym typeface="Oswald"/>
              </a:rPr>
              <a:t>0.4469100028</a:t>
            </a:r>
            <a:endParaRPr sz="800">
              <a:solidFill>
                <a:srgbClr val="6BACE8"/>
              </a:solidFill>
              <a:latin typeface="Oswald"/>
              <a:ea typeface="Oswald"/>
              <a:cs typeface="Oswald"/>
              <a:sym typeface="Oswald"/>
            </a:endParaRPr>
          </a:p>
          <a:p>
            <a:pPr indent="0" lvl="0" marL="0" rtl="0" algn="l">
              <a:spcBef>
                <a:spcPts val="0"/>
              </a:spcBef>
              <a:spcAft>
                <a:spcPts val="0"/>
              </a:spcAft>
              <a:buNone/>
            </a:pPr>
            <a:r>
              <a:t/>
            </a:r>
            <a:endParaRPr sz="800">
              <a:solidFill>
                <a:schemeClr val="dk2"/>
              </a:solidFill>
              <a:latin typeface="Oswald"/>
              <a:ea typeface="Oswald"/>
              <a:cs typeface="Oswald"/>
              <a:sym typeface="Oswald"/>
            </a:endParaRPr>
          </a:p>
        </p:txBody>
      </p:sp>
      <p:sp>
        <p:nvSpPr>
          <p:cNvPr id="145" name="Google Shape;145;p16"/>
          <p:cNvSpPr txBox="1"/>
          <p:nvPr/>
        </p:nvSpPr>
        <p:spPr>
          <a:xfrm>
            <a:off x="5962013" y="1732238"/>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lang="es-419" sz="800">
                <a:solidFill>
                  <a:srgbClr val="ED45AF"/>
                </a:solidFill>
                <a:latin typeface="Oswald"/>
                <a:ea typeface="Oswald"/>
                <a:cs typeface="Oswald"/>
                <a:sym typeface="Oswald"/>
              </a:rPr>
              <a:t>r : </a:t>
            </a:r>
            <a:r>
              <a:rPr lang="es-419" sz="800">
                <a:solidFill>
                  <a:srgbClr val="ED45AF"/>
                </a:solidFill>
                <a:latin typeface="Oswald"/>
                <a:ea typeface="Oswald"/>
                <a:cs typeface="Oswald"/>
                <a:sym typeface="Oswald"/>
              </a:rPr>
              <a:t>0.5526905327</a:t>
            </a:r>
            <a:endParaRPr sz="800">
              <a:solidFill>
                <a:srgbClr val="ED45AF"/>
              </a:solidFill>
              <a:latin typeface="Oswald"/>
              <a:ea typeface="Oswald"/>
              <a:cs typeface="Oswald"/>
              <a:sym typeface="Oswald"/>
            </a:endParaRPr>
          </a:p>
          <a:p>
            <a:pPr indent="0" lvl="0" marL="0" rtl="0" algn="l">
              <a:spcBef>
                <a:spcPts val="0"/>
              </a:spcBef>
              <a:spcAft>
                <a:spcPts val="0"/>
              </a:spcAft>
              <a:buNone/>
            </a:pPr>
            <a:r>
              <a:t/>
            </a:r>
            <a:endParaRPr sz="800">
              <a:solidFill>
                <a:schemeClr val="dk2"/>
              </a:solidFill>
              <a:latin typeface="Oswald"/>
              <a:ea typeface="Oswald"/>
              <a:cs typeface="Oswald"/>
              <a:sym typeface="Oswald"/>
            </a:endParaRPr>
          </a:p>
        </p:txBody>
      </p:sp>
      <p:sp>
        <p:nvSpPr>
          <p:cNvPr id="146" name="Google Shape;146;p16"/>
          <p:cNvSpPr txBox="1"/>
          <p:nvPr/>
        </p:nvSpPr>
        <p:spPr>
          <a:xfrm>
            <a:off x="7161888" y="1732238"/>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lang="es-419" sz="800">
                <a:solidFill>
                  <a:srgbClr val="ED45AF"/>
                </a:solidFill>
                <a:latin typeface="Oswald"/>
                <a:ea typeface="Oswald"/>
                <a:cs typeface="Oswald"/>
                <a:sym typeface="Oswald"/>
              </a:rPr>
              <a:t>r2: </a:t>
            </a:r>
            <a:r>
              <a:rPr lang="es-419" sz="800">
                <a:solidFill>
                  <a:srgbClr val="ED45AF"/>
                </a:solidFill>
                <a:latin typeface="Oswald"/>
                <a:ea typeface="Oswald"/>
                <a:cs typeface="Oswald"/>
                <a:sym typeface="Oswald"/>
              </a:rPr>
              <a:t>0.2496857799</a:t>
            </a:r>
            <a:endParaRPr sz="800">
              <a:solidFill>
                <a:srgbClr val="ED45AF"/>
              </a:solidFill>
              <a:latin typeface="Oswald"/>
              <a:ea typeface="Oswald"/>
              <a:cs typeface="Oswald"/>
              <a:sym typeface="Oswald"/>
            </a:endParaRPr>
          </a:p>
          <a:p>
            <a:pPr indent="0" lvl="0" marL="0" rtl="0" algn="l">
              <a:spcBef>
                <a:spcPts val="0"/>
              </a:spcBef>
              <a:spcAft>
                <a:spcPts val="0"/>
              </a:spcAft>
              <a:buNone/>
            </a:pPr>
            <a:r>
              <a:t/>
            </a:r>
            <a:endParaRPr sz="800">
              <a:solidFill>
                <a:schemeClr val="dk2"/>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17"/>
          <p:cNvSpPr/>
          <p:nvPr/>
        </p:nvSpPr>
        <p:spPr>
          <a:xfrm>
            <a:off x="101750" y="135900"/>
            <a:ext cx="89550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a:p>
        </p:txBody>
      </p:sp>
      <p:sp>
        <p:nvSpPr>
          <p:cNvPr id="152" name="Google Shape;152;p17"/>
          <p:cNvSpPr/>
          <p:nvPr/>
        </p:nvSpPr>
        <p:spPr>
          <a:xfrm>
            <a:off x="199200" y="235850"/>
            <a:ext cx="8736900" cy="4092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2100"/>
              </a:spcBef>
              <a:spcAft>
                <a:spcPts val="2100"/>
              </a:spcAft>
              <a:buClr>
                <a:schemeClr val="dk1"/>
              </a:buClr>
              <a:buSzPts val="1100"/>
              <a:buFont typeface="Arial"/>
              <a:buNone/>
            </a:pPr>
            <a:r>
              <a:t/>
            </a:r>
            <a:endParaRPr sz="900">
              <a:solidFill>
                <a:schemeClr val="lt1"/>
              </a:solidFill>
              <a:latin typeface="Oswald Medium"/>
              <a:ea typeface="Oswald Medium"/>
              <a:cs typeface="Oswald Medium"/>
              <a:sym typeface="Oswald Medium"/>
            </a:endParaRPr>
          </a:p>
        </p:txBody>
      </p:sp>
      <p:sp>
        <p:nvSpPr>
          <p:cNvPr id="153" name="Google Shape;153;p17"/>
          <p:cNvSpPr txBox="1"/>
          <p:nvPr/>
        </p:nvSpPr>
        <p:spPr>
          <a:xfrm>
            <a:off x="572275" y="222502"/>
            <a:ext cx="44970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B7B7B7"/>
                </a:solidFill>
                <a:latin typeface="Roboto Slab ExtraBold"/>
                <a:ea typeface="Roboto Slab ExtraBold"/>
                <a:cs typeface="Roboto Slab ExtraBold"/>
                <a:sym typeface="Roboto Slab ExtraBold"/>
              </a:rPr>
              <a:t>PRUEBA DE </a:t>
            </a:r>
            <a:r>
              <a:rPr lang="es-419" sz="1800">
                <a:solidFill>
                  <a:srgbClr val="B7B7B7"/>
                </a:solidFill>
                <a:latin typeface="Roboto Slab ExtraBold"/>
                <a:ea typeface="Roboto Slab ExtraBold"/>
                <a:cs typeface="Roboto Slab ExtraBold"/>
                <a:sym typeface="Roboto Slab ExtraBold"/>
              </a:rPr>
              <a:t>HIPÓTESIS</a:t>
            </a:r>
            <a:endParaRPr sz="1800">
              <a:solidFill>
                <a:srgbClr val="B7B7B7"/>
              </a:solidFill>
              <a:latin typeface="Roboto Slab ExtraBold"/>
              <a:ea typeface="Roboto Slab ExtraBold"/>
              <a:cs typeface="Roboto Slab ExtraBold"/>
              <a:sym typeface="Roboto Slab ExtraBold"/>
            </a:endParaRPr>
          </a:p>
        </p:txBody>
      </p:sp>
      <p:pic>
        <p:nvPicPr>
          <p:cNvPr id="154" name="Google Shape;154;p17"/>
          <p:cNvPicPr preferRelativeResize="0"/>
          <p:nvPr/>
        </p:nvPicPr>
        <p:blipFill>
          <a:blip r:embed="rId3">
            <a:alphaModFix/>
          </a:blip>
          <a:stretch>
            <a:fillRect/>
          </a:stretch>
        </p:blipFill>
        <p:spPr>
          <a:xfrm>
            <a:off x="260525" y="235850"/>
            <a:ext cx="311750" cy="373006"/>
          </a:xfrm>
          <a:prstGeom prst="rect">
            <a:avLst/>
          </a:prstGeom>
          <a:noFill/>
          <a:ln>
            <a:noFill/>
          </a:ln>
        </p:spPr>
      </p:pic>
      <p:sp>
        <p:nvSpPr>
          <p:cNvPr id="155" name="Google Shape;155;p17"/>
          <p:cNvSpPr/>
          <p:nvPr/>
        </p:nvSpPr>
        <p:spPr>
          <a:xfrm>
            <a:off x="228000" y="723900"/>
            <a:ext cx="8675700" cy="41757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t>x</a:t>
            </a:r>
            <a:endParaRPr b="1"/>
          </a:p>
        </p:txBody>
      </p:sp>
      <p:sp>
        <p:nvSpPr>
          <p:cNvPr id="156" name="Google Shape;156;p17"/>
          <p:cNvSpPr txBox="1"/>
          <p:nvPr/>
        </p:nvSpPr>
        <p:spPr>
          <a:xfrm>
            <a:off x="526963" y="881125"/>
            <a:ext cx="5525100" cy="46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100"/>
              </a:spcBef>
              <a:spcAft>
                <a:spcPts val="2100"/>
              </a:spcAft>
              <a:buClr>
                <a:schemeClr val="dk1"/>
              </a:buClr>
              <a:buSzPts val="1100"/>
              <a:buFont typeface="Arial"/>
              <a:buNone/>
            </a:pPr>
            <a:r>
              <a:rPr lang="es-419">
                <a:solidFill>
                  <a:srgbClr val="D4D4D4"/>
                </a:solidFill>
                <a:latin typeface="Oswald Medium"/>
                <a:ea typeface="Oswald Medium"/>
                <a:cs typeface="Oswald Medium"/>
                <a:sym typeface="Oswald Medium"/>
              </a:rPr>
              <a:t>Las características de la música influyen en el éxito en términos de cantidad de streams en Spotify.</a:t>
            </a:r>
            <a:endParaRPr>
              <a:solidFill>
                <a:srgbClr val="D4D4D4"/>
              </a:solidFill>
              <a:latin typeface="Oswald Medium"/>
              <a:ea typeface="Oswald Medium"/>
              <a:cs typeface="Oswald Medium"/>
              <a:sym typeface="Oswald Medium"/>
            </a:endParaRPr>
          </a:p>
        </p:txBody>
      </p:sp>
      <p:pic>
        <p:nvPicPr>
          <p:cNvPr id="157" name="Google Shape;157;p17"/>
          <p:cNvPicPr preferRelativeResize="0"/>
          <p:nvPr/>
        </p:nvPicPr>
        <p:blipFill>
          <a:blip r:embed="rId4">
            <a:alphaModFix amt="10000"/>
          </a:blip>
          <a:stretch>
            <a:fillRect/>
          </a:stretch>
        </p:blipFill>
        <p:spPr>
          <a:xfrm>
            <a:off x="101750" y="3286125"/>
            <a:ext cx="2336650" cy="2124076"/>
          </a:xfrm>
          <a:prstGeom prst="rect">
            <a:avLst/>
          </a:prstGeom>
          <a:noFill/>
          <a:ln>
            <a:noFill/>
          </a:ln>
        </p:spPr>
      </p:pic>
      <p:sp>
        <p:nvSpPr>
          <p:cNvPr id="158" name="Google Shape;158;p17"/>
          <p:cNvSpPr txBox="1"/>
          <p:nvPr/>
        </p:nvSpPr>
        <p:spPr>
          <a:xfrm>
            <a:off x="0" y="4249881"/>
            <a:ext cx="6254400" cy="46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100"/>
              </a:spcBef>
              <a:spcAft>
                <a:spcPts val="2100"/>
              </a:spcAft>
              <a:buNone/>
            </a:pPr>
            <a:r>
              <a:rPr lang="es-419" sz="1000">
                <a:solidFill>
                  <a:srgbClr val="0AC161"/>
                </a:solidFill>
                <a:latin typeface="Oswald Medium"/>
                <a:ea typeface="Oswald Medium"/>
                <a:cs typeface="Oswald Medium"/>
                <a:sym typeface="Oswald Medium"/>
              </a:rPr>
              <a:t>           </a:t>
            </a:r>
            <a:r>
              <a:rPr lang="es-419" sz="1200">
                <a:solidFill>
                  <a:srgbClr val="0AC161"/>
                </a:solidFill>
                <a:latin typeface="Oswald Medium"/>
                <a:ea typeface="Oswald Medium"/>
                <a:cs typeface="Oswald Medium"/>
                <a:sym typeface="Oswald Medium"/>
              </a:rPr>
              <a:t>     </a:t>
            </a:r>
            <a:r>
              <a:rPr lang="es-419" sz="1200">
                <a:solidFill>
                  <a:srgbClr val="0AC161"/>
                </a:solidFill>
                <a:latin typeface="Oswald Medium"/>
                <a:ea typeface="Oswald Medium"/>
                <a:cs typeface="Oswald Medium"/>
                <a:sym typeface="Oswald Medium"/>
              </a:rPr>
              <a:t> </a:t>
            </a:r>
            <a:r>
              <a:rPr lang="es-419" sz="1200">
                <a:solidFill>
                  <a:schemeClr val="lt1"/>
                </a:solidFill>
                <a:latin typeface="Oswald Medium"/>
                <a:ea typeface="Oswald Medium"/>
                <a:cs typeface="Oswald Medium"/>
                <a:sym typeface="Oswald Medium"/>
              </a:rPr>
              <a:t>Se rechaza la hipótesis,  los valores de r para danceability y speechines indican una relación negativa débil. Las otras características tienen valores cercanos a 0, prácticamente no hay relación. </a:t>
            </a:r>
            <a:endParaRPr sz="1200">
              <a:solidFill>
                <a:schemeClr val="lt1"/>
              </a:solidFill>
              <a:latin typeface="Oswald Medium"/>
              <a:ea typeface="Oswald Medium"/>
              <a:cs typeface="Oswald Medium"/>
              <a:sym typeface="Oswald Medium"/>
            </a:endParaRPr>
          </a:p>
        </p:txBody>
      </p:sp>
      <p:pic>
        <p:nvPicPr>
          <p:cNvPr id="159" name="Google Shape;159;p17"/>
          <p:cNvPicPr preferRelativeResize="0"/>
          <p:nvPr/>
        </p:nvPicPr>
        <p:blipFill>
          <a:blip r:embed="rId5">
            <a:alphaModFix/>
          </a:blip>
          <a:stretch>
            <a:fillRect/>
          </a:stretch>
        </p:blipFill>
        <p:spPr>
          <a:xfrm>
            <a:off x="7449350" y="235850"/>
            <a:ext cx="374400" cy="409201"/>
          </a:xfrm>
          <a:prstGeom prst="rect">
            <a:avLst/>
          </a:prstGeom>
          <a:noFill/>
          <a:ln>
            <a:noFill/>
          </a:ln>
        </p:spPr>
      </p:pic>
      <p:pic>
        <p:nvPicPr>
          <p:cNvPr id="160" name="Google Shape;160;p17"/>
          <p:cNvPicPr preferRelativeResize="0"/>
          <p:nvPr/>
        </p:nvPicPr>
        <p:blipFill>
          <a:blip r:embed="rId4">
            <a:alphaModFix amt="82000"/>
          </a:blip>
          <a:stretch>
            <a:fillRect/>
          </a:stretch>
        </p:blipFill>
        <p:spPr>
          <a:xfrm>
            <a:off x="6831500" y="253350"/>
            <a:ext cx="342001" cy="342001"/>
          </a:xfrm>
          <a:prstGeom prst="rect">
            <a:avLst/>
          </a:prstGeom>
          <a:noFill/>
          <a:ln>
            <a:noFill/>
          </a:ln>
        </p:spPr>
      </p:pic>
      <p:pic>
        <p:nvPicPr>
          <p:cNvPr id="161" name="Google Shape;161;p17"/>
          <p:cNvPicPr preferRelativeResize="0"/>
          <p:nvPr/>
        </p:nvPicPr>
        <p:blipFill>
          <a:blip r:embed="rId6">
            <a:alphaModFix/>
          </a:blip>
          <a:stretch>
            <a:fillRect/>
          </a:stretch>
        </p:blipFill>
        <p:spPr>
          <a:xfrm>
            <a:off x="7961945" y="253361"/>
            <a:ext cx="342001" cy="342001"/>
          </a:xfrm>
          <a:prstGeom prst="rect">
            <a:avLst/>
          </a:prstGeom>
          <a:noFill/>
          <a:ln>
            <a:noFill/>
          </a:ln>
        </p:spPr>
      </p:pic>
      <p:pic>
        <p:nvPicPr>
          <p:cNvPr id="162" name="Google Shape;162;p17"/>
          <p:cNvPicPr preferRelativeResize="0"/>
          <p:nvPr/>
        </p:nvPicPr>
        <p:blipFill>
          <a:blip r:embed="rId7">
            <a:alphaModFix/>
          </a:blip>
          <a:stretch>
            <a:fillRect/>
          </a:stretch>
        </p:blipFill>
        <p:spPr>
          <a:xfrm>
            <a:off x="8442159" y="253351"/>
            <a:ext cx="342001" cy="341999"/>
          </a:xfrm>
          <a:prstGeom prst="rect">
            <a:avLst/>
          </a:prstGeom>
          <a:noFill/>
          <a:ln>
            <a:noFill/>
          </a:ln>
        </p:spPr>
      </p:pic>
      <p:pic>
        <p:nvPicPr>
          <p:cNvPr id="163" name="Google Shape;163;p17"/>
          <p:cNvPicPr preferRelativeResize="0"/>
          <p:nvPr/>
        </p:nvPicPr>
        <p:blipFill>
          <a:blip r:embed="rId8">
            <a:alphaModFix/>
          </a:blip>
          <a:stretch>
            <a:fillRect/>
          </a:stretch>
        </p:blipFill>
        <p:spPr>
          <a:xfrm>
            <a:off x="271375" y="3950881"/>
            <a:ext cx="538250" cy="535250"/>
          </a:xfrm>
          <a:prstGeom prst="rect">
            <a:avLst/>
          </a:prstGeom>
          <a:noFill/>
          <a:ln>
            <a:noFill/>
          </a:ln>
        </p:spPr>
      </p:pic>
      <p:sp>
        <p:nvSpPr>
          <p:cNvPr id="164" name="Google Shape;164;p17"/>
          <p:cNvSpPr/>
          <p:nvPr/>
        </p:nvSpPr>
        <p:spPr>
          <a:xfrm>
            <a:off x="6219775" y="833500"/>
            <a:ext cx="2564400" cy="1897500"/>
          </a:xfrm>
          <a:prstGeom prst="rect">
            <a:avLst/>
          </a:prstGeom>
          <a:solidFill>
            <a:schemeClr val="lt1"/>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pic>
        <p:nvPicPr>
          <p:cNvPr id="165" name="Google Shape;165;p17"/>
          <p:cNvPicPr preferRelativeResize="0"/>
          <p:nvPr/>
        </p:nvPicPr>
        <p:blipFill>
          <a:blip r:embed="rId9">
            <a:alphaModFix/>
          </a:blip>
          <a:stretch>
            <a:fillRect/>
          </a:stretch>
        </p:blipFill>
        <p:spPr>
          <a:xfrm>
            <a:off x="6287900" y="896050"/>
            <a:ext cx="2462399" cy="1767600"/>
          </a:xfrm>
          <a:prstGeom prst="rect">
            <a:avLst/>
          </a:prstGeom>
          <a:noFill/>
          <a:ln>
            <a:noFill/>
          </a:ln>
          <a:effectLst>
            <a:outerShdw blurRad="57150" rotWithShape="0" algn="bl" dir="6300000" dist="38100">
              <a:srgbClr val="000000">
                <a:alpha val="95000"/>
              </a:srgbClr>
            </a:outerShdw>
          </a:effectLst>
        </p:spPr>
      </p:pic>
      <p:sp>
        <p:nvSpPr>
          <p:cNvPr id="166" name="Google Shape;166;p17"/>
          <p:cNvSpPr/>
          <p:nvPr/>
        </p:nvSpPr>
        <p:spPr>
          <a:xfrm>
            <a:off x="6236900" y="2871850"/>
            <a:ext cx="2564400" cy="1897500"/>
          </a:xfrm>
          <a:prstGeom prst="rect">
            <a:avLst/>
          </a:prstGeom>
          <a:solidFill>
            <a:schemeClr val="lt1"/>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pic>
        <p:nvPicPr>
          <p:cNvPr id="167" name="Google Shape;167;p17"/>
          <p:cNvPicPr preferRelativeResize="0"/>
          <p:nvPr/>
        </p:nvPicPr>
        <p:blipFill>
          <a:blip r:embed="rId10">
            <a:alphaModFix/>
          </a:blip>
          <a:stretch>
            <a:fillRect/>
          </a:stretch>
        </p:blipFill>
        <p:spPr>
          <a:xfrm>
            <a:off x="6287900" y="2919450"/>
            <a:ext cx="2462399" cy="1767600"/>
          </a:xfrm>
          <a:prstGeom prst="rect">
            <a:avLst/>
          </a:prstGeom>
          <a:noFill/>
          <a:ln>
            <a:noFill/>
          </a:ln>
          <a:effectLst>
            <a:outerShdw blurRad="57150" rotWithShape="0" algn="bl" dir="6300000" dist="38100">
              <a:srgbClr val="000000">
                <a:alpha val="95000"/>
              </a:srgbClr>
            </a:outerShdw>
          </a:effectLst>
        </p:spPr>
      </p:pic>
      <p:graphicFrame>
        <p:nvGraphicFramePr>
          <p:cNvPr id="168" name="Google Shape;168;p17"/>
          <p:cNvGraphicFramePr/>
          <p:nvPr/>
        </p:nvGraphicFramePr>
        <p:xfrm>
          <a:off x="422725" y="1865925"/>
          <a:ext cx="3000000" cy="3000000"/>
        </p:xfrm>
        <a:graphic>
          <a:graphicData uri="http://schemas.openxmlformats.org/drawingml/2006/table">
            <a:tbl>
              <a:tblPr>
                <a:noFill/>
                <a:tableStyleId>{DCF2CAA2-BC43-49FC-A90C-4B6F46C8EFC0}</a:tableStyleId>
              </a:tblPr>
              <a:tblGrid>
                <a:gridCol w="952375"/>
                <a:gridCol w="1082825"/>
                <a:gridCol w="1043650"/>
                <a:gridCol w="991500"/>
                <a:gridCol w="1559000"/>
              </a:tblGrid>
              <a:tr h="196575">
                <a:tc>
                  <a:txBody>
                    <a:bodyPr/>
                    <a:lstStyle/>
                    <a:p>
                      <a:pPr indent="0" lvl="0" marL="0" rtl="0" algn="ctr">
                        <a:lnSpc>
                          <a:spcPct val="115000"/>
                        </a:lnSpc>
                        <a:spcBef>
                          <a:spcPts val="0"/>
                        </a:spcBef>
                        <a:spcAft>
                          <a:spcPts val="0"/>
                        </a:spcAft>
                        <a:buNone/>
                      </a:pPr>
                      <a:r>
                        <a:rPr lang="es-419" sz="800">
                          <a:solidFill>
                            <a:srgbClr val="FFFFFF"/>
                          </a:solidFill>
                          <a:latin typeface="Roboto"/>
                          <a:ea typeface="Roboto"/>
                          <a:cs typeface="Roboto"/>
                          <a:sym typeface="Roboto"/>
                        </a:rPr>
                        <a:t>Característica</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0AC161"/>
                    </a:solidFill>
                  </a:tcPr>
                </a:tc>
                <a:tc>
                  <a:txBody>
                    <a:bodyPr/>
                    <a:lstStyle/>
                    <a:p>
                      <a:pPr indent="0" lvl="0" marL="0" rtl="0" algn="ctr">
                        <a:lnSpc>
                          <a:spcPct val="115000"/>
                        </a:lnSpc>
                        <a:spcBef>
                          <a:spcPts val="0"/>
                        </a:spcBef>
                        <a:spcAft>
                          <a:spcPts val="0"/>
                        </a:spcAft>
                        <a:buNone/>
                      </a:pPr>
                      <a:r>
                        <a:rPr lang="es-419" sz="800">
                          <a:solidFill>
                            <a:srgbClr val="FFFFFF"/>
                          </a:solidFill>
                          <a:latin typeface="Roboto"/>
                          <a:ea typeface="Roboto"/>
                          <a:cs typeface="Roboto"/>
                          <a:sym typeface="Roboto"/>
                        </a:rPr>
                        <a:t>Wilcoxon (valor p)</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0AC161"/>
                    </a:solidFill>
                  </a:tcPr>
                </a:tc>
                <a:tc>
                  <a:txBody>
                    <a:bodyPr/>
                    <a:lstStyle/>
                    <a:p>
                      <a:pPr indent="0" lvl="0" marL="0" rtl="0" algn="ctr">
                        <a:lnSpc>
                          <a:spcPct val="115000"/>
                        </a:lnSpc>
                        <a:spcBef>
                          <a:spcPts val="0"/>
                        </a:spcBef>
                        <a:spcAft>
                          <a:spcPts val="0"/>
                        </a:spcAft>
                        <a:buNone/>
                      </a:pPr>
                      <a:r>
                        <a:rPr lang="es-419" sz="800">
                          <a:solidFill>
                            <a:srgbClr val="FFFFFF"/>
                          </a:solidFill>
                          <a:latin typeface="Roboto"/>
                          <a:ea typeface="Roboto"/>
                          <a:cs typeface="Roboto"/>
                          <a:sym typeface="Roboto"/>
                        </a:rPr>
                        <a:t>Test t (valor p)</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0AC161"/>
                    </a:solidFill>
                  </a:tcPr>
                </a:tc>
                <a:tc>
                  <a:txBody>
                    <a:bodyPr/>
                    <a:lstStyle/>
                    <a:p>
                      <a:pPr indent="0" lvl="0" marL="0" rtl="0" algn="ctr">
                        <a:lnSpc>
                          <a:spcPct val="115000"/>
                        </a:lnSpc>
                        <a:spcBef>
                          <a:spcPts val="0"/>
                        </a:spcBef>
                        <a:spcAft>
                          <a:spcPts val="0"/>
                        </a:spcAft>
                        <a:buNone/>
                      </a:pPr>
                      <a:r>
                        <a:rPr lang="es-419" sz="800">
                          <a:solidFill>
                            <a:srgbClr val="FFFFFF"/>
                          </a:solidFill>
                          <a:latin typeface="Roboto"/>
                          <a:ea typeface="Roboto"/>
                          <a:cs typeface="Roboto"/>
                          <a:sym typeface="Roboto"/>
                        </a:rPr>
                        <a:t>Correlación r</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0AC161"/>
                    </a:solidFill>
                  </a:tcPr>
                </a:tc>
                <a:tc>
                  <a:txBody>
                    <a:bodyPr/>
                    <a:lstStyle/>
                    <a:p>
                      <a:pPr indent="0" lvl="0" marL="0" rtl="0" algn="ctr">
                        <a:lnSpc>
                          <a:spcPct val="115000"/>
                        </a:lnSpc>
                        <a:spcBef>
                          <a:spcPts val="0"/>
                        </a:spcBef>
                        <a:spcAft>
                          <a:spcPts val="0"/>
                        </a:spcAft>
                        <a:buNone/>
                      </a:pPr>
                      <a:r>
                        <a:rPr lang="es-419" sz="800">
                          <a:solidFill>
                            <a:srgbClr val="FFFFFF"/>
                          </a:solidFill>
                          <a:latin typeface="Roboto"/>
                          <a:ea typeface="Roboto"/>
                          <a:cs typeface="Roboto"/>
                          <a:sym typeface="Roboto"/>
                        </a:rPr>
                        <a:t>Coeficiente r2</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0AC161"/>
                    </a:solidFill>
                  </a:tcPr>
                </a:tc>
              </a:tr>
              <a:tr h="196575">
                <a:tc>
                  <a:txBody>
                    <a:bodyPr/>
                    <a:lstStyle/>
                    <a:p>
                      <a:pPr indent="0" lvl="0" marL="0" rtl="0" algn="l">
                        <a:lnSpc>
                          <a:spcPct val="115000"/>
                        </a:lnSpc>
                        <a:spcBef>
                          <a:spcPts val="0"/>
                        </a:spcBef>
                        <a:spcAft>
                          <a:spcPts val="0"/>
                        </a:spcAft>
                        <a:buNone/>
                      </a:pPr>
                      <a:r>
                        <a:rPr lang="es-419" sz="800">
                          <a:solidFill>
                            <a:srgbClr val="FFFFFF"/>
                          </a:solidFill>
                          <a:latin typeface="Roboto"/>
                          <a:ea typeface="Roboto"/>
                          <a:cs typeface="Roboto"/>
                          <a:sym typeface="Roboto"/>
                        </a:rPr>
                        <a:t>Danceability</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0.01370301284</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0.001996301247</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-0.1056358996</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0.01981828367</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r>
              <a:tr h="196575">
                <a:tc>
                  <a:txBody>
                    <a:bodyPr/>
                    <a:lstStyle/>
                    <a:p>
                      <a:pPr indent="0" lvl="0" marL="0" rtl="0" algn="l">
                        <a:lnSpc>
                          <a:spcPct val="115000"/>
                        </a:lnSpc>
                        <a:spcBef>
                          <a:spcPts val="0"/>
                        </a:spcBef>
                        <a:spcAft>
                          <a:spcPts val="0"/>
                        </a:spcAft>
                        <a:buNone/>
                      </a:pPr>
                      <a:r>
                        <a:rPr lang="es-419" sz="800">
                          <a:solidFill>
                            <a:srgbClr val="FFFFFF"/>
                          </a:solidFill>
                          <a:latin typeface="Roboto"/>
                          <a:ea typeface="Roboto"/>
                          <a:cs typeface="Roboto"/>
                          <a:sym typeface="Roboto"/>
                        </a:rPr>
                        <a:t>Valence</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0.05471865434</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0.1322756771</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-0.04179795487</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0.001874044165</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r>
              <a:tr h="196575">
                <a:tc>
                  <a:txBody>
                    <a:bodyPr/>
                    <a:lstStyle/>
                    <a:p>
                      <a:pPr indent="0" lvl="0" marL="0" rtl="0" algn="l">
                        <a:lnSpc>
                          <a:spcPct val="115000"/>
                        </a:lnSpc>
                        <a:spcBef>
                          <a:spcPts val="0"/>
                        </a:spcBef>
                        <a:spcAft>
                          <a:spcPts val="0"/>
                        </a:spcAft>
                        <a:buNone/>
                      </a:pPr>
                      <a:r>
                        <a:rPr lang="es-419" sz="800">
                          <a:solidFill>
                            <a:srgbClr val="FFFFFF"/>
                          </a:solidFill>
                          <a:latin typeface="Roboto"/>
                          <a:ea typeface="Roboto"/>
                          <a:cs typeface="Roboto"/>
                          <a:sym typeface="Roboto"/>
                        </a:rPr>
                        <a:t>Liveness</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0.1855317078</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0.4063199702</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-0.05114702525</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0.006540051128</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r>
              <a:tr h="196575">
                <a:tc>
                  <a:txBody>
                    <a:bodyPr/>
                    <a:lstStyle/>
                    <a:p>
                      <a:pPr indent="0" lvl="0" marL="0" rtl="0" algn="l">
                        <a:lnSpc>
                          <a:spcPct val="115000"/>
                        </a:lnSpc>
                        <a:spcBef>
                          <a:spcPts val="0"/>
                        </a:spcBef>
                        <a:spcAft>
                          <a:spcPts val="0"/>
                        </a:spcAft>
                        <a:buNone/>
                      </a:pPr>
                      <a:r>
                        <a:rPr lang="es-419" sz="800">
                          <a:solidFill>
                            <a:srgbClr val="FFFFFF"/>
                          </a:solidFill>
                          <a:latin typeface="Roboto"/>
                          <a:ea typeface="Roboto"/>
                          <a:cs typeface="Roboto"/>
                          <a:sym typeface="Roboto"/>
                        </a:rPr>
                        <a:t>Instrumentals</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0.1029737992</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0.2765756566</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-0.04403998541</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0.000348994505</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r>
              <a:tr h="196575">
                <a:tc>
                  <a:txBody>
                    <a:bodyPr/>
                    <a:lstStyle/>
                    <a:p>
                      <a:pPr indent="0" lvl="0" marL="0" rtl="0" algn="l">
                        <a:lnSpc>
                          <a:spcPct val="115000"/>
                        </a:lnSpc>
                        <a:spcBef>
                          <a:spcPts val="0"/>
                        </a:spcBef>
                        <a:spcAft>
                          <a:spcPts val="0"/>
                        </a:spcAft>
                        <a:buNone/>
                      </a:pPr>
                      <a:r>
                        <a:rPr lang="es-419" sz="800">
                          <a:solidFill>
                            <a:srgbClr val="FFFFFF"/>
                          </a:solidFill>
                          <a:latin typeface="Roboto"/>
                          <a:ea typeface="Roboto"/>
                          <a:cs typeface="Roboto"/>
                          <a:sym typeface="Roboto"/>
                        </a:rPr>
                        <a:t>Acousticness</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0.4127224742</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0.6140564152</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-0.00498576864</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-0.0003076914637</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r>
              <a:tr h="196575">
                <a:tc>
                  <a:txBody>
                    <a:bodyPr/>
                    <a:lstStyle/>
                    <a:p>
                      <a:pPr indent="0" lvl="0" marL="0" rtl="0" algn="l">
                        <a:lnSpc>
                          <a:spcPct val="115000"/>
                        </a:lnSpc>
                        <a:spcBef>
                          <a:spcPts val="0"/>
                        </a:spcBef>
                        <a:spcAft>
                          <a:spcPts val="0"/>
                        </a:spcAft>
                        <a:buNone/>
                      </a:pPr>
                      <a:r>
                        <a:rPr lang="es-419" sz="800">
                          <a:solidFill>
                            <a:srgbClr val="FFFFFF"/>
                          </a:solidFill>
                          <a:latin typeface="Roboto"/>
                          <a:ea typeface="Roboto"/>
                          <a:cs typeface="Roboto"/>
                          <a:sym typeface="Roboto"/>
                        </a:rPr>
                        <a:t>Energy</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0.05042459515</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0.60299046</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-0.02573817675</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-0.001000609398</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r>
              <a:tr h="196575">
                <a:tc>
                  <a:txBody>
                    <a:bodyPr/>
                    <a:lstStyle/>
                    <a:p>
                      <a:pPr indent="0" lvl="0" marL="0" rtl="0" algn="l">
                        <a:lnSpc>
                          <a:spcPct val="115000"/>
                        </a:lnSpc>
                        <a:spcBef>
                          <a:spcPts val="0"/>
                        </a:spcBef>
                        <a:spcAft>
                          <a:spcPts val="0"/>
                        </a:spcAft>
                        <a:buNone/>
                      </a:pPr>
                      <a:r>
                        <a:rPr lang="es-419" sz="800">
                          <a:solidFill>
                            <a:srgbClr val="FFFFFF"/>
                          </a:solidFill>
                          <a:latin typeface="Roboto"/>
                          <a:ea typeface="Roboto"/>
                          <a:cs typeface="Roboto"/>
                          <a:sym typeface="Roboto"/>
                        </a:rPr>
                        <a:t>Speechiness</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0.0001633650327</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0.0002478313166</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-0.1127739352</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0.001273461874</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72" name="Shape 172"/>
        <p:cNvGrpSpPr/>
        <p:nvPr/>
      </p:nvGrpSpPr>
      <p:grpSpPr>
        <a:xfrm>
          <a:off x="0" y="0"/>
          <a:ext cx="0" cy="0"/>
          <a:chOff x="0" y="0"/>
          <a:chExt cx="0" cy="0"/>
        </a:xfrm>
      </p:grpSpPr>
      <p:sp>
        <p:nvSpPr>
          <p:cNvPr id="173" name="Google Shape;173;p18"/>
          <p:cNvSpPr/>
          <p:nvPr/>
        </p:nvSpPr>
        <p:spPr>
          <a:xfrm>
            <a:off x="147300" y="135900"/>
            <a:ext cx="88494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a:p>
        </p:txBody>
      </p:sp>
      <p:sp>
        <p:nvSpPr>
          <p:cNvPr id="174" name="Google Shape;174;p18"/>
          <p:cNvSpPr/>
          <p:nvPr/>
        </p:nvSpPr>
        <p:spPr>
          <a:xfrm>
            <a:off x="246275" y="626875"/>
            <a:ext cx="8595300" cy="5676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18"/>
          <p:cNvSpPr txBox="1"/>
          <p:nvPr/>
        </p:nvSpPr>
        <p:spPr>
          <a:xfrm>
            <a:off x="600855" y="182012"/>
            <a:ext cx="44970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B7B7B7"/>
                </a:solidFill>
                <a:latin typeface="Roboto Slab ExtraBold"/>
                <a:ea typeface="Roboto Slab ExtraBold"/>
                <a:cs typeface="Roboto Slab ExtraBold"/>
                <a:sym typeface="Roboto Slab ExtraBold"/>
              </a:rPr>
              <a:t>HIPÓTESIS </a:t>
            </a:r>
            <a:r>
              <a:rPr lang="es-419" sz="1800">
                <a:solidFill>
                  <a:srgbClr val="B7B7B7"/>
                </a:solidFill>
                <a:latin typeface="Roboto Slab ExtraBold"/>
                <a:ea typeface="Roboto Slab ExtraBold"/>
                <a:cs typeface="Roboto Slab ExtraBold"/>
                <a:sym typeface="Roboto Slab ExtraBold"/>
              </a:rPr>
              <a:t>MÚSICA</a:t>
            </a:r>
            <a:endParaRPr sz="1800">
              <a:solidFill>
                <a:srgbClr val="B7B7B7"/>
              </a:solidFill>
              <a:latin typeface="Roboto Slab ExtraBold"/>
              <a:ea typeface="Roboto Slab ExtraBold"/>
              <a:cs typeface="Roboto Slab ExtraBold"/>
              <a:sym typeface="Roboto Slab ExtraBold"/>
            </a:endParaRPr>
          </a:p>
        </p:txBody>
      </p:sp>
      <p:sp>
        <p:nvSpPr>
          <p:cNvPr id="176" name="Google Shape;176;p18"/>
          <p:cNvSpPr/>
          <p:nvPr/>
        </p:nvSpPr>
        <p:spPr>
          <a:xfrm>
            <a:off x="270574" y="1352550"/>
            <a:ext cx="8595300" cy="34977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7" name="Google Shape;177;p18"/>
          <p:cNvPicPr preferRelativeResize="0"/>
          <p:nvPr/>
        </p:nvPicPr>
        <p:blipFill>
          <a:blip r:embed="rId3">
            <a:alphaModFix/>
          </a:blip>
          <a:stretch>
            <a:fillRect/>
          </a:stretch>
        </p:blipFill>
        <p:spPr>
          <a:xfrm>
            <a:off x="289096" y="235845"/>
            <a:ext cx="342000" cy="342000"/>
          </a:xfrm>
          <a:prstGeom prst="rect">
            <a:avLst/>
          </a:prstGeom>
          <a:noFill/>
          <a:ln>
            <a:noFill/>
          </a:ln>
        </p:spPr>
      </p:pic>
      <p:pic>
        <p:nvPicPr>
          <p:cNvPr id="178" name="Google Shape;178;p18"/>
          <p:cNvPicPr preferRelativeResize="0"/>
          <p:nvPr/>
        </p:nvPicPr>
        <p:blipFill>
          <a:blip r:embed="rId4">
            <a:alphaModFix amt="23000"/>
          </a:blip>
          <a:stretch>
            <a:fillRect/>
          </a:stretch>
        </p:blipFill>
        <p:spPr>
          <a:xfrm>
            <a:off x="7699925" y="3226750"/>
            <a:ext cx="1220950" cy="1261400"/>
          </a:xfrm>
          <a:prstGeom prst="rect">
            <a:avLst/>
          </a:prstGeom>
          <a:noFill/>
          <a:ln>
            <a:noFill/>
          </a:ln>
        </p:spPr>
      </p:pic>
      <p:sp>
        <p:nvSpPr>
          <p:cNvPr id="179" name="Google Shape;179;p18"/>
          <p:cNvSpPr txBox="1"/>
          <p:nvPr/>
        </p:nvSpPr>
        <p:spPr>
          <a:xfrm>
            <a:off x="965625" y="464075"/>
            <a:ext cx="5407500" cy="7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D4D4D4"/>
              </a:solidFill>
              <a:latin typeface="Oswald Medium"/>
              <a:ea typeface="Oswald Medium"/>
              <a:cs typeface="Oswald Medium"/>
              <a:sym typeface="Oswald Medium"/>
            </a:endParaRPr>
          </a:p>
          <a:p>
            <a:pPr indent="0" lvl="0" marL="0" rtl="0" algn="ctr">
              <a:spcBef>
                <a:spcPts val="0"/>
              </a:spcBef>
              <a:spcAft>
                <a:spcPts val="0"/>
              </a:spcAft>
              <a:buNone/>
            </a:pPr>
            <a:r>
              <a:rPr lang="es-419" sz="2000">
                <a:solidFill>
                  <a:srgbClr val="D4D4D4"/>
                </a:solidFill>
                <a:latin typeface="Oswald Medium"/>
                <a:ea typeface="Oswald Medium"/>
                <a:cs typeface="Oswald Medium"/>
                <a:sym typeface="Oswald Medium"/>
              </a:rPr>
              <a:t>Recomendaciones</a:t>
            </a:r>
            <a:endParaRPr sz="2000">
              <a:solidFill>
                <a:srgbClr val="D4D4D4"/>
              </a:solidFill>
              <a:latin typeface="Oswald Medium"/>
              <a:ea typeface="Oswald Medium"/>
              <a:cs typeface="Oswald Medium"/>
              <a:sym typeface="Oswald Medium"/>
            </a:endParaRPr>
          </a:p>
        </p:txBody>
      </p:sp>
      <p:sp>
        <p:nvSpPr>
          <p:cNvPr id="180" name="Google Shape;180;p18"/>
          <p:cNvSpPr txBox="1"/>
          <p:nvPr/>
        </p:nvSpPr>
        <p:spPr>
          <a:xfrm>
            <a:off x="731425" y="1619250"/>
            <a:ext cx="7448700" cy="2181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419" sz="1200">
                <a:solidFill>
                  <a:schemeClr val="lt1"/>
                </a:solidFill>
                <a:latin typeface="Oswald"/>
                <a:ea typeface="Oswald"/>
                <a:cs typeface="Oswald"/>
                <a:sym typeface="Oswald"/>
              </a:rPr>
              <a:t>Para que el nuevo artista tenga </a:t>
            </a:r>
            <a:r>
              <a:rPr lang="es-419" sz="1200">
                <a:solidFill>
                  <a:schemeClr val="lt1"/>
                </a:solidFill>
                <a:latin typeface="Oswald"/>
                <a:ea typeface="Oswald"/>
                <a:cs typeface="Oswald"/>
                <a:sym typeface="Oswald"/>
              </a:rPr>
              <a:t>éxito</a:t>
            </a:r>
            <a:r>
              <a:rPr lang="es-419" sz="1200">
                <a:solidFill>
                  <a:schemeClr val="lt1"/>
                </a:solidFill>
                <a:latin typeface="Oswald"/>
                <a:ea typeface="Oswald"/>
                <a:cs typeface="Oswald"/>
                <a:sym typeface="Oswald"/>
              </a:rPr>
              <a:t> en su lanzamiento </a:t>
            </a:r>
            <a:r>
              <a:rPr lang="es-419" sz="1200">
                <a:solidFill>
                  <a:schemeClr val="lt1"/>
                </a:solidFill>
                <a:latin typeface="Oswald"/>
                <a:ea typeface="Oswald"/>
                <a:cs typeface="Oswald"/>
                <a:sym typeface="Oswald"/>
              </a:rPr>
              <a:t>debería</a:t>
            </a:r>
            <a:r>
              <a:rPr lang="es-419" sz="1200">
                <a:solidFill>
                  <a:schemeClr val="lt1"/>
                </a:solidFill>
                <a:latin typeface="Oswald"/>
                <a:ea typeface="Oswald"/>
                <a:cs typeface="Oswald"/>
                <a:sym typeface="Oswald"/>
              </a:rPr>
              <a:t>:</a:t>
            </a:r>
            <a:endParaRPr sz="1200">
              <a:solidFill>
                <a:schemeClr val="lt1"/>
              </a:solidFill>
              <a:latin typeface="Oswald"/>
              <a:ea typeface="Oswald"/>
              <a:cs typeface="Oswald"/>
              <a:sym typeface="Oswald"/>
            </a:endParaRPr>
          </a:p>
          <a:p>
            <a:pPr indent="0" lvl="0" marL="0" rtl="0" algn="just">
              <a:lnSpc>
                <a:spcPct val="115000"/>
              </a:lnSpc>
              <a:spcBef>
                <a:spcPts val="0"/>
              </a:spcBef>
              <a:spcAft>
                <a:spcPts val="0"/>
              </a:spcAft>
              <a:buNone/>
            </a:pPr>
            <a:r>
              <a:t/>
            </a:r>
            <a:endParaRPr sz="1200">
              <a:solidFill>
                <a:schemeClr val="lt1"/>
              </a:solidFill>
              <a:latin typeface="Oswald"/>
              <a:ea typeface="Oswald"/>
              <a:cs typeface="Oswald"/>
              <a:sym typeface="Oswald"/>
            </a:endParaRPr>
          </a:p>
          <a:p>
            <a:pPr indent="-304800" lvl="0" marL="457200" rtl="0" algn="just">
              <a:lnSpc>
                <a:spcPct val="115000"/>
              </a:lnSpc>
              <a:spcBef>
                <a:spcPts val="0"/>
              </a:spcBef>
              <a:spcAft>
                <a:spcPts val="0"/>
              </a:spcAft>
              <a:buClr>
                <a:schemeClr val="lt1"/>
              </a:buClr>
              <a:buSzPts val="1200"/>
              <a:buFont typeface="Oswald"/>
              <a:buChar char="●"/>
            </a:pPr>
            <a:r>
              <a:rPr lang="es-419" sz="1200">
                <a:solidFill>
                  <a:schemeClr val="lt1"/>
                </a:solidFill>
                <a:latin typeface="Oswald"/>
                <a:ea typeface="Oswald"/>
                <a:cs typeface="Oswald"/>
                <a:sym typeface="Oswald"/>
              </a:rPr>
              <a:t>Estar disponible en todas las plataformas musicales, teniendo enfoque principal en Spotify, ya que el comportamiento de </a:t>
            </a:r>
            <a:r>
              <a:rPr lang="es-419" sz="1200">
                <a:solidFill>
                  <a:schemeClr val="lt1"/>
                </a:solidFill>
                <a:latin typeface="Oswald"/>
                <a:ea typeface="Oswald"/>
                <a:cs typeface="Oswald"/>
                <a:sym typeface="Oswald"/>
              </a:rPr>
              <a:t>esta</a:t>
            </a:r>
            <a:r>
              <a:rPr lang="es-419" sz="1200">
                <a:solidFill>
                  <a:schemeClr val="lt1"/>
                </a:solidFill>
                <a:latin typeface="Oswald"/>
                <a:ea typeface="Oswald"/>
                <a:cs typeface="Oswald"/>
                <a:sym typeface="Oswald"/>
              </a:rPr>
              <a:t> plataforma influye en las demás.</a:t>
            </a:r>
            <a:endParaRPr sz="1200">
              <a:solidFill>
                <a:schemeClr val="lt1"/>
              </a:solidFill>
              <a:latin typeface="Oswald"/>
              <a:ea typeface="Oswald"/>
              <a:cs typeface="Oswald"/>
              <a:sym typeface="Oswald"/>
            </a:endParaRPr>
          </a:p>
          <a:p>
            <a:pPr indent="-304800" lvl="0" marL="457200" rtl="0" algn="just">
              <a:lnSpc>
                <a:spcPct val="115000"/>
              </a:lnSpc>
              <a:spcBef>
                <a:spcPts val="0"/>
              </a:spcBef>
              <a:spcAft>
                <a:spcPts val="0"/>
              </a:spcAft>
              <a:buClr>
                <a:schemeClr val="lt1"/>
              </a:buClr>
              <a:buSzPts val="1200"/>
              <a:buFont typeface="Oswald"/>
              <a:buChar char="●"/>
            </a:pPr>
            <a:r>
              <a:rPr lang="es-419" sz="1200">
                <a:solidFill>
                  <a:schemeClr val="lt1"/>
                </a:solidFill>
                <a:latin typeface="Oswald"/>
                <a:ea typeface="Oswald"/>
                <a:cs typeface="Oswald"/>
                <a:sym typeface="Oswald"/>
              </a:rPr>
              <a:t>Es relevante estar presente en un mayor número de playlists y en los rankings musicales para aumentar la visibilidad de la canción.</a:t>
            </a:r>
            <a:endParaRPr sz="1200">
              <a:solidFill>
                <a:schemeClr val="lt1"/>
              </a:solidFill>
              <a:latin typeface="Oswald"/>
              <a:ea typeface="Oswald"/>
              <a:cs typeface="Oswald"/>
              <a:sym typeface="Oswald"/>
            </a:endParaRPr>
          </a:p>
          <a:p>
            <a:pPr indent="-304800" lvl="0" marL="457200" rtl="0" algn="just">
              <a:lnSpc>
                <a:spcPct val="115000"/>
              </a:lnSpc>
              <a:spcBef>
                <a:spcPts val="0"/>
              </a:spcBef>
              <a:spcAft>
                <a:spcPts val="0"/>
              </a:spcAft>
              <a:buClr>
                <a:schemeClr val="lt1"/>
              </a:buClr>
              <a:buSzPts val="1200"/>
              <a:buFont typeface="Oswald"/>
              <a:buChar char="●"/>
            </a:pPr>
            <a:r>
              <a:rPr lang="es-419" sz="1200">
                <a:solidFill>
                  <a:schemeClr val="lt1"/>
                </a:solidFill>
                <a:latin typeface="Oswald"/>
                <a:ea typeface="Oswald"/>
                <a:cs typeface="Oswald"/>
                <a:sym typeface="Oswald"/>
              </a:rPr>
              <a:t>Aumentar rápidamente la cantidad de canciones que se lanzan al mercado, ya que hay una correlación positiva muy fuerte entre la cantidad de canciones y los streams, es decir, a mayor número de canciones mayor número de streams.</a:t>
            </a:r>
            <a:endParaRPr sz="1200">
              <a:solidFill>
                <a:schemeClr val="lt1"/>
              </a:solidFill>
              <a:latin typeface="Oswald"/>
              <a:ea typeface="Oswald"/>
              <a:cs typeface="Oswald"/>
              <a:sym typeface="Oswald"/>
            </a:endParaRPr>
          </a:p>
          <a:p>
            <a:pPr indent="-304800" lvl="0" marL="457200" rtl="0" algn="just">
              <a:lnSpc>
                <a:spcPct val="115000"/>
              </a:lnSpc>
              <a:spcBef>
                <a:spcPts val="0"/>
              </a:spcBef>
              <a:spcAft>
                <a:spcPts val="0"/>
              </a:spcAft>
              <a:buClr>
                <a:schemeClr val="lt1"/>
              </a:buClr>
              <a:buSzPts val="1200"/>
              <a:buFont typeface="Oswald"/>
              <a:buChar char="●"/>
            </a:pPr>
            <a:r>
              <a:rPr lang="es-419" sz="1200">
                <a:solidFill>
                  <a:schemeClr val="lt1"/>
                </a:solidFill>
                <a:latin typeface="Oswald"/>
                <a:ea typeface="Oswald"/>
                <a:cs typeface="Oswald"/>
                <a:sym typeface="Oswald"/>
              </a:rPr>
              <a:t>Sus canciones </a:t>
            </a:r>
            <a:r>
              <a:rPr lang="es-419" sz="1200">
                <a:solidFill>
                  <a:schemeClr val="lt1"/>
                </a:solidFill>
                <a:latin typeface="Oswald"/>
                <a:ea typeface="Oswald"/>
                <a:cs typeface="Oswald"/>
                <a:sym typeface="Oswald"/>
              </a:rPr>
              <a:t>podrían</a:t>
            </a:r>
            <a:r>
              <a:rPr lang="es-419" sz="1200">
                <a:solidFill>
                  <a:schemeClr val="lt1"/>
                </a:solidFill>
                <a:latin typeface="Oswald"/>
                <a:ea typeface="Oswald"/>
                <a:cs typeface="Oswald"/>
                <a:sym typeface="Oswald"/>
              </a:rPr>
              <a:t> incluir cualquier tipo de </a:t>
            </a:r>
            <a:r>
              <a:rPr lang="es-419" sz="1200">
                <a:solidFill>
                  <a:schemeClr val="lt1"/>
                </a:solidFill>
                <a:latin typeface="Oswald"/>
                <a:ea typeface="Oswald"/>
                <a:cs typeface="Oswald"/>
                <a:sym typeface="Oswald"/>
              </a:rPr>
              <a:t>características</a:t>
            </a:r>
            <a:r>
              <a:rPr lang="es-419" sz="1200">
                <a:solidFill>
                  <a:schemeClr val="lt1"/>
                </a:solidFill>
                <a:latin typeface="Oswald"/>
                <a:ea typeface="Oswald"/>
                <a:cs typeface="Oswald"/>
                <a:sym typeface="Oswald"/>
              </a:rPr>
              <a:t> ya que esto no </a:t>
            </a:r>
            <a:r>
              <a:rPr lang="es-419" sz="1200">
                <a:solidFill>
                  <a:schemeClr val="lt1"/>
                </a:solidFill>
                <a:latin typeface="Oswald"/>
                <a:ea typeface="Oswald"/>
                <a:cs typeface="Oswald"/>
                <a:sym typeface="Oswald"/>
              </a:rPr>
              <a:t>influirá</a:t>
            </a:r>
            <a:r>
              <a:rPr lang="es-419" sz="1200">
                <a:solidFill>
                  <a:schemeClr val="lt1"/>
                </a:solidFill>
                <a:latin typeface="Oswald"/>
                <a:ea typeface="Oswald"/>
                <a:cs typeface="Oswald"/>
                <a:sym typeface="Oswald"/>
              </a:rPr>
              <a:t> en que tenga mayor o menor </a:t>
            </a:r>
            <a:r>
              <a:rPr lang="es-419" sz="1200">
                <a:solidFill>
                  <a:schemeClr val="lt1"/>
                </a:solidFill>
                <a:latin typeface="Oswald"/>
                <a:ea typeface="Oswald"/>
                <a:cs typeface="Oswald"/>
                <a:sym typeface="Oswald"/>
              </a:rPr>
              <a:t>éxito.</a:t>
            </a:r>
            <a:endParaRPr sz="1200">
              <a:solidFill>
                <a:schemeClr val="lt1"/>
              </a:solidFill>
              <a:latin typeface="Oswald"/>
              <a:ea typeface="Oswald"/>
              <a:cs typeface="Oswald"/>
              <a:sym typeface="Oswald"/>
            </a:endParaRPr>
          </a:p>
          <a:p>
            <a:pPr indent="-304800" lvl="0" marL="457200" rtl="0" algn="just">
              <a:lnSpc>
                <a:spcPct val="115000"/>
              </a:lnSpc>
              <a:spcBef>
                <a:spcPts val="0"/>
              </a:spcBef>
              <a:spcAft>
                <a:spcPts val="0"/>
              </a:spcAft>
              <a:buClr>
                <a:schemeClr val="lt1"/>
              </a:buClr>
              <a:buSzPts val="1200"/>
              <a:buFont typeface="Oswald"/>
              <a:buChar char="●"/>
            </a:pPr>
            <a:r>
              <a:rPr lang="es-419" sz="1200">
                <a:solidFill>
                  <a:schemeClr val="lt1"/>
                </a:solidFill>
                <a:latin typeface="Oswald"/>
                <a:ea typeface="Oswald"/>
                <a:cs typeface="Oswald"/>
                <a:sym typeface="Oswald"/>
              </a:rPr>
              <a:t>Hacer campañas de marketing y colaboración con los artistas más populares del momento.</a:t>
            </a:r>
            <a:endParaRPr sz="1200">
              <a:solidFill>
                <a:schemeClr val="lt1"/>
              </a:solidFill>
              <a:latin typeface="Oswald"/>
              <a:ea typeface="Oswald"/>
              <a:cs typeface="Oswald"/>
              <a:sym typeface="Oswald"/>
            </a:endParaRPr>
          </a:p>
          <a:p>
            <a:pPr indent="0" lvl="0" marL="0" rtl="0" algn="l">
              <a:spcBef>
                <a:spcPts val="0"/>
              </a:spcBef>
              <a:spcAft>
                <a:spcPts val="0"/>
              </a:spcAft>
              <a:buNone/>
            </a:pPr>
            <a:r>
              <a:t/>
            </a:r>
            <a:endParaRPr sz="1200">
              <a:solidFill>
                <a:schemeClr val="lt1"/>
              </a:solidFill>
              <a:latin typeface="Oswald"/>
              <a:ea typeface="Oswald"/>
              <a:cs typeface="Oswald"/>
              <a:sym typeface="Oswald"/>
            </a:endParaRPr>
          </a:p>
        </p:txBody>
      </p:sp>
      <p:pic>
        <p:nvPicPr>
          <p:cNvPr id="181" name="Google Shape;181;p18"/>
          <p:cNvPicPr preferRelativeResize="0"/>
          <p:nvPr/>
        </p:nvPicPr>
        <p:blipFill>
          <a:blip r:embed="rId5">
            <a:alphaModFix/>
          </a:blip>
          <a:stretch>
            <a:fillRect/>
          </a:stretch>
        </p:blipFill>
        <p:spPr>
          <a:xfrm>
            <a:off x="7325525" y="706075"/>
            <a:ext cx="374400" cy="409201"/>
          </a:xfrm>
          <a:prstGeom prst="rect">
            <a:avLst/>
          </a:prstGeom>
          <a:noFill/>
          <a:ln>
            <a:noFill/>
          </a:ln>
        </p:spPr>
      </p:pic>
      <p:pic>
        <p:nvPicPr>
          <p:cNvPr id="182" name="Google Shape;182;p18"/>
          <p:cNvPicPr preferRelativeResize="0"/>
          <p:nvPr/>
        </p:nvPicPr>
        <p:blipFill>
          <a:blip r:embed="rId6">
            <a:alphaModFix amt="82000"/>
          </a:blip>
          <a:stretch>
            <a:fillRect/>
          </a:stretch>
        </p:blipFill>
        <p:spPr>
          <a:xfrm>
            <a:off x="6707675" y="723575"/>
            <a:ext cx="342001" cy="342001"/>
          </a:xfrm>
          <a:prstGeom prst="rect">
            <a:avLst/>
          </a:prstGeom>
          <a:noFill/>
          <a:ln>
            <a:noFill/>
          </a:ln>
        </p:spPr>
      </p:pic>
      <p:pic>
        <p:nvPicPr>
          <p:cNvPr id="183" name="Google Shape;183;p18"/>
          <p:cNvPicPr preferRelativeResize="0"/>
          <p:nvPr/>
        </p:nvPicPr>
        <p:blipFill>
          <a:blip r:embed="rId7">
            <a:alphaModFix/>
          </a:blip>
          <a:stretch>
            <a:fillRect/>
          </a:stretch>
        </p:blipFill>
        <p:spPr>
          <a:xfrm>
            <a:off x="7838120" y="723586"/>
            <a:ext cx="342001" cy="342001"/>
          </a:xfrm>
          <a:prstGeom prst="rect">
            <a:avLst/>
          </a:prstGeom>
          <a:noFill/>
          <a:ln>
            <a:noFill/>
          </a:ln>
        </p:spPr>
      </p:pic>
      <p:pic>
        <p:nvPicPr>
          <p:cNvPr id="184" name="Google Shape;184;p18"/>
          <p:cNvPicPr preferRelativeResize="0"/>
          <p:nvPr/>
        </p:nvPicPr>
        <p:blipFill>
          <a:blip r:embed="rId8">
            <a:alphaModFix/>
          </a:blip>
          <a:stretch>
            <a:fillRect/>
          </a:stretch>
        </p:blipFill>
        <p:spPr>
          <a:xfrm>
            <a:off x="8318334" y="723576"/>
            <a:ext cx="342001" cy="341999"/>
          </a:xfrm>
          <a:prstGeom prst="rect">
            <a:avLst/>
          </a:prstGeom>
          <a:noFill/>
          <a:ln>
            <a:noFill/>
          </a:ln>
        </p:spPr>
      </p:pic>
      <p:sp>
        <p:nvSpPr>
          <p:cNvPr id="185" name="Google Shape;185;p18"/>
          <p:cNvSpPr txBox="1"/>
          <p:nvPr/>
        </p:nvSpPr>
        <p:spPr>
          <a:xfrm>
            <a:off x="1353350" y="3912900"/>
            <a:ext cx="5407500" cy="7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D4D4D4"/>
              </a:solidFill>
              <a:latin typeface="Oswald Medium"/>
              <a:ea typeface="Oswald Medium"/>
              <a:cs typeface="Oswald Medium"/>
              <a:sym typeface="Oswald Medium"/>
            </a:endParaRPr>
          </a:p>
          <a:p>
            <a:pPr indent="0" lvl="0" marL="0" rtl="0" algn="ctr">
              <a:spcBef>
                <a:spcPts val="0"/>
              </a:spcBef>
              <a:spcAft>
                <a:spcPts val="0"/>
              </a:spcAft>
              <a:buNone/>
            </a:pPr>
            <a:r>
              <a:rPr lang="es-419" sz="1800">
                <a:solidFill>
                  <a:srgbClr val="D4D4D4"/>
                </a:solidFill>
                <a:latin typeface="Oswald Medium"/>
                <a:ea typeface="Oswald Medium"/>
                <a:cs typeface="Oswald Medium"/>
                <a:sym typeface="Oswald Medium"/>
              </a:rPr>
              <a:t>GRACIAS</a:t>
            </a:r>
            <a:endParaRPr sz="1800">
              <a:solidFill>
                <a:srgbClr val="D4D4D4"/>
              </a:solidFill>
              <a:latin typeface="Oswald Medium"/>
              <a:ea typeface="Oswald Medium"/>
              <a:cs typeface="Oswald Medium"/>
              <a:sym typeface="Oswald Medium"/>
            </a:endParaRPr>
          </a:p>
        </p:txBody>
      </p:sp>
      <p:sp>
        <p:nvSpPr>
          <p:cNvPr id="186" name="Google Shape;186;p18"/>
          <p:cNvSpPr txBox="1"/>
          <p:nvPr/>
        </p:nvSpPr>
        <p:spPr>
          <a:xfrm>
            <a:off x="6149675" y="4218450"/>
            <a:ext cx="2726100" cy="708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t/>
            </a:r>
            <a:endParaRPr sz="1000">
              <a:solidFill>
                <a:srgbClr val="D4D4D4"/>
              </a:solidFill>
              <a:latin typeface="Oswald Medium"/>
              <a:ea typeface="Oswald Medium"/>
              <a:cs typeface="Oswald Medium"/>
              <a:sym typeface="Oswald Medium"/>
            </a:endParaRPr>
          </a:p>
          <a:p>
            <a:pPr indent="0" lvl="0" marL="0" rtl="0" algn="r">
              <a:spcBef>
                <a:spcPts val="0"/>
              </a:spcBef>
              <a:spcAft>
                <a:spcPts val="0"/>
              </a:spcAft>
              <a:buNone/>
            </a:pPr>
            <a:r>
              <a:rPr lang="es-419" sz="1200">
                <a:solidFill>
                  <a:srgbClr val="D4D4D4"/>
                </a:solidFill>
                <a:latin typeface="Oswald Medium"/>
                <a:ea typeface="Oswald Medium"/>
                <a:cs typeface="Oswald Medium"/>
                <a:sym typeface="Oswald Medium"/>
              </a:rPr>
              <a:t>Jessica Cázares</a:t>
            </a:r>
            <a:endParaRPr sz="1200">
              <a:solidFill>
                <a:srgbClr val="D4D4D4"/>
              </a:solidFill>
              <a:latin typeface="Oswald Medium"/>
              <a:ea typeface="Oswald Medium"/>
              <a:cs typeface="Oswald Medium"/>
              <a:sym typeface="Oswald Medium"/>
            </a:endParaRPr>
          </a:p>
          <a:p>
            <a:pPr indent="0" lvl="0" marL="0" rtl="0" algn="r">
              <a:spcBef>
                <a:spcPts val="0"/>
              </a:spcBef>
              <a:spcAft>
                <a:spcPts val="0"/>
              </a:spcAft>
              <a:buNone/>
            </a:pPr>
            <a:r>
              <a:rPr lang="es-419" sz="1200">
                <a:solidFill>
                  <a:srgbClr val="D4D4D4"/>
                </a:solidFill>
                <a:latin typeface="Oswald Medium"/>
                <a:ea typeface="Oswald Medium"/>
                <a:cs typeface="Oswald Medium"/>
                <a:sym typeface="Oswald Medium"/>
              </a:rPr>
              <a:t>Ysabel Mata</a:t>
            </a:r>
            <a:endParaRPr sz="1200">
              <a:solidFill>
                <a:srgbClr val="D4D4D4"/>
              </a:solidFill>
              <a:latin typeface="Oswald Medium"/>
              <a:ea typeface="Oswald Medium"/>
              <a:cs typeface="Oswald Medium"/>
              <a:sym typeface="Oswald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