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6" r:id="rId5"/>
    <p:sldId id="257" r:id="rId6"/>
    <p:sldId id="258" r:id="rId7"/>
    <p:sldId id="259" r:id="rId8"/>
    <p:sldId id="264" r:id="rId9"/>
    <p:sldId id="268" r:id="rId10"/>
    <p:sldId id="271" r:id="rId11"/>
    <p:sldId id="262" r:id="rId12"/>
    <p:sldId id="263" r:id="rId13"/>
    <p:sldId id="267" r:id="rId14"/>
    <p:sldId id="269" r:id="rId15"/>
    <p:sldId id="277" r:id="rId16"/>
    <p:sldId id="272" r:id="rId17"/>
    <p:sldId id="274" r:id="rId18"/>
    <p:sldId id="279" r:id="rId19"/>
    <p:sldId id="27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C0B998-CBA7-437D-9D0D-7E70441C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B1FF14C-4817-4AC5-9856-B7C9F1432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371A3BB-65AA-450E-B937-AF6A851E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5C0C829-AAB4-4464-BDF4-839818F8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F480DF6-A1A7-42DF-A8ED-0814C219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38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51DC8D-8C2D-4355-9053-D8751954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8DB70243-62C1-4971-90F7-927BE6D06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B30BDEB-B4C3-46DC-B81A-AAD40C4C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1E672C6-7972-40B6-973D-57D56959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623F441-2407-4F08-9E02-836C76AB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AA743386-E17A-4AFB-AFCA-BBDB9DAA7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99D979BB-24E7-459E-8BB2-91326700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AC4B3AE-E280-45C1-970F-0BBA8E6C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5AB3DF3-EC56-4C15-83D3-B3F1F6E8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A16E27D-C8A2-4CEE-B460-F68E07C8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07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7F5166-5EDA-4E2F-B675-F3107748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C32CD15-5067-476B-876D-B435770B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AAB2B7F-D33D-4C4A-9E04-8F28262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90C96A1-B832-4E7C-86B4-1D3F48E9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CC59672-77C6-4A10-9CA6-E21F298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849DB5-6376-4FEA-B2F0-CDFF4919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70343C8-455B-4B79-BD65-A82AE396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9C264A1-4167-42F3-A941-FF9D5F8A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3A0EA31-9AD1-4955-80AF-E17B356F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AFC48DC-1D85-40B5-9548-E5B72BF4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6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A6564F2-BD59-4D7C-92E8-1C97E225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6AEA278-7C4E-4A7E-934F-156C904C3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5AA703E-C455-4DEE-B4E0-4F2566E11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1A4A51F-0FBB-40A2-91D7-F4109AA8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F5A958A-7956-4628-B374-C00B7C1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94EA991-790F-4766-B30E-AED1622D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0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E172D0-750C-415A-8E81-2A3136D9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6B6B126-F71D-445B-A26B-DA076F7F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8E2731A-1B75-410B-A4A0-C3358E57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A7F696EB-1921-4446-AD49-38B33A69A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B8BB2ACC-8F66-4225-B50A-1D48235B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3FBA8A9-FA82-4412-BF77-0E1D3EC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D5363183-36A3-435A-96E9-14DDE7EE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DD0E1112-561E-49A1-A1B2-F4750E51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0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EB4143-5419-4733-BF94-C1AC2B75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E91EE99A-3325-437A-AC4F-3F37553A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0847F7C5-CEAF-45C1-BF68-47A27400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E783C4E-97F3-4B3C-A371-67C34CB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5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E072DFD2-CBA3-4CE4-A101-012676A8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71D9EB46-6177-447E-8BFC-0BC73ABF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B3BC11D-D7CA-4781-97BD-52A3CE84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0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04862E3-6F75-477A-AF3B-1552FBDB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FAB751E-5A86-4E44-94FC-AC53289A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685C7A3-1869-4C5A-953B-37BFCBA8C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6D5BFC6-2FDE-40ED-B853-45A35077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BC63AA0-BDCC-4D7F-BA5B-F1980EC9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D7F7F96-F03B-44B5-A4E6-6178B2D0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1A6067C-5FB7-41B4-8EB5-E42DCD0F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2F1BB142-E959-450E-96CE-43A4CB5D2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A8E5819-8979-4C73-875C-FE70C858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D74DAD4-6838-4D1C-931D-DAF03C10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45A7C19-A4A4-4C20-9F6B-3421F083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0FAE179-066C-4DAD-9B73-71C2490D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2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19F7E893-3CE5-486C-AF54-1D5F3E24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ED6C7ED-30D8-4D7F-9813-2FCE75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8DDB5F0-507B-4931-9EA5-318271C01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A046-2E4E-4817-B6E5-831CF7561A00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0CC26C4-ABCE-45B3-8A0C-6CBC68425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FB8EEAC-CFD9-472B-B013-3EF4CC42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60D5-1805-4FA4-BF0E-126E727BE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8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p.ssocirc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socircle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p.lch.fr:8080/poc-tsi/a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209841C-E57A-4829-8E22-1AEB9985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/>
              <a:t>Password</a:t>
            </a:r>
            <a:r>
              <a:rPr lang="fr-FR" b="1" dirty="0"/>
              <a:t> Management</a:t>
            </a:r>
            <a:br>
              <a:rPr lang="fr-FR" b="1" dirty="0"/>
            </a:br>
            <a:r>
              <a:rPr lang="fr-FR" b="1" dirty="0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49047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E462EA-B6A7-4F54-93C3-423EF8E99577}"/>
              </a:ext>
            </a:extLst>
          </p:cNvPr>
          <p:cNvSpPr/>
          <p:nvPr/>
        </p:nvSpPr>
        <p:spPr>
          <a:xfrm>
            <a:off x="5474765" y="3000261"/>
            <a:ext cx="6414655" cy="235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GB" b="1" dirty="0"/>
              <a:t>saml-sp-metadata.xml</a:t>
            </a:r>
            <a:endParaRPr lang="en-GB" sz="12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md:EntityDescriptor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xmlns:md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"urn:oasis:names:tc:SAML:2.0:metadata"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entityID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"sp.lch.fr"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md:SPSSODescriptor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AuthnRequestsSigned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"false"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"sp.lch.fr"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GB" sz="120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protocolSupportEnumeration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"urn:oasis:names:tc:SAML:2.0:protocol"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md:AssertionConsumerService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sz="120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Binding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"urn:oasis:names:tc:SAML:2.0:bindings:HTTP-POST"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sz="120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"http://sp.lch.fr:8080/</a:t>
            </a:r>
            <a:r>
              <a:rPr lang="en-GB" sz="12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poc-tsi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GB" sz="12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acs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"1"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sz="120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isDefault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GB" sz="12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"true"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md:SPSSODescriptor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md:EntityDescriptor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xmlns="" id="{BCD4D9F0-94E6-44BB-A3E5-2D1E7AB0F6C9}"/>
              </a:ext>
            </a:extLst>
          </p:cNvPr>
          <p:cNvSpPr txBox="1">
            <a:spLocks/>
          </p:cNvSpPr>
          <p:nvPr/>
        </p:nvSpPr>
        <p:spPr>
          <a:xfrm>
            <a:off x="587988" y="2676059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Import SP Metadata in application (e.g TSI)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4D643083-CD53-4584-B18C-8F6C1DB1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6493900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2) SP </a:t>
            </a:r>
            <a:r>
              <a:rPr lang="fr-FR" sz="4800" b="1" i="1" dirty="0" err="1"/>
              <a:t>OpenSAML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145316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2AF966B-23CD-43A5-97FC-343A0D85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Config Dependencies</a:t>
            </a:r>
          </a:p>
          <a:p>
            <a:pPr marL="0" indent="0">
              <a:buNone/>
            </a:pPr>
            <a:r>
              <a:rPr lang="en-US" sz="2000" dirty="0"/>
              <a:t>Using a shared SAML module which transfers information about the authenticated user to the target application using a custom mechanism.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ADEF84-EA83-4617-B35F-3D97971EA024}"/>
              </a:ext>
            </a:extLst>
          </p:cNvPr>
          <p:cNvSpPr/>
          <p:nvPr/>
        </p:nvSpPr>
        <p:spPr>
          <a:xfrm>
            <a:off x="6425738" y="2620641"/>
            <a:ext cx="5569527" cy="245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GB" sz="12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pom.xml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dependency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groupId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fr.lch.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saml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groupId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artifactId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poc-saml-sp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artifactId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version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1.0-SNAPSHOT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version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exclusions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exclusion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artifactId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log4j-over-slf4j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artifactId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groupId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org.slf4j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groupId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exclusion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exclusions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914650" algn="l"/>
              </a:tabLst>
            </a:pP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dependency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F510F011-C788-4D85-A8A1-B2DA7FBE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6493900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2) SP </a:t>
            </a:r>
            <a:r>
              <a:rPr lang="fr-FR" sz="4800" b="1" i="1" dirty="0" err="1"/>
              <a:t>OpenSAML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80622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24F2C6-58EF-4F4C-BE6A-6BF3079C48AB}"/>
              </a:ext>
            </a:extLst>
          </p:cNvPr>
          <p:cNvSpPr/>
          <p:nvPr/>
        </p:nvSpPr>
        <p:spPr>
          <a:xfrm>
            <a:off x="4898725" y="2056281"/>
            <a:ext cx="7060135" cy="4430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web.xml </a:t>
            </a:r>
            <a:r>
              <a:rPr lang="en-GB" sz="1400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SpFilter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filter-class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fr.lch.saml.SAMLSPFilter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filter-class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idProviderSSOUrl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https://idp.ssocircle.com:443/sso/SSORedirect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/metaAlias/ssocircle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spProviderId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sp.lch.fr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acsUrl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http://sp.lch.fr:8080/poc-tsi/acs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logoutUrl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param-name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/logout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param-value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-param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&lt;/</a:t>
            </a:r>
            <a:r>
              <a:rPr lang="en-GB" sz="120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</a:t>
            </a:r>
            <a:r>
              <a:rPr lang="en-GB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fr-FR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A219579A-29B1-479C-99F9-224889AD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4856848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Add a filter with parameters:</a:t>
            </a:r>
          </a:p>
          <a:p>
            <a:pPr marL="0" indent="0">
              <a:buNone/>
            </a:pPr>
            <a:r>
              <a:rPr lang="en-US" sz="2000" dirty="0" err="1"/>
              <a:t>idp</a:t>
            </a:r>
            <a:r>
              <a:rPr lang="en-US" sz="2000" dirty="0"/>
              <a:t> </a:t>
            </a:r>
            <a:r>
              <a:rPr lang="en-US" sz="2000" dirty="0" err="1"/>
              <a:t>url</a:t>
            </a:r>
            <a:r>
              <a:rPr lang="en-US" sz="2000" dirty="0"/>
              <a:t> 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ssocircle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dirty="0"/>
              <a:t>ADFS,…), </a:t>
            </a:r>
            <a:r>
              <a:rPr lang="en-US" sz="2000" dirty="0" err="1"/>
              <a:t>sp</a:t>
            </a:r>
            <a:r>
              <a:rPr lang="en-US" sz="2000" dirty="0"/>
              <a:t> id, </a:t>
            </a:r>
            <a:r>
              <a:rPr lang="en-US" sz="2000" dirty="0" err="1"/>
              <a:t>acs</a:t>
            </a:r>
            <a:r>
              <a:rPr lang="en-US" sz="2000" dirty="0"/>
              <a:t> </a:t>
            </a:r>
            <a:r>
              <a:rPr lang="en-US" sz="2000" dirty="0" err="1"/>
              <a:t>url</a:t>
            </a:r>
            <a:r>
              <a:rPr lang="en-US" sz="2000" dirty="0"/>
              <a:t>, logout action.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web.xml or with a java filter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98941EE2-E86A-444C-B7E3-A308AA8A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6493900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2) SP </a:t>
            </a:r>
            <a:r>
              <a:rPr lang="fr-FR" sz="4800" b="1" i="1" dirty="0" err="1"/>
              <a:t>OpenSAML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210358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xmlns="" id="{A446C30B-2D33-4E94-B170-9D6870A0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3) </a:t>
            </a:r>
            <a:r>
              <a:rPr lang="fr-FR" sz="4800" b="1" i="1" dirty="0" err="1"/>
              <a:t>Demo</a:t>
            </a:r>
            <a:endParaRPr lang="fr-FR" sz="4800" b="1" i="1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A219579A-29B1-479C-99F9-224889AD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4856848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Not protected resource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7B4F8B5F-5062-4104-BA05-611A32C8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2150"/>
            <a:ext cx="50482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A219579A-29B1-479C-99F9-224889AD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31" y="3484418"/>
            <a:ext cx="4856848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protected resource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AE44143-E5D1-4A7C-9126-5C65B6D9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37" y="1168852"/>
            <a:ext cx="4724400" cy="685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874DA8B-EC08-43C4-BC65-FEAE0D47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24" y="2284642"/>
            <a:ext cx="4619625" cy="3695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9725B3F-03BE-461A-A2DB-B183F454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46" y="2534948"/>
            <a:ext cx="3705225" cy="4857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EE5DEF1-8055-4213-91AC-35767A38D460}"/>
              </a:ext>
            </a:extLst>
          </p:cNvPr>
          <p:cNvSpPr txBox="1"/>
          <p:nvPr/>
        </p:nvSpPr>
        <p:spPr>
          <a:xfrm>
            <a:off x="886690" y="2147455"/>
            <a:ext cx="25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22325FDD-ED96-4C71-AC08-9E01D84E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3) </a:t>
            </a:r>
            <a:r>
              <a:rPr lang="fr-FR" sz="4800" b="1" i="1" dirty="0" err="1"/>
              <a:t>Demo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301350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7AEA701-8C85-41DE-98EB-A7A1A63CD7F0}"/>
              </a:ext>
            </a:extLst>
          </p:cNvPr>
          <p:cNvSpPr txBox="1"/>
          <p:nvPr/>
        </p:nvSpPr>
        <p:spPr>
          <a:xfrm>
            <a:off x="900546" y="1977439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D924D59-E904-4652-8449-C843D003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763" y="438857"/>
            <a:ext cx="4991100" cy="40122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B7B201AE-4985-4886-A580-53CA6173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62" y="4411099"/>
            <a:ext cx="4991100" cy="1952625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xmlns="" id="{F0C98F77-09EF-47F9-9C5B-596013FB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31" y="3429000"/>
            <a:ext cx="4856848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protected resource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6EFB46AF-7455-4B84-928C-4FEEF0139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2583085"/>
            <a:ext cx="4286250" cy="6096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xmlns="" id="{7B216FCB-583E-4A74-83D6-F461CA9F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3) </a:t>
            </a:r>
            <a:r>
              <a:rPr lang="fr-FR" sz="4800" b="1" i="1" dirty="0" err="1"/>
              <a:t>Demo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317339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1A11DA3F-EB2C-43E4-B694-A3D032F6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07" y="3414473"/>
            <a:ext cx="8313027" cy="23721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B074EE4B-42C4-4DF0-B92D-8EF73710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07" y="2186906"/>
            <a:ext cx="8313027" cy="112366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xmlns="" id="{9CAACAF3-D1BD-49D6-8DD0-E05876F2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3) </a:t>
            </a:r>
            <a:r>
              <a:rPr lang="fr-FR" sz="4800" b="1" i="1" dirty="0" err="1"/>
              <a:t>Demo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167901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C39F872-D9BD-4431-8727-EA07AE37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5" y="2254938"/>
            <a:ext cx="4905375" cy="268605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xmlns="" id="{30CE0639-6C88-4626-9828-D723F3D7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3) </a:t>
            </a:r>
            <a:r>
              <a:rPr lang="fr-FR" sz="4800" b="1" i="1" dirty="0" err="1"/>
              <a:t>Demo</a:t>
            </a:r>
            <a:endParaRPr lang="fr-FR" sz="4800" b="1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82786DD4-A22E-4FDB-8D4D-10FBB4DC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45" y="1991754"/>
            <a:ext cx="6515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0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A6DEBDAA-8FC4-4BDE-AE5E-C183604E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79" y="1932623"/>
            <a:ext cx="5629275" cy="4619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D5388B69-097F-4522-8D08-7FDC2162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6" y="2591753"/>
            <a:ext cx="4410075" cy="2333625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xmlns="" id="{30CE0639-6C88-4626-9828-D723F3D7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3) </a:t>
            </a:r>
            <a:r>
              <a:rPr lang="fr-FR" sz="4800" b="1" i="1" dirty="0" err="1"/>
              <a:t>Demo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139457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589212E-52B8-454D-B2D4-9DCD57688D15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434B6A-243A-4CFC-9D0A-11388CFBE98D}"/>
              </a:ext>
            </a:extLst>
          </p:cNvPr>
          <p:cNvSpPr/>
          <p:nvPr/>
        </p:nvSpPr>
        <p:spPr>
          <a:xfrm>
            <a:off x="643467" y="1782981"/>
            <a:ext cx="10905066" cy="164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SAML SP Filter </a:t>
            </a:r>
            <a:r>
              <a:rPr 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endParaRPr lang="en-US" b="1" dirty="0">
              <a:solidFill>
                <a:srgbClr val="00B050"/>
              </a:solidFill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Client integration example </a:t>
            </a:r>
            <a:r>
              <a:rPr lang="en-US" sz="16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 </a:t>
            </a:r>
            <a:r>
              <a:rPr lang="en-US" sz="1600" dirty="0" err="1"/>
              <a:t>IdP</a:t>
            </a:r>
            <a:r>
              <a:rPr lang="en-US" sz="1600" dirty="0"/>
              <a:t> example </a:t>
            </a:r>
            <a:r>
              <a:rPr lang="en-US" sz="16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 2" panose="05020102010507070707" pitchFamily="18" charset="2"/>
              </a:rPr>
              <a:t>Integration with Shiro and application the RBAC concept </a:t>
            </a:r>
            <a:r>
              <a:rPr lang="en-US" sz="16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</a:p>
        </p:txBody>
      </p:sp>
    </p:spTree>
    <p:extLst>
      <p:ext uri="{BB962C8B-B14F-4D97-AF65-F5344CB8AC3E}">
        <p14:creationId xmlns:p14="http://schemas.microsoft.com/office/powerpoint/2010/main" val="96635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xmlns="" id="{0CDFE1DD-18E5-42E1-8343-DB23D008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6230" y="1734319"/>
            <a:ext cx="9740379" cy="28977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12350F3-DB83-413A-980B-1CEB92498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FFBB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xmlns="" id="{E546BBBF-E39E-43FB-9E3E-F18E40C27998}"/>
              </a:ext>
            </a:extLst>
          </p:cNvPr>
          <p:cNvSpPr txBox="1">
            <a:spLocks/>
          </p:cNvSpPr>
          <p:nvPr/>
        </p:nvSpPr>
        <p:spPr>
          <a:xfrm>
            <a:off x="8557157" y="1914076"/>
            <a:ext cx="3425571" cy="2685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Prerequisites (ADFS &amp; AD, password policy)</a:t>
            </a:r>
          </a:p>
          <a:p>
            <a:pPr algn="l"/>
            <a:r>
              <a:rPr lang="en-US" sz="1400" b="1" dirty="0"/>
              <a:t>Configure </a:t>
            </a:r>
            <a:r>
              <a:rPr lang="en-US" sz="1400" b="1" dirty="0" err="1"/>
              <a:t>IdP</a:t>
            </a:r>
            <a:r>
              <a:rPr lang="en-US" sz="1400" b="1" dirty="0"/>
              <a:t> (ADFS)</a:t>
            </a:r>
          </a:p>
          <a:p>
            <a:pPr algn="l"/>
            <a:r>
              <a:rPr lang="en-US" sz="1400" b="1" dirty="0"/>
              <a:t>SP Proxy SAML </a:t>
            </a:r>
          </a:p>
          <a:p>
            <a:pPr algn="l"/>
            <a:r>
              <a:rPr lang="en-US" sz="1400" b="1" dirty="0"/>
              <a:t>Integration to applications</a:t>
            </a:r>
          </a:p>
          <a:p>
            <a:pPr algn="l"/>
            <a:r>
              <a:rPr lang="en-US" sz="1400" b="1" dirty="0"/>
              <a:t>Authorization RBAC</a:t>
            </a:r>
            <a:endParaRPr lang="en-US" sz="20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589212E-52B8-454D-B2D4-9DCD57688D15}"/>
              </a:ext>
            </a:extLst>
          </p:cNvPr>
          <p:cNvSpPr txBox="1">
            <a:spLocks/>
          </p:cNvSpPr>
          <p:nvPr/>
        </p:nvSpPr>
        <p:spPr>
          <a:xfrm>
            <a:off x="581646" y="349664"/>
            <a:ext cx="7647953" cy="1638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400" b="1" dirty="0"/>
              <a:t>Technical Architecture an overview</a:t>
            </a:r>
            <a:endParaRPr lang="fr-FR" sz="3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2773F7-F6A0-4C63-9AB8-47BE495A45C8}"/>
              </a:ext>
            </a:extLst>
          </p:cNvPr>
          <p:cNvSpPr/>
          <p:nvPr/>
        </p:nvSpPr>
        <p:spPr>
          <a:xfrm>
            <a:off x="1235983" y="5123681"/>
            <a:ext cx="32677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/>
              <a:t>Protocol SAML 2.0</a:t>
            </a:r>
          </a:p>
          <a:p>
            <a:r>
              <a:rPr lang="fr-FR" sz="1600" i="1" dirty="0" err="1"/>
              <a:t>IdP</a:t>
            </a:r>
            <a:r>
              <a:rPr lang="fr-FR" sz="1600" i="1" dirty="0"/>
              <a:t> </a:t>
            </a:r>
            <a:r>
              <a:rPr lang="fr-FR" sz="1600" i="1" dirty="0">
                <a:hlinkClick r:id="rId3"/>
              </a:rPr>
              <a:t>https://idp.ssocircle.com/</a:t>
            </a:r>
            <a:endParaRPr lang="fr-FR" sz="1600" i="1" dirty="0"/>
          </a:p>
          <a:p>
            <a:r>
              <a:rPr lang="fr-FR" sz="1600" i="1" dirty="0"/>
              <a:t>SP </a:t>
            </a:r>
            <a:r>
              <a:rPr lang="fr-FR" sz="1600" i="1" dirty="0" err="1"/>
              <a:t>OpenSAML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23796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589212E-52B8-454D-B2D4-9DCD57688D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Architecture Steps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 1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BD7A8955-EE94-4443-9079-43E0EAB6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34" y="1690688"/>
            <a:ext cx="8047275" cy="48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5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C589212E-52B8-454D-B2D4-9DCD57688D15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Architecture Steps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434B6A-243A-4CFC-9D0A-11388CFBE98D}"/>
              </a:ext>
            </a:extLst>
          </p:cNvPr>
          <p:cNvSpPr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1. Access request </a:t>
            </a:r>
            <a:r>
              <a:rPr lang="en-US" sz="1600"/>
              <a:t>to </a:t>
            </a:r>
            <a:r>
              <a:rPr lang="en-US" sz="1600" smtClean="0"/>
              <a:t>resource.</a:t>
            </a:r>
            <a:endParaRPr lang="en-US" sz="1600" dirty="0"/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2. The SP (SAML FILTER) intercepts access request, case the user has not been authenticated, create a SAML 2.0 authentication request.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3. Send a HTTPS SAML 2.0 request to AD FS </a:t>
            </a:r>
            <a:r>
              <a:rPr lang="en-US" sz="1600" dirty="0" err="1"/>
              <a:t>IdP</a:t>
            </a:r>
            <a:r>
              <a:rPr lang="en-US" sz="1600" dirty="0"/>
              <a:t>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4. Authentication AD with a trust relationship ADFS/AD.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5. Send a HTTPS SAML 2.0 response to SP (SAML FILTER).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6. Check the SAML 2.0 response message (decoding, verify).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7. Create an Shiro authentication token containing the SAML2 response received on the Service Provider Consumer URL configured (/</a:t>
            </a:r>
            <a:r>
              <a:rPr lang="en-US" sz="1600" dirty="0" err="1"/>
              <a:t>acs</a:t>
            </a:r>
            <a:r>
              <a:rPr lang="en-US" sz="1600" dirty="0"/>
              <a:t>): ACS Assertion Consumer Service.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8. Populate Shiro authorization realms with roles/features from LAMADM database. The concept of Role-Based Access Control (RBAC) will be used, refers to the idea of assigning permissions to users based on their role (token Shiro). It provides fine-grained control.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9. Starting and store SAML session and redirect to initial requested resource.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</a:pPr>
            <a:r>
              <a:rPr lang="en-US" sz="1600" dirty="0"/>
              <a:t>10. For all access request to protected resources for example with prefix (e.g. /</a:t>
            </a:r>
            <a:r>
              <a:rPr lang="en-US" sz="1600" dirty="0" err="1"/>
              <a:t>api</a:t>
            </a:r>
            <a:r>
              <a:rPr lang="en-US" sz="1600" dirty="0"/>
              <a:t>/*), the Shiro Filter check permission and redirect to requested resource.</a:t>
            </a:r>
            <a:endParaRPr lang="en-US" sz="1600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xmlns="" id="{47D67282-99E1-4372-A643-7DF4A519F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13FD2D2-8E14-441B-BB29-80C0CE0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3400" b="1" i="1" dirty="0"/>
              <a:t>1) Config </a:t>
            </a:r>
            <a:r>
              <a:rPr lang="fr-FR" sz="3400" b="1" i="1" dirty="0" err="1"/>
              <a:t>IdP</a:t>
            </a:r>
            <a:r>
              <a:rPr lang="fr-FR" sz="3400" b="1" i="1" dirty="0"/>
              <a:t> </a:t>
            </a:r>
            <a:r>
              <a:rPr lang="fr-FR" sz="3400" b="1" i="1" dirty="0" err="1"/>
              <a:t>ssocircle</a:t>
            </a:r>
            <a:r>
              <a:rPr lang="fr-FR" sz="3400" b="1" i="1" dirty="0"/>
              <a:t> (</a:t>
            </a:r>
            <a:r>
              <a:rPr lang="fr-FR" sz="3400" dirty="0">
                <a:hlinkClick r:id="rId2"/>
              </a:rPr>
              <a:t>https://www.ssocircle.com/en/</a:t>
            </a:r>
            <a:r>
              <a:rPr lang="fr-FR" sz="3400" dirty="0"/>
              <a:t>)</a:t>
            </a:r>
            <a:endParaRPr lang="fr-FR" sz="34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2AF966B-23CD-43A5-97FC-343A0D85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7" y="2620641"/>
            <a:ext cx="6298275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Lab Dev with ADFS or an other </a:t>
            </a:r>
            <a:r>
              <a:rPr lang="en-US" sz="2000" dirty="0" err="1"/>
              <a:t>IdP</a:t>
            </a:r>
            <a:r>
              <a:rPr lang="en-US" sz="2000" dirty="0"/>
              <a:t> solution: e.g. </a:t>
            </a:r>
            <a:r>
              <a:rPr lang="en-US" sz="2000" dirty="0" err="1"/>
              <a:t>ssocircle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 user profile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BB19363-8354-4E75-A15C-A08F75517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8F7EBB38-AF01-4600-BB8D-3C7B08C7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827" y="386265"/>
            <a:ext cx="4655243" cy="246611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7C27E9D5-16EA-4364-9F7F-396E7B308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93" y="3380181"/>
            <a:ext cx="4525830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xmlns="" id="{FF81F8D5-515A-45DC-B296-30AB11F2C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13FD2D2-8E14-441B-BB29-80C0CE0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5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1) Config </a:t>
            </a:r>
            <a:r>
              <a:rPr lang="fr-FR" sz="4800" b="1" i="1" dirty="0" err="1"/>
              <a:t>IdP</a:t>
            </a:r>
            <a:r>
              <a:rPr lang="fr-FR" sz="4800" b="1" i="1" dirty="0"/>
              <a:t> </a:t>
            </a:r>
            <a:r>
              <a:rPr lang="fr-FR" sz="4800" b="1" i="1" dirty="0" err="1"/>
              <a:t>ssocircle</a:t>
            </a:r>
            <a:endParaRPr lang="fr-FR" sz="48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2AF966B-23CD-43A5-97FC-343A0D85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Generate a metadata </a:t>
            </a:r>
            <a:r>
              <a:rPr lang="en-US" sz="2000" dirty="0"/>
              <a:t>with </a:t>
            </a:r>
          </a:p>
          <a:p>
            <a:pPr marL="0" indent="0">
              <a:buNone/>
            </a:pPr>
            <a:r>
              <a:rPr lang="en-US" sz="2000" b="1" dirty="0" err="1"/>
              <a:t>EntityID</a:t>
            </a:r>
            <a:r>
              <a:rPr lang="en-US" sz="2000" dirty="0"/>
              <a:t> sp.lch.fr and </a:t>
            </a:r>
          </a:p>
          <a:p>
            <a:pPr marL="0" indent="0">
              <a:buNone/>
            </a:pPr>
            <a:r>
              <a:rPr lang="en-US" sz="2000" b="1" dirty="0"/>
              <a:t>ACS URL </a:t>
            </a:r>
            <a:r>
              <a:rPr lang="en-US" sz="2000" dirty="0">
                <a:hlinkClick r:id="rId2"/>
              </a:rPr>
              <a:t>http://sp.lch.fr:8080/poc-tsi/acs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nb-NO" sz="2000" dirty="0"/>
              <a:t>C:\Windows\System32\drivers\etc</a:t>
            </a:r>
          </a:p>
          <a:p>
            <a:pPr marL="0" indent="0">
              <a:buNone/>
            </a:pPr>
            <a:r>
              <a:rPr lang="nb-NO" sz="2000" dirty="0"/>
              <a:t>hosts</a:t>
            </a:r>
          </a:p>
          <a:p>
            <a:pPr marL="0" indent="0">
              <a:buNone/>
            </a:pPr>
            <a:r>
              <a:rPr lang="en-US" sz="2000" b="1" dirty="0"/>
              <a:t>127.0.0.1</a:t>
            </a:r>
            <a:r>
              <a:rPr lang="en-US" sz="2000" dirty="0"/>
              <a:t> </a:t>
            </a:r>
            <a:r>
              <a:rPr lang="en-US" sz="2000" b="1" dirty="0"/>
              <a:t>sp.lch.fr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2EFC6DE4-C216-4F8E-8B69-8B3DF915B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676" y="771277"/>
            <a:ext cx="4502761" cy="4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xmlns="" id="{FF81F8D5-515A-45DC-B296-30AB11F2C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13FD2D2-8E14-441B-BB29-80C0CE0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1) Config </a:t>
            </a:r>
            <a:r>
              <a:rPr lang="fr-FR" sz="4800" b="1" i="1" dirty="0" err="1"/>
              <a:t>IdP</a:t>
            </a:r>
            <a:r>
              <a:rPr lang="fr-FR" sz="4800" b="1" i="1" dirty="0"/>
              <a:t> </a:t>
            </a:r>
            <a:r>
              <a:rPr lang="fr-FR" sz="4800" b="1" i="1" dirty="0" err="1"/>
              <a:t>ssocircle</a:t>
            </a:r>
            <a:endParaRPr lang="fr-FR" sz="48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2AF966B-23CD-43A5-97FC-343A0D85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SP Metadata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D8E411F4-3DDC-4E7A-92BD-C902E074A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6697" y="4336105"/>
            <a:ext cx="4567982" cy="18204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2AB9F65-9C42-47C4-8C2A-3AA80FDC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697" y="679197"/>
            <a:ext cx="4412931" cy="3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0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xmlns="" id="{FF81F8D5-515A-45DC-B296-30AB11F2C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13FD2D2-8E14-441B-BB29-80C0CE0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2) SP </a:t>
            </a:r>
            <a:r>
              <a:rPr lang="fr-FR" sz="4800" b="1" i="1" dirty="0" err="1"/>
              <a:t>OpenSAML</a:t>
            </a:r>
            <a:endParaRPr lang="fr-FR" sz="4800" b="1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2AF966B-23CD-43A5-97FC-343A0D85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7" y="2676059"/>
            <a:ext cx="6298275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common module SP SAML proxy/filter with </a:t>
            </a:r>
            <a:r>
              <a:rPr lang="en-US" sz="2000" dirty="0" err="1"/>
              <a:t>OpenSAML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ACF3CD-8694-4F1A-98A9-9A95E251303C}"/>
              </a:ext>
            </a:extLst>
          </p:cNvPr>
          <p:cNvSpPr/>
          <p:nvPr/>
        </p:nvSpPr>
        <p:spPr>
          <a:xfrm>
            <a:off x="7507797" y="460966"/>
            <a:ext cx="406266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onsolas" panose="020B0609020204030204" pitchFamily="49" charset="0"/>
              </a:rPr>
              <a:t>pom.xml</a:t>
            </a:r>
          </a:p>
          <a:p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org.opensaml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opensaml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2.6.4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FEAF4C27-DEA6-46D4-874A-52C56FF3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48" y="1988040"/>
            <a:ext cx="2939964" cy="41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5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xmlns="" id="{FF81F8D5-515A-45DC-B296-30AB11F2C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13FD2D2-8E14-441B-BB29-80C0CE0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294246"/>
            <a:ext cx="6493900" cy="1638377"/>
          </a:xfrm>
        </p:spPr>
        <p:txBody>
          <a:bodyPr anchor="b">
            <a:normAutofit/>
          </a:bodyPr>
          <a:lstStyle/>
          <a:p>
            <a:r>
              <a:rPr lang="fr-FR" sz="4800" b="1" i="1" dirty="0"/>
              <a:t>2) SP </a:t>
            </a:r>
            <a:r>
              <a:rPr lang="fr-FR" sz="4800" b="1" i="1" dirty="0" err="1"/>
              <a:t>OpenSAML</a:t>
            </a:r>
            <a:endParaRPr lang="fr-FR" sz="4800" b="1" i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E009F22-AD19-47DC-B6FE-BBA8DC046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07" y="648392"/>
            <a:ext cx="4180407" cy="4292097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2518759A-1FD3-4599-A42F-938EC739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7" y="2676059"/>
            <a:ext cx="6298275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e.g. filter app integration</a:t>
            </a:r>
          </a:p>
        </p:txBody>
      </p:sp>
    </p:spTree>
    <p:extLst>
      <p:ext uri="{BB962C8B-B14F-4D97-AF65-F5344CB8AC3E}">
        <p14:creationId xmlns:p14="http://schemas.microsoft.com/office/powerpoint/2010/main" val="2604125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567</Words>
  <Application>Microsoft Office PowerPoint</Application>
  <PresentationFormat>Personnalisé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Password Management v0.1</vt:lpstr>
      <vt:lpstr>Présentation PowerPoint</vt:lpstr>
      <vt:lpstr>Présentation PowerPoint</vt:lpstr>
      <vt:lpstr>Présentation PowerPoint</vt:lpstr>
      <vt:lpstr>1) Config IdP ssocircle (https://www.ssocircle.com/en/)</vt:lpstr>
      <vt:lpstr>1) Config IdP ssocircle</vt:lpstr>
      <vt:lpstr>1) Config IdP ssocircle</vt:lpstr>
      <vt:lpstr>2) SP OpenSAML</vt:lpstr>
      <vt:lpstr>2) SP OpenSAML</vt:lpstr>
      <vt:lpstr>2) SP OpenSAML</vt:lpstr>
      <vt:lpstr>2) SP OpenSAML</vt:lpstr>
      <vt:lpstr>2) SP OpenSAML</vt:lpstr>
      <vt:lpstr>3) Demo</vt:lpstr>
      <vt:lpstr>3) Demo</vt:lpstr>
      <vt:lpstr>3) Demo</vt:lpstr>
      <vt:lpstr>3) Demo</vt:lpstr>
      <vt:lpstr>3) Demo</vt:lpstr>
      <vt:lpstr>3) Demo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Management</dc:title>
  <dc:creator>SABOUN, YOUCEF (ext)</dc:creator>
  <cp:lastModifiedBy>DELL-10</cp:lastModifiedBy>
  <cp:revision>12</cp:revision>
  <dcterms:created xsi:type="dcterms:W3CDTF">2020-07-07T08:09:32Z</dcterms:created>
  <dcterms:modified xsi:type="dcterms:W3CDTF">2023-03-09T11:41:57Z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youcef.saboun.external@atos.net</vt:lpwstr>
  </property>
  <property fmtid="{D5CDD505-2E9C-101B-9397-08002B2CF9AE}" pid="5" name="MSIP_Label_112e00b9-34e2-4b26-a577-af1fd0f9f7ee_SetDate">
    <vt:lpwstr>2020-07-07T08:20:40.8331819Z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aef2d772-bea1-4d6b-a6a9-d08eb4ca58f7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youcef.saboun.external@atos.net</vt:lpwstr>
  </property>
  <property fmtid="{D5CDD505-2E9C-101B-9397-08002B2CF9AE}" pid="13" name="MSIP_Label_e463cba9-5f6c-478d-9329-7b2295e4e8ed_SetDate">
    <vt:lpwstr>2020-07-07T08:20:40.8331819Z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aef2d772-bea1-4d6b-a6a9-d08eb4ca58f7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