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pt-BR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Gerência de Configuração</a:t>
            </a:r>
            <a:endParaRPr lang="x-none" altLang="pt-BR" sz="4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"/>
            <a:ext cx="10972800" cy="1397635"/>
          </a:xfrm>
        </p:spPr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Controle de Mudanças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3490"/>
            <a:ext cx="10426700" cy="4872990"/>
          </a:xfrm>
        </p:spPr>
        <p:txBody>
          <a:bodyPr/>
          <a:p>
            <a:pPr algn="just"/>
            <a:r>
              <a:rPr lang="pt-BR" altLang="en-US" sz="2800"/>
              <a:t>Esta atividade é responsável por fornecer um serviço complementar ao serviço oferecido pelo sistema de controle de versão onde o foco desse tipo de ferramenta está nos procedimentos pelos quais as mudanças de um ou mais itens de configuração são propostas, avaliadas, aceitas e aplicadas. O Controle de Mudanças fornece os seguintes serviços:</a:t>
            </a:r>
            <a:endParaRPr lang="pt-BR" altLang="en-US" sz="2800"/>
          </a:p>
          <a:p>
            <a:pPr algn="just"/>
            <a:endParaRPr lang="pt-BR" altLang="en-US" sz="2800"/>
          </a:p>
          <a:p>
            <a:pPr algn="just"/>
            <a:r>
              <a:rPr lang="pt-BR" altLang="en-US" sz="2800"/>
              <a:t>    Identificar as mudanças nos itens de configuração;</a:t>
            </a:r>
            <a:endParaRPr lang="pt-BR" altLang="en-US" sz="2800"/>
          </a:p>
          <a:p>
            <a:pPr algn="just"/>
            <a:r>
              <a:rPr lang="pt-BR" altLang="en-US" sz="2800"/>
              <a:t>    Rastrear as mudanças nos itens de configuração;</a:t>
            </a:r>
            <a:endParaRPr lang="pt-BR" altLang="en-US" sz="2800"/>
          </a:p>
          <a:p>
            <a:pPr algn="just"/>
            <a:r>
              <a:rPr lang="pt-BR" altLang="en-US" sz="2800"/>
              <a:t>    Analisar as mudanças nos itens de configuração;</a:t>
            </a:r>
            <a:endParaRPr lang="pt-BR" altLang="en-US" sz="2800"/>
          </a:p>
          <a:p>
            <a:pPr algn="just"/>
            <a:r>
              <a:rPr lang="pt-BR" altLang="en-US" sz="2800"/>
              <a:t>    Controlar as mudanças nos itens de configuração;</a:t>
            </a:r>
            <a:endParaRPr lang="pt-BR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Softwares para Controle de Mudanças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600200"/>
            <a:ext cx="10370185" cy="4526280"/>
          </a:xfrm>
        </p:spPr>
        <p:txBody>
          <a:bodyPr/>
          <a:p>
            <a:endParaRPr lang="pt-BR" altLang="en-US"/>
          </a:p>
        </p:txBody>
      </p:sp>
      <p:pic>
        <p:nvPicPr>
          <p:cNvPr id="4" name="Picture 3" descr="redm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785" y="2821305"/>
            <a:ext cx="5190490" cy="1160145"/>
          </a:xfrm>
          <a:prstGeom prst="rect">
            <a:avLst/>
          </a:prstGeom>
        </p:spPr>
      </p:pic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25" y="2842895"/>
            <a:ext cx="400939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" y="1783715"/>
            <a:ext cx="10440670" cy="4694555"/>
          </a:xfrm>
        </p:spPr>
        <p:txBody>
          <a:bodyPr/>
          <a:p>
            <a:pPr algn="just"/>
            <a:r>
              <a:rPr lang="pt-BR" altLang="en-US" sz="2800"/>
              <a:t>Redmine é um software livre, gerenciador de projetos baseados na web e ferramenta de gerenciamento de bugs. Ele contém calendário e gráficos de Gantt para ajudar na representação visual dos projetos e seus deadlines (prazos de entrega). Ele pode também trabalhar com múltiplos projetos.</a:t>
            </a:r>
            <a:endParaRPr lang="pt-BR" altLang="en-US" sz="2800"/>
          </a:p>
          <a:p>
            <a:pPr algn="just"/>
            <a:r>
              <a:rPr lang="pt-BR" altLang="en-US" sz="2800"/>
              <a:t>O Redmine é escrito usando o framework Ruby on Rails. Ele é multiplataforma e suporta diversos Banco de Dados.</a:t>
            </a:r>
            <a:endParaRPr lang="pt-BR" altLang="en-US" sz="2800"/>
          </a:p>
          <a:p>
            <a:pPr algn="just"/>
            <a:r>
              <a:rPr lang="pt-BR" altLang="en-US" sz="2800"/>
              <a:t>Além de ser um software multilíngue, também possibilita o uso integrado com vários repositórios tais como Svn, Git, Mercurial, Darcs, Cvs e Bazaar</a:t>
            </a:r>
            <a:r>
              <a:rPr lang="pt-BR" altLang="en-US"/>
              <a:t>.</a:t>
            </a:r>
            <a:endParaRPr lang="pt-BR" altLang="en-US"/>
          </a:p>
        </p:txBody>
      </p:sp>
      <p:pic>
        <p:nvPicPr>
          <p:cNvPr id="4" name="Picture 3" descr="redm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8640" y="422275"/>
            <a:ext cx="344678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277620"/>
            <a:ext cx="10372090" cy="4848860"/>
          </a:xfrm>
        </p:spPr>
        <p:txBody>
          <a:bodyPr/>
          <a:p>
            <a:pPr algn="just"/>
            <a:r>
              <a:rPr lang="pt-BR" altLang="en-US" sz="2400"/>
              <a:t>Trac é uma simples ferramenta, open source e de interface web para controle de mudanças em projetos de desenvolvimento de software. O objetivo do software é ajudar o desenvolvedor a rastrear essas mudanças, entender o porque de cada uma e qual o seu impacto no projeto como um todo.</a:t>
            </a:r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r>
              <a:rPr lang="pt-BR" altLang="en-US" sz="2400"/>
              <a:t>O software foi desenvolvido na linguagem de programação Python e está disponível sob uma licença GPL desde meados de 2005. Desde a versão 0.9, é disponibilizado sob uma licença BSD modificada.</a:t>
            </a:r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r>
              <a:rPr lang="pt-BR" altLang="en-US" sz="2400"/>
              <a:t>Entre os diversos usuários do software temos o Laboratório de Propulsão a Jato da NASA, que usa a ferramenta para controle de vários projetos. Uma lista mais completa de usuários do Trac pode ser obtida no seu próprio site.</a:t>
            </a:r>
            <a:endParaRPr lang="pt-BR" altLang="en-US" sz="2400"/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640" y="140335"/>
            <a:ext cx="400939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" y="274955"/>
            <a:ext cx="11550015" cy="1143000"/>
          </a:xfrm>
        </p:spPr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Redmine Vs. Trac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600200"/>
            <a:ext cx="10355580" cy="4526280"/>
          </a:xfrm>
        </p:spPr>
        <p:txBody>
          <a:bodyPr/>
          <a:p>
            <a:pPr algn="just"/>
            <a:r>
              <a:rPr lang="x-none" altLang="pt-BR"/>
              <a:t>Ambos tem propostas vem semelhantes na nossa visão. São usados em grandes projetos e desenvolvem um ótimo desempenho.</a:t>
            </a:r>
            <a:endParaRPr lang="x-none" altLang="pt-BR"/>
          </a:p>
          <a:p>
            <a:pPr algn="just"/>
            <a:r>
              <a:rPr lang="x-none" altLang="pt-BR">
                <a:sym typeface="+mn-ea"/>
              </a:rPr>
              <a:t> Mas, como prezamos por simplicidade e usabilidade, ao   nosso ponto de vista o </a:t>
            </a:r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Trac</a:t>
            </a:r>
            <a:r>
              <a:rPr lang="x-none" altLang="pt-BR">
                <a:sym typeface="+mn-ea"/>
              </a:rPr>
              <a:t> vence nesse embate.</a:t>
            </a:r>
            <a:endParaRPr lang="x-none" altLang="pt-BR">
              <a:sym typeface="+mn-ea"/>
            </a:endParaRPr>
          </a:p>
          <a:p>
            <a:pPr algn="just"/>
            <a:r>
              <a:rPr lang="x-none" altLang="pt-BR"/>
              <a:t>Lembrando que o Redmine é um software bem completo e é usado em uma gama de grandes projetos no mundo a fora.</a:t>
            </a:r>
            <a:endParaRPr lang="x-none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0" y="274955"/>
            <a:ext cx="12184380" cy="1143000"/>
          </a:xfrm>
        </p:spPr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I'm the champion!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080" y="1600200"/>
            <a:ext cx="11588115" cy="4526280"/>
          </a:xfrm>
        </p:spPr>
        <p:txBody>
          <a:bodyPr/>
          <a:p>
            <a:endParaRPr lang="pt-BR" altLang="en-US"/>
          </a:p>
        </p:txBody>
      </p:sp>
      <p:pic>
        <p:nvPicPr>
          <p:cNvPr id="4" name="Picture 3" descr="trofe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0395" y="1703705"/>
            <a:ext cx="2673350" cy="2637790"/>
          </a:xfrm>
          <a:prstGeom prst="rect">
            <a:avLst/>
          </a:prstGeom>
        </p:spPr>
      </p:pic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4384040"/>
            <a:ext cx="400939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274955"/>
            <a:ext cx="12177395" cy="1143000"/>
          </a:xfrm>
        </p:spPr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Controle de Integração Contínua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60100" cy="4526280"/>
          </a:xfrm>
        </p:spPr>
        <p:txBody>
          <a:bodyPr/>
          <a:p>
            <a:pPr algn="just"/>
            <a:r>
              <a:rPr lang="pt-BR" altLang="en-US" sz="2800"/>
              <a:t>Esta atividade é responsável por garantir que as mudanças no projeto são construídas, testadas e relatadas tão logo quanto possível depois de serem introduzidas. Todo esse processo é executado geralmente após cada mudança publicada no sistema de controle de versão ou em intervalos de tempo pré-definidos.</a:t>
            </a:r>
            <a:endParaRPr lang="pt-BR" altLang="en-US" sz="2800"/>
          </a:p>
          <a:p>
            <a:pPr algn="just"/>
            <a:endParaRPr lang="pt-BR" altLang="en-US" sz="2800"/>
          </a:p>
          <a:p>
            <a:pPr algn="just"/>
            <a:r>
              <a:rPr lang="pt-BR" altLang="en-US" sz="2800"/>
              <a:t>A integração contínua é realizada através da combinação de duas ferramentas separadas onde uma faz a construção do software e a outra monitora alterações no controle de versão e dispara a primeira para a construção.</a:t>
            </a:r>
            <a:endParaRPr lang="pt-BR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Softwares para Controle de Integração Contínua</a:t>
            </a:r>
            <a:endParaRPr lang="x-none" altLang="pt-BR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Picture 3" descr="sc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2620645"/>
            <a:ext cx="3580765" cy="1276350"/>
          </a:xfrm>
          <a:prstGeom prst="rect">
            <a:avLst/>
          </a:prstGeom>
        </p:spPr>
      </p:pic>
      <p:pic>
        <p:nvPicPr>
          <p:cNvPr id="5" name="Picture 4" descr="gump-logo-t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919730"/>
            <a:ext cx="388874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 SCons é uma ferramenta de construção de software de computador que analisa automaticamente as dependências de arquivos de código-fonte e os requisitos de adaptação do sistema operacional a partir de uma descrição de projeto de software e gera executáveis binários finais para instalação na plataforma do sistema operacional de destino.</a:t>
            </a:r>
            <a:endParaRPr lang="pt-BR" altLang="en-US"/>
          </a:p>
          <a:p>
            <a:pPr algn="just"/>
            <a:r>
              <a:rPr lang="pt-BR" altLang="en-US"/>
              <a:t>Com funcionalidade integrada semelhante aos caches autoconf / automake e compilador, como cache.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pPr marL="0" indent="0">
              <a:buNone/>
            </a:pPr>
            <a:endParaRPr lang="pt-BR" altLang="en-US"/>
          </a:p>
        </p:txBody>
      </p:sp>
      <p:pic>
        <p:nvPicPr>
          <p:cNvPr id="4" name="Picture 3" descr="sc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4680" y="35560"/>
            <a:ext cx="358076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3360"/>
            <a:ext cx="10972800" cy="5205730"/>
          </a:xfrm>
        </p:spPr>
        <p:txBody>
          <a:bodyPr/>
          <a:p>
            <a:pPr algn="just"/>
            <a:r>
              <a:rPr lang="pt-BR" altLang="en-US" sz="2800"/>
              <a:t>É uma ferramenta para integração contínua de sistemas, constrói e compila software diante as últimas versões de desenvolvimento desses projetos. Isso permite que o Gump detecte mudanças potencialmente incompatíveis nesse software apenas algumas horas após essas alterações serem verificadas no sistema de controle de versão.</a:t>
            </a:r>
            <a:endParaRPr lang="pt-BR" altLang="en-US" sz="2800"/>
          </a:p>
          <a:p>
            <a:pPr algn="just"/>
            <a:endParaRPr lang="pt-BR" altLang="en-US" sz="2800"/>
          </a:p>
          <a:p>
            <a:pPr algn="just"/>
            <a:r>
              <a:rPr lang="pt-BR" altLang="en-US" sz="2800"/>
              <a:t>Está escrito em Python e suporta totalmente Apache Ant, Apache Maven (1.x a 3.x) e outras ferramentas de compilação. </a:t>
            </a:r>
            <a:endParaRPr lang="pt-BR" altLang="en-US" sz="2800"/>
          </a:p>
          <a:p>
            <a:pPr algn="just"/>
            <a:endParaRPr lang="pt-BR" altLang="en-US" sz="2800"/>
          </a:p>
          <a:p>
            <a:pPr algn="just"/>
            <a:r>
              <a:rPr lang="pt-BR" altLang="en-US" sz="2800"/>
              <a:t>O projeto Gump mantém seu próprio servidor dedicado. </a:t>
            </a:r>
            <a:endParaRPr lang="pt-BR" altLang="en-US" sz="2800"/>
          </a:p>
        </p:txBody>
      </p:sp>
      <p:pic>
        <p:nvPicPr>
          <p:cNvPr id="4" name="Picture 3" descr="gump-logo-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3505" y="267335"/>
            <a:ext cx="415226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Conceito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Gerência de Configuração de Software (GCS)</a:t>
            </a:r>
            <a:r>
              <a:rPr lang="pt-BR" altLang="en-US"/>
              <a:t> é um conjunto de atividades de apoio que permite a absorção ordenada das mudanças inerentes ao desenvolvimento de software, mantendo a integridade e a estabilidade durante a evolução do projeto.</a:t>
            </a:r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Scons Vs. Gump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O Apache Gump leva a melhor nosso ponto de vista, por ele ser usado em larga escala por várias equipes de desenvolvimento e o próprio projeto manter um servidor dedicado.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I'm the champion!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Picture 3" descr="trofe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5830" y="1516380"/>
            <a:ext cx="2686685" cy="2651125"/>
          </a:xfrm>
          <a:prstGeom prst="rect">
            <a:avLst/>
          </a:prstGeom>
        </p:spPr>
      </p:pic>
      <p:pic>
        <p:nvPicPr>
          <p:cNvPr id="5" name="Picture 4" descr="gump-logo-t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45" y="4264025"/>
            <a:ext cx="4208145" cy="1339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Alunos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Robson Gabriel</a:t>
            </a:r>
            <a:endParaRPr lang="x-none" altLang="pt-BR"/>
          </a:p>
          <a:p>
            <a:r>
              <a:rPr lang="x-none" altLang="pt-BR"/>
              <a:t>Yan Sagica</a:t>
            </a:r>
            <a:endParaRPr lang="x-none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Atividades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 Gerência de Configuração de Software é formada pelas atividades de Controle de Versão, Controle de Mudanças e Integração Contínua. </a:t>
            </a:r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Controle de Versão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4940"/>
            <a:ext cx="10972800" cy="5320030"/>
          </a:xfrm>
        </p:spPr>
        <p:txBody>
          <a:bodyPr/>
          <a:p>
            <a:pPr algn="just"/>
            <a:r>
              <a:rPr lang="pt-BR" altLang="en-US"/>
              <a:t>As funcionalidades oferecidas pelo controle de versão vão além do simples registro do histórico das configurações. Além do registro das configurações, o controle de versão tem outras responsabilidades importantes: possibilitar a edição concorrente sobre os arquivos e a criação de variações no projeto.</a:t>
            </a:r>
            <a:endParaRPr lang="pt-BR" altLang="en-US"/>
          </a:p>
          <a:p>
            <a:endParaRPr lang="pt-BR" altLang="en-US"/>
          </a:p>
          <a:p>
            <a:pPr algn="just"/>
            <a:r>
              <a:rPr lang="pt-BR" altLang="en-US"/>
              <a:t>O controle de versão é a parte principal da GCS. É o elo comum entre o controle de mudança e a integração do projeto.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Softwares para Controle de Versão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endParaRPr lang="pt-BR" altLang="en-US" sz="2800"/>
          </a:p>
        </p:txBody>
      </p:sp>
      <p:pic>
        <p:nvPicPr>
          <p:cNvPr id="6" name="Picture 5" descr="1200px-Git-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2675890"/>
            <a:ext cx="3977005" cy="1660525"/>
          </a:xfrm>
          <a:prstGeom prst="rect">
            <a:avLst/>
          </a:prstGeom>
        </p:spPr>
      </p:pic>
      <p:pic>
        <p:nvPicPr>
          <p:cNvPr id="7" name="Picture 6" descr="Subversion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355" y="2244725"/>
            <a:ext cx="4549775" cy="2722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"/>
            <a:ext cx="10972800" cy="1309370"/>
          </a:xfrm>
        </p:spPr>
        <p:txBody>
          <a:bodyPr/>
          <a:p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sz="2800"/>
              <a:t>O Subversion, ou simplesmente SVN, é uma ferramenta de controle de versão muito poderosa que permite, além do desenvolvimento colaborativo a partir de um repositório único, merge de conteúdo, armazenamento de logs e geração de estatísticas diversas.</a:t>
            </a:r>
            <a:endParaRPr lang="pt-BR" altLang="en-US" sz="2800"/>
          </a:p>
          <a:p>
            <a:pPr algn="just"/>
            <a:endParaRPr lang="pt-BR" altLang="en-US" sz="2800"/>
          </a:p>
          <a:p>
            <a:pPr algn="just"/>
            <a:r>
              <a:rPr lang="pt-BR" altLang="en-US" sz="2800"/>
              <a:t>Atuando como a máquina do tempo do desenvolvedor, ferramentas com o SVN permitem retornar o código a um estado anterior, facilitando a análise implementações realizadas e a mesclagem de implementações distintas de períodos diferentes para a criação de uma única versão.</a:t>
            </a:r>
            <a:endParaRPr lang="pt-BR" altLang="en-US" sz="2800"/>
          </a:p>
        </p:txBody>
      </p:sp>
      <p:pic>
        <p:nvPicPr>
          <p:cNvPr id="4" name="Picture 3" descr="Subversion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540000">
            <a:off x="5045075" y="128270"/>
            <a:ext cx="220726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Git é um sistema de controle de versão de arquivos. Através deles podemos desenvolver projetos na qual diversas pessoas podem contribuir simultaneamente no mesmo, editando e criando novos arquivos e permitindo que os mesmos possam existir sem o risco de suas alterações serem sobrescritas.</a:t>
            </a:r>
            <a:endParaRPr lang="pt-BR" altLang="en-US"/>
          </a:p>
        </p:txBody>
      </p:sp>
      <p:pic>
        <p:nvPicPr>
          <p:cNvPr id="4" name="Picture 3" descr="1200px-Git-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9325" y="398780"/>
            <a:ext cx="2252345" cy="940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Subversion Vs. Git</a:t>
            </a:r>
            <a:endParaRPr lang="x-none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259060" cy="4526280"/>
          </a:xfrm>
        </p:spPr>
        <p:txBody>
          <a:bodyPr/>
          <a:p>
            <a:pPr algn="just"/>
            <a:r>
              <a:rPr lang="pt-BR" altLang="en-US" sz="2800"/>
              <a:t>O controle de versão centralizado (Subversion) é adequado para equipes de desenvolvimento com até algumas dezenas de desenvolvedores, em que todos estão na mesma rede. Esse é o caso mais comum de projetos corporativos.</a:t>
            </a:r>
            <a:endParaRPr lang="pt-BR" altLang="en-US" sz="2800"/>
          </a:p>
          <a:p>
            <a:pPr algn="just"/>
            <a:endParaRPr lang="pt-BR" altLang="en-US" sz="2800"/>
          </a:p>
          <a:p>
            <a:pPr algn="just"/>
            <a:r>
              <a:rPr lang="pt-BR" altLang="en-US" sz="2800"/>
              <a:t>Para os outros casos em que há centenas de desenvolvedores, equipes distribuídas geograficamente, colaborações externas ou fluxos de trabalhos complexos, então o controle de versão distribuído </a:t>
            </a:r>
            <a:r>
              <a:rPr lang="x-none" altLang="pt-BR" sz="2800"/>
              <a:t>Git </a:t>
            </a:r>
            <a:r>
              <a:rPr lang="pt-BR" altLang="en-US" sz="2800"/>
              <a:t>é mais indicado.</a:t>
            </a:r>
            <a:endParaRPr lang="pt-BR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I'm the champion!</a:t>
            </a:r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231120" cy="4526280"/>
          </a:xfrm>
        </p:spPr>
        <p:txBody>
          <a:bodyPr/>
          <a:p>
            <a:pPr marL="0" indent="0">
              <a:buNone/>
            </a:pPr>
            <a:endParaRPr lang="pt-BR" altLang="en-US"/>
          </a:p>
        </p:txBody>
      </p:sp>
      <p:pic>
        <p:nvPicPr>
          <p:cNvPr id="6" name="Picture 5" descr="trofe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9675" y="1557655"/>
            <a:ext cx="2181860" cy="2152650"/>
          </a:xfrm>
          <a:prstGeom prst="rect">
            <a:avLst/>
          </a:prstGeom>
        </p:spPr>
      </p:pic>
      <p:pic>
        <p:nvPicPr>
          <p:cNvPr id="7" name="Picture 6" descr="Subversion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80" y="3930650"/>
            <a:ext cx="4119880" cy="2465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6118</Words>
  <Application>Kingsoft Office WPP</Application>
  <PresentationFormat>Widescreen</PresentationFormat>
  <Paragraphs>95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Configuração</dc:title>
  <dc:creator>yan</dc:creator>
  <cp:lastModifiedBy>yan</cp:lastModifiedBy>
  <cp:revision>1</cp:revision>
  <dcterms:created xsi:type="dcterms:W3CDTF">2018-02-22T16:06:26Z</dcterms:created>
  <dcterms:modified xsi:type="dcterms:W3CDTF">2018-02-22T16:06:26Z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