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0" r:id="rId4"/>
    <p:sldId id="257" r:id="rId5"/>
    <p:sldId id="261" r:id="rId6"/>
    <p:sldId id="262" r:id="rId7"/>
    <p:sldId id="264" r:id="rId8"/>
    <p:sldId id="266" r:id="rId9"/>
    <p:sldId id="263" r:id="rId10"/>
    <p:sldId id="265"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3A4B"/>
    <a:srgbClr val="50141D"/>
    <a:srgbClr val="000000"/>
    <a:srgbClr val="280737"/>
    <a:srgbClr val="3F38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1892" autoAdjust="0"/>
  </p:normalViewPr>
  <p:slideViewPr>
    <p:cSldViewPr snapToGrid="0">
      <p:cViewPr>
        <p:scale>
          <a:sx n="150" d="100"/>
          <a:sy n="150" d="100"/>
        </p:scale>
        <p:origin x="0" y="1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12439-A5F1-42BE-834C-F96708872019}" type="datetimeFigureOut">
              <a:rPr lang="en-US" smtClean="0"/>
              <a:t>12/5/2019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798C0-7FB2-45E9-AFE5-F4E72E030826}" type="slidenum">
              <a:rPr lang="en-US" smtClean="0"/>
              <a:t>‹#›</a:t>
            </a:fld>
            <a:endParaRPr lang="en-US" dirty="0"/>
          </a:p>
        </p:txBody>
      </p:sp>
    </p:spTree>
    <p:extLst>
      <p:ext uri="{BB962C8B-B14F-4D97-AF65-F5344CB8AC3E}">
        <p14:creationId xmlns:p14="http://schemas.microsoft.com/office/powerpoint/2010/main" val="346315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 data profiling reveals that the attrition data has 870 observation and 36 variables of which 27 are integers and 9 are factors and none have any missing data.  By Examining the, data we notice that we can remove the over 18 variable since it has one category also we can remove the variables that have a standard deviation of 0 as shown in figure 1 these variables are not useful for analysis. </a:t>
            </a:r>
          </a:p>
          <a:p>
            <a:r>
              <a:rPr lang="en-US" dirty="0"/>
              <a:t>F</a:t>
            </a:r>
          </a:p>
          <a:p>
            <a:r>
              <a:rPr lang="en-US" dirty="0" err="1"/>
              <a:t>inally</a:t>
            </a:r>
            <a:r>
              <a:rPr lang="en-US" dirty="0"/>
              <a:t>  we can also remove variables that provide the same information. Like hourly / monthly and day rates.   After initial pruning the data set we end up  with 21 integers and 9 factors.</a:t>
            </a:r>
          </a:p>
        </p:txBody>
      </p:sp>
      <p:sp>
        <p:nvSpPr>
          <p:cNvPr id="4" name="Slide Number Placeholder 3"/>
          <p:cNvSpPr>
            <a:spLocks noGrp="1"/>
          </p:cNvSpPr>
          <p:nvPr>
            <p:ph type="sldNum" sz="quarter" idx="5"/>
          </p:nvPr>
        </p:nvSpPr>
        <p:spPr/>
        <p:txBody>
          <a:bodyPr/>
          <a:lstStyle/>
          <a:p>
            <a:fld id="{7F0798C0-7FB2-45E9-AFE5-F4E72E030826}" type="slidenum">
              <a:rPr lang="en-US" smtClean="0"/>
              <a:t>2</a:t>
            </a:fld>
            <a:endParaRPr lang="en-US" dirty="0"/>
          </a:p>
        </p:txBody>
      </p:sp>
    </p:spTree>
    <p:extLst>
      <p:ext uri="{BB962C8B-B14F-4D97-AF65-F5344CB8AC3E}">
        <p14:creationId xmlns:p14="http://schemas.microsoft.com/office/powerpoint/2010/main" val="556996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1 – the lowest and Highest levels have the most attritions.  Lowest could be leaving do to dis-satisfaction and highest could be leaving because they are being recruited externally.</a:t>
            </a:r>
          </a:p>
        </p:txBody>
      </p:sp>
      <p:sp>
        <p:nvSpPr>
          <p:cNvPr id="4" name="Slide Number Placeholder 3"/>
          <p:cNvSpPr>
            <a:spLocks noGrp="1"/>
          </p:cNvSpPr>
          <p:nvPr>
            <p:ph type="sldNum" sz="quarter" idx="5"/>
          </p:nvPr>
        </p:nvSpPr>
        <p:spPr/>
        <p:txBody>
          <a:bodyPr/>
          <a:lstStyle/>
          <a:p>
            <a:fld id="{7F0798C0-7FB2-45E9-AFE5-F4E72E030826}" type="slidenum">
              <a:rPr lang="en-US" smtClean="0"/>
              <a:t>10</a:t>
            </a:fld>
            <a:endParaRPr lang="en-US" dirty="0"/>
          </a:p>
        </p:txBody>
      </p:sp>
    </p:spTree>
    <p:extLst>
      <p:ext uri="{BB962C8B-B14F-4D97-AF65-F5344CB8AC3E}">
        <p14:creationId xmlns:p14="http://schemas.microsoft.com/office/powerpoint/2010/main" val="2681541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Specificity is a measure of the proportion of negatives that are truly negative. Sensitivity is a measure of the proportion of positives that are correctly identify positive observations. In evaluation of a prediction model, they can be used to reflect the performance of the model. Imaging a perfectly fitted model that can predict outcomes with 100% accuracy, both sensitivity and specificity are 100%.</a:t>
            </a:r>
            <a:endParaRPr lang="en-US" dirty="0"/>
          </a:p>
        </p:txBody>
      </p:sp>
      <p:sp>
        <p:nvSpPr>
          <p:cNvPr id="4" name="Slide Number Placeholder 3"/>
          <p:cNvSpPr>
            <a:spLocks noGrp="1"/>
          </p:cNvSpPr>
          <p:nvPr>
            <p:ph type="sldNum" sz="quarter" idx="5"/>
          </p:nvPr>
        </p:nvSpPr>
        <p:spPr/>
        <p:txBody>
          <a:bodyPr/>
          <a:lstStyle/>
          <a:p>
            <a:fld id="{7F0798C0-7FB2-45E9-AFE5-F4E72E030826}" type="slidenum">
              <a:rPr lang="en-US" smtClean="0"/>
              <a:t>11</a:t>
            </a:fld>
            <a:endParaRPr lang="en-US" dirty="0"/>
          </a:p>
        </p:txBody>
      </p:sp>
    </p:spTree>
    <p:extLst>
      <p:ext uri="{BB962C8B-B14F-4D97-AF65-F5344CB8AC3E}">
        <p14:creationId xmlns:p14="http://schemas.microsoft.com/office/powerpoint/2010/main" val="4189737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0798C0-7FB2-45E9-AFE5-F4E72E030826}" type="slidenum">
              <a:rPr lang="en-US" smtClean="0"/>
              <a:t>13</a:t>
            </a:fld>
            <a:endParaRPr lang="en-US" dirty="0"/>
          </a:p>
        </p:txBody>
      </p:sp>
    </p:spTree>
    <p:extLst>
      <p:ext uri="{BB962C8B-B14F-4D97-AF65-F5344CB8AC3E}">
        <p14:creationId xmlns:p14="http://schemas.microsoft.com/office/powerpoint/2010/main" val="2829462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0798C0-7FB2-45E9-AFE5-F4E72E030826}" type="slidenum">
              <a:rPr lang="en-US" smtClean="0"/>
              <a:t>14</a:t>
            </a:fld>
            <a:endParaRPr lang="en-US" dirty="0"/>
          </a:p>
        </p:txBody>
      </p:sp>
    </p:spTree>
    <p:extLst>
      <p:ext uri="{BB962C8B-B14F-4D97-AF65-F5344CB8AC3E}">
        <p14:creationId xmlns:p14="http://schemas.microsoft.com/office/powerpoint/2010/main" val="4019671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06811-6A8B-4459-B761-15F76CCFDC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19E275-584E-43B3-80B6-F00556C4C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756BED-CE07-468F-96D7-508899BDBB27}"/>
              </a:ext>
            </a:extLst>
          </p:cNvPr>
          <p:cNvSpPr>
            <a:spLocks noGrp="1"/>
          </p:cNvSpPr>
          <p:nvPr>
            <p:ph type="dt" sz="half" idx="10"/>
          </p:nvPr>
        </p:nvSpPr>
        <p:spPr/>
        <p:txBody>
          <a:bodyPr/>
          <a:lstStyle/>
          <a:p>
            <a:fld id="{93179A92-BF7D-4EE1-9031-BF57360861C5}" type="datetimeFigureOut">
              <a:rPr lang="en-US" smtClean="0"/>
              <a:t>12/5/2019</a:t>
            </a:fld>
            <a:endParaRPr lang="en-US" dirty="0"/>
          </a:p>
        </p:txBody>
      </p:sp>
      <p:sp>
        <p:nvSpPr>
          <p:cNvPr id="5" name="Footer Placeholder 4">
            <a:extLst>
              <a:ext uri="{FF2B5EF4-FFF2-40B4-BE49-F238E27FC236}">
                <a16:creationId xmlns:a16="http://schemas.microsoft.com/office/drawing/2014/main" id="{9A28F1C9-1B6B-40CC-87E2-6FE31E50C7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4F3FE4-E236-444F-BDBC-32E6E48A43C0}"/>
              </a:ext>
            </a:extLst>
          </p:cNvPr>
          <p:cNvSpPr>
            <a:spLocks noGrp="1"/>
          </p:cNvSpPr>
          <p:nvPr>
            <p:ph type="sldNum" sz="quarter" idx="12"/>
          </p:nvPr>
        </p:nvSpPr>
        <p:spPr/>
        <p:txBody>
          <a:bodyPr/>
          <a:lstStyle/>
          <a:p>
            <a:fld id="{D1A5ACDF-0EB0-42B4-8754-F8309EA87FBF}" type="slidenum">
              <a:rPr lang="en-US" smtClean="0"/>
              <a:t>‹#›</a:t>
            </a:fld>
            <a:endParaRPr lang="en-US" dirty="0"/>
          </a:p>
        </p:txBody>
      </p:sp>
    </p:spTree>
    <p:extLst>
      <p:ext uri="{BB962C8B-B14F-4D97-AF65-F5344CB8AC3E}">
        <p14:creationId xmlns:p14="http://schemas.microsoft.com/office/powerpoint/2010/main" val="4193950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63189-3187-4EF1-A403-D88B27C530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811DA4-08F5-487C-BC22-F8E5CFF7ED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990989-65CF-4C58-84C8-DB78AADA010C}"/>
              </a:ext>
            </a:extLst>
          </p:cNvPr>
          <p:cNvSpPr>
            <a:spLocks noGrp="1"/>
          </p:cNvSpPr>
          <p:nvPr>
            <p:ph type="dt" sz="half" idx="10"/>
          </p:nvPr>
        </p:nvSpPr>
        <p:spPr/>
        <p:txBody>
          <a:bodyPr/>
          <a:lstStyle/>
          <a:p>
            <a:fld id="{93179A92-BF7D-4EE1-9031-BF57360861C5}" type="datetimeFigureOut">
              <a:rPr lang="en-US" smtClean="0"/>
              <a:t>12/5/2019</a:t>
            </a:fld>
            <a:endParaRPr lang="en-US" dirty="0"/>
          </a:p>
        </p:txBody>
      </p:sp>
      <p:sp>
        <p:nvSpPr>
          <p:cNvPr id="5" name="Footer Placeholder 4">
            <a:extLst>
              <a:ext uri="{FF2B5EF4-FFF2-40B4-BE49-F238E27FC236}">
                <a16:creationId xmlns:a16="http://schemas.microsoft.com/office/drawing/2014/main" id="{D4F898A5-36B5-4A27-B4EA-49D32D6351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61D907-AC50-4EFE-A390-949BFA7FCD10}"/>
              </a:ext>
            </a:extLst>
          </p:cNvPr>
          <p:cNvSpPr>
            <a:spLocks noGrp="1"/>
          </p:cNvSpPr>
          <p:nvPr>
            <p:ph type="sldNum" sz="quarter" idx="12"/>
          </p:nvPr>
        </p:nvSpPr>
        <p:spPr/>
        <p:txBody>
          <a:bodyPr/>
          <a:lstStyle/>
          <a:p>
            <a:fld id="{D1A5ACDF-0EB0-42B4-8754-F8309EA87FBF}" type="slidenum">
              <a:rPr lang="en-US" smtClean="0"/>
              <a:t>‹#›</a:t>
            </a:fld>
            <a:endParaRPr lang="en-US" dirty="0"/>
          </a:p>
        </p:txBody>
      </p:sp>
    </p:spTree>
    <p:extLst>
      <p:ext uri="{BB962C8B-B14F-4D97-AF65-F5344CB8AC3E}">
        <p14:creationId xmlns:p14="http://schemas.microsoft.com/office/powerpoint/2010/main" val="74447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018B7A-63E6-4B7B-8121-E3B51AD8E6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2E78B6-4C79-4147-BB0E-2AAC084FC3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565EC-86C6-4C62-89C8-6DC8B4FEF5C9}"/>
              </a:ext>
            </a:extLst>
          </p:cNvPr>
          <p:cNvSpPr>
            <a:spLocks noGrp="1"/>
          </p:cNvSpPr>
          <p:nvPr>
            <p:ph type="dt" sz="half" idx="10"/>
          </p:nvPr>
        </p:nvSpPr>
        <p:spPr/>
        <p:txBody>
          <a:bodyPr/>
          <a:lstStyle/>
          <a:p>
            <a:fld id="{93179A92-BF7D-4EE1-9031-BF57360861C5}" type="datetimeFigureOut">
              <a:rPr lang="en-US" smtClean="0"/>
              <a:t>12/5/2019</a:t>
            </a:fld>
            <a:endParaRPr lang="en-US" dirty="0"/>
          </a:p>
        </p:txBody>
      </p:sp>
      <p:sp>
        <p:nvSpPr>
          <p:cNvPr id="5" name="Footer Placeholder 4">
            <a:extLst>
              <a:ext uri="{FF2B5EF4-FFF2-40B4-BE49-F238E27FC236}">
                <a16:creationId xmlns:a16="http://schemas.microsoft.com/office/drawing/2014/main" id="{934449F3-6C5A-4635-A6BD-7E6726C6A9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8F953E-9ED5-4AE1-B983-F69C5AEBE664}"/>
              </a:ext>
            </a:extLst>
          </p:cNvPr>
          <p:cNvSpPr>
            <a:spLocks noGrp="1"/>
          </p:cNvSpPr>
          <p:nvPr>
            <p:ph type="sldNum" sz="quarter" idx="12"/>
          </p:nvPr>
        </p:nvSpPr>
        <p:spPr/>
        <p:txBody>
          <a:bodyPr/>
          <a:lstStyle/>
          <a:p>
            <a:fld id="{D1A5ACDF-0EB0-42B4-8754-F8309EA87FBF}" type="slidenum">
              <a:rPr lang="en-US" smtClean="0"/>
              <a:t>‹#›</a:t>
            </a:fld>
            <a:endParaRPr lang="en-US" dirty="0"/>
          </a:p>
        </p:txBody>
      </p:sp>
    </p:spTree>
    <p:extLst>
      <p:ext uri="{BB962C8B-B14F-4D97-AF65-F5344CB8AC3E}">
        <p14:creationId xmlns:p14="http://schemas.microsoft.com/office/powerpoint/2010/main" val="394528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2F1D-B5EA-45F8-8E9D-33A02A19E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7D3BE0-A26C-40B8-86C4-50C5D2B9E8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BBA8F-EC10-491F-BAA9-88C47171E3FD}"/>
              </a:ext>
            </a:extLst>
          </p:cNvPr>
          <p:cNvSpPr>
            <a:spLocks noGrp="1"/>
          </p:cNvSpPr>
          <p:nvPr>
            <p:ph type="dt" sz="half" idx="10"/>
          </p:nvPr>
        </p:nvSpPr>
        <p:spPr/>
        <p:txBody>
          <a:bodyPr/>
          <a:lstStyle/>
          <a:p>
            <a:fld id="{93179A92-BF7D-4EE1-9031-BF57360861C5}" type="datetimeFigureOut">
              <a:rPr lang="en-US" smtClean="0"/>
              <a:t>12/5/2019</a:t>
            </a:fld>
            <a:endParaRPr lang="en-US" dirty="0"/>
          </a:p>
        </p:txBody>
      </p:sp>
      <p:sp>
        <p:nvSpPr>
          <p:cNvPr id="5" name="Footer Placeholder 4">
            <a:extLst>
              <a:ext uri="{FF2B5EF4-FFF2-40B4-BE49-F238E27FC236}">
                <a16:creationId xmlns:a16="http://schemas.microsoft.com/office/drawing/2014/main" id="{EEC9D104-FF6A-47AD-AECD-FD841D6522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905D6-B747-4F30-B6AE-A60C053ED419}"/>
              </a:ext>
            </a:extLst>
          </p:cNvPr>
          <p:cNvSpPr>
            <a:spLocks noGrp="1"/>
          </p:cNvSpPr>
          <p:nvPr>
            <p:ph type="sldNum" sz="quarter" idx="12"/>
          </p:nvPr>
        </p:nvSpPr>
        <p:spPr/>
        <p:txBody>
          <a:bodyPr/>
          <a:lstStyle/>
          <a:p>
            <a:fld id="{D1A5ACDF-0EB0-42B4-8754-F8309EA87FBF}" type="slidenum">
              <a:rPr lang="en-US" smtClean="0"/>
              <a:t>‹#›</a:t>
            </a:fld>
            <a:endParaRPr lang="en-US" dirty="0"/>
          </a:p>
        </p:txBody>
      </p:sp>
    </p:spTree>
    <p:extLst>
      <p:ext uri="{BB962C8B-B14F-4D97-AF65-F5344CB8AC3E}">
        <p14:creationId xmlns:p14="http://schemas.microsoft.com/office/powerpoint/2010/main" val="2240351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BE2D-8C23-46E0-AD04-6FD2B44A13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83FB08-4288-4B18-9983-A4A3EA0F4A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9EDECF-D2AC-44DB-AF5D-ADD4A2B3A1C1}"/>
              </a:ext>
            </a:extLst>
          </p:cNvPr>
          <p:cNvSpPr>
            <a:spLocks noGrp="1"/>
          </p:cNvSpPr>
          <p:nvPr>
            <p:ph type="dt" sz="half" idx="10"/>
          </p:nvPr>
        </p:nvSpPr>
        <p:spPr/>
        <p:txBody>
          <a:bodyPr/>
          <a:lstStyle/>
          <a:p>
            <a:fld id="{93179A92-BF7D-4EE1-9031-BF57360861C5}" type="datetimeFigureOut">
              <a:rPr lang="en-US" smtClean="0"/>
              <a:t>12/5/2019</a:t>
            </a:fld>
            <a:endParaRPr lang="en-US" dirty="0"/>
          </a:p>
        </p:txBody>
      </p:sp>
      <p:sp>
        <p:nvSpPr>
          <p:cNvPr id="5" name="Footer Placeholder 4">
            <a:extLst>
              <a:ext uri="{FF2B5EF4-FFF2-40B4-BE49-F238E27FC236}">
                <a16:creationId xmlns:a16="http://schemas.microsoft.com/office/drawing/2014/main" id="{07136DEE-AF07-43D9-A54C-A461A85DC4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7F852E-2732-4E44-B71E-5A8604CD3F51}"/>
              </a:ext>
            </a:extLst>
          </p:cNvPr>
          <p:cNvSpPr>
            <a:spLocks noGrp="1"/>
          </p:cNvSpPr>
          <p:nvPr>
            <p:ph type="sldNum" sz="quarter" idx="12"/>
          </p:nvPr>
        </p:nvSpPr>
        <p:spPr/>
        <p:txBody>
          <a:bodyPr/>
          <a:lstStyle/>
          <a:p>
            <a:fld id="{D1A5ACDF-0EB0-42B4-8754-F8309EA87FBF}" type="slidenum">
              <a:rPr lang="en-US" smtClean="0"/>
              <a:t>‹#›</a:t>
            </a:fld>
            <a:endParaRPr lang="en-US" dirty="0"/>
          </a:p>
        </p:txBody>
      </p:sp>
    </p:spTree>
    <p:extLst>
      <p:ext uri="{BB962C8B-B14F-4D97-AF65-F5344CB8AC3E}">
        <p14:creationId xmlns:p14="http://schemas.microsoft.com/office/powerpoint/2010/main" val="642265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5A74B-523F-49F8-8701-14CA87D460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7F02C5-3743-44C1-9D03-C4F1C7E9C6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51D793-4B26-489F-AC92-A3C2837FFC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E769D7-3355-4F26-8640-B0BAE78B1661}"/>
              </a:ext>
            </a:extLst>
          </p:cNvPr>
          <p:cNvSpPr>
            <a:spLocks noGrp="1"/>
          </p:cNvSpPr>
          <p:nvPr>
            <p:ph type="dt" sz="half" idx="10"/>
          </p:nvPr>
        </p:nvSpPr>
        <p:spPr/>
        <p:txBody>
          <a:bodyPr/>
          <a:lstStyle/>
          <a:p>
            <a:fld id="{93179A92-BF7D-4EE1-9031-BF57360861C5}" type="datetimeFigureOut">
              <a:rPr lang="en-US" smtClean="0"/>
              <a:t>12/5/2019</a:t>
            </a:fld>
            <a:endParaRPr lang="en-US" dirty="0"/>
          </a:p>
        </p:txBody>
      </p:sp>
      <p:sp>
        <p:nvSpPr>
          <p:cNvPr id="6" name="Footer Placeholder 5">
            <a:extLst>
              <a:ext uri="{FF2B5EF4-FFF2-40B4-BE49-F238E27FC236}">
                <a16:creationId xmlns:a16="http://schemas.microsoft.com/office/drawing/2014/main" id="{D9727F96-E519-42C9-8DB5-D058BA221C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CF53B0B-9F16-4BA2-9B28-C37E53A6A5AD}"/>
              </a:ext>
            </a:extLst>
          </p:cNvPr>
          <p:cNvSpPr>
            <a:spLocks noGrp="1"/>
          </p:cNvSpPr>
          <p:nvPr>
            <p:ph type="sldNum" sz="quarter" idx="12"/>
          </p:nvPr>
        </p:nvSpPr>
        <p:spPr/>
        <p:txBody>
          <a:bodyPr/>
          <a:lstStyle/>
          <a:p>
            <a:fld id="{D1A5ACDF-0EB0-42B4-8754-F8309EA87FBF}" type="slidenum">
              <a:rPr lang="en-US" smtClean="0"/>
              <a:t>‹#›</a:t>
            </a:fld>
            <a:endParaRPr lang="en-US" dirty="0"/>
          </a:p>
        </p:txBody>
      </p:sp>
    </p:spTree>
    <p:extLst>
      <p:ext uri="{BB962C8B-B14F-4D97-AF65-F5344CB8AC3E}">
        <p14:creationId xmlns:p14="http://schemas.microsoft.com/office/powerpoint/2010/main" val="76875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13B3-3E97-4E73-A0AE-CFD2687039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523BF2-A52E-4F00-9CFE-E6EE03FCC0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28365D-EA99-42EE-9B35-8A277B6432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392BC2-259B-4510-92F0-38BC8C9D5A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2B2B56-2434-4A5A-A9C8-18C3F01B8B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10D3D7-724D-463D-B06F-C09033DC35EF}"/>
              </a:ext>
            </a:extLst>
          </p:cNvPr>
          <p:cNvSpPr>
            <a:spLocks noGrp="1"/>
          </p:cNvSpPr>
          <p:nvPr>
            <p:ph type="dt" sz="half" idx="10"/>
          </p:nvPr>
        </p:nvSpPr>
        <p:spPr/>
        <p:txBody>
          <a:bodyPr/>
          <a:lstStyle/>
          <a:p>
            <a:fld id="{93179A92-BF7D-4EE1-9031-BF57360861C5}" type="datetimeFigureOut">
              <a:rPr lang="en-US" smtClean="0"/>
              <a:t>12/5/2019</a:t>
            </a:fld>
            <a:endParaRPr lang="en-US" dirty="0"/>
          </a:p>
        </p:txBody>
      </p:sp>
      <p:sp>
        <p:nvSpPr>
          <p:cNvPr id="8" name="Footer Placeholder 7">
            <a:extLst>
              <a:ext uri="{FF2B5EF4-FFF2-40B4-BE49-F238E27FC236}">
                <a16:creationId xmlns:a16="http://schemas.microsoft.com/office/drawing/2014/main" id="{D2479A89-4F7A-4220-ACF6-A7E48E6DFB4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39F0B06-FD22-4FAB-AC8E-BCBC6778ECBA}"/>
              </a:ext>
            </a:extLst>
          </p:cNvPr>
          <p:cNvSpPr>
            <a:spLocks noGrp="1"/>
          </p:cNvSpPr>
          <p:nvPr>
            <p:ph type="sldNum" sz="quarter" idx="12"/>
          </p:nvPr>
        </p:nvSpPr>
        <p:spPr/>
        <p:txBody>
          <a:bodyPr/>
          <a:lstStyle/>
          <a:p>
            <a:fld id="{D1A5ACDF-0EB0-42B4-8754-F8309EA87FBF}" type="slidenum">
              <a:rPr lang="en-US" smtClean="0"/>
              <a:t>‹#›</a:t>
            </a:fld>
            <a:endParaRPr lang="en-US" dirty="0"/>
          </a:p>
        </p:txBody>
      </p:sp>
    </p:spTree>
    <p:extLst>
      <p:ext uri="{BB962C8B-B14F-4D97-AF65-F5344CB8AC3E}">
        <p14:creationId xmlns:p14="http://schemas.microsoft.com/office/powerpoint/2010/main" val="3416435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725D-1A11-4D82-A173-3E1E0AFAD8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9CAA2A-49CA-4E59-A7E3-E556402F23D9}"/>
              </a:ext>
            </a:extLst>
          </p:cNvPr>
          <p:cNvSpPr>
            <a:spLocks noGrp="1"/>
          </p:cNvSpPr>
          <p:nvPr>
            <p:ph type="dt" sz="half" idx="10"/>
          </p:nvPr>
        </p:nvSpPr>
        <p:spPr/>
        <p:txBody>
          <a:bodyPr/>
          <a:lstStyle/>
          <a:p>
            <a:fld id="{93179A92-BF7D-4EE1-9031-BF57360861C5}" type="datetimeFigureOut">
              <a:rPr lang="en-US" smtClean="0"/>
              <a:t>12/5/2019</a:t>
            </a:fld>
            <a:endParaRPr lang="en-US" dirty="0"/>
          </a:p>
        </p:txBody>
      </p:sp>
      <p:sp>
        <p:nvSpPr>
          <p:cNvPr id="4" name="Footer Placeholder 3">
            <a:extLst>
              <a:ext uri="{FF2B5EF4-FFF2-40B4-BE49-F238E27FC236}">
                <a16:creationId xmlns:a16="http://schemas.microsoft.com/office/drawing/2014/main" id="{E0671A22-B10B-40D9-8CF7-4317E526AD8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EE46DB3-5DCF-4485-83A0-4C3943E59328}"/>
              </a:ext>
            </a:extLst>
          </p:cNvPr>
          <p:cNvSpPr>
            <a:spLocks noGrp="1"/>
          </p:cNvSpPr>
          <p:nvPr>
            <p:ph type="sldNum" sz="quarter" idx="12"/>
          </p:nvPr>
        </p:nvSpPr>
        <p:spPr/>
        <p:txBody>
          <a:bodyPr/>
          <a:lstStyle/>
          <a:p>
            <a:fld id="{D1A5ACDF-0EB0-42B4-8754-F8309EA87FBF}" type="slidenum">
              <a:rPr lang="en-US" smtClean="0"/>
              <a:t>‹#›</a:t>
            </a:fld>
            <a:endParaRPr lang="en-US" dirty="0"/>
          </a:p>
        </p:txBody>
      </p:sp>
    </p:spTree>
    <p:extLst>
      <p:ext uri="{BB962C8B-B14F-4D97-AF65-F5344CB8AC3E}">
        <p14:creationId xmlns:p14="http://schemas.microsoft.com/office/powerpoint/2010/main" val="2458307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367AD-1931-4740-8525-482B33D83BD5}"/>
              </a:ext>
            </a:extLst>
          </p:cNvPr>
          <p:cNvSpPr>
            <a:spLocks noGrp="1"/>
          </p:cNvSpPr>
          <p:nvPr>
            <p:ph type="dt" sz="half" idx="10"/>
          </p:nvPr>
        </p:nvSpPr>
        <p:spPr/>
        <p:txBody>
          <a:bodyPr/>
          <a:lstStyle/>
          <a:p>
            <a:fld id="{93179A92-BF7D-4EE1-9031-BF57360861C5}" type="datetimeFigureOut">
              <a:rPr lang="en-US" smtClean="0"/>
              <a:t>12/5/2019</a:t>
            </a:fld>
            <a:endParaRPr lang="en-US" dirty="0"/>
          </a:p>
        </p:txBody>
      </p:sp>
      <p:sp>
        <p:nvSpPr>
          <p:cNvPr id="3" name="Footer Placeholder 2">
            <a:extLst>
              <a:ext uri="{FF2B5EF4-FFF2-40B4-BE49-F238E27FC236}">
                <a16:creationId xmlns:a16="http://schemas.microsoft.com/office/drawing/2014/main" id="{0DA07D35-37F3-4C08-ADC4-5C69F718C45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BA3902F-FE1B-4D37-91FD-446B8AD82F3A}"/>
              </a:ext>
            </a:extLst>
          </p:cNvPr>
          <p:cNvSpPr>
            <a:spLocks noGrp="1"/>
          </p:cNvSpPr>
          <p:nvPr>
            <p:ph type="sldNum" sz="quarter" idx="12"/>
          </p:nvPr>
        </p:nvSpPr>
        <p:spPr/>
        <p:txBody>
          <a:bodyPr/>
          <a:lstStyle/>
          <a:p>
            <a:fld id="{D1A5ACDF-0EB0-42B4-8754-F8309EA87FBF}" type="slidenum">
              <a:rPr lang="en-US" smtClean="0"/>
              <a:t>‹#›</a:t>
            </a:fld>
            <a:endParaRPr lang="en-US" dirty="0"/>
          </a:p>
        </p:txBody>
      </p:sp>
    </p:spTree>
    <p:extLst>
      <p:ext uri="{BB962C8B-B14F-4D97-AF65-F5344CB8AC3E}">
        <p14:creationId xmlns:p14="http://schemas.microsoft.com/office/powerpoint/2010/main" val="659962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3729-3149-442D-8E4D-91CD65A207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2343E6-6AE3-4A50-BE77-B7D6813CA8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F03853-A735-4437-9B5C-3F1C009A6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87338-50A1-4E76-9301-E39D7A9B92CB}"/>
              </a:ext>
            </a:extLst>
          </p:cNvPr>
          <p:cNvSpPr>
            <a:spLocks noGrp="1"/>
          </p:cNvSpPr>
          <p:nvPr>
            <p:ph type="dt" sz="half" idx="10"/>
          </p:nvPr>
        </p:nvSpPr>
        <p:spPr/>
        <p:txBody>
          <a:bodyPr/>
          <a:lstStyle/>
          <a:p>
            <a:fld id="{93179A92-BF7D-4EE1-9031-BF57360861C5}" type="datetimeFigureOut">
              <a:rPr lang="en-US" smtClean="0"/>
              <a:t>12/5/2019</a:t>
            </a:fld>
            <a:endParaRPr lang="en-US" dirty="0"/>
          </a:p>
        </p:txBody>
      </p:sp>
      <p:sp>
        <p:nvSpPr>
          <p:cNvPr id="6" name="Footer Placeholder 5">
            <a:extLst>
              <a:ext uri="{FF2B5EF4-FFF2-40B4-BE49-F238E27FC236}">
                <a16:creationId xmlns:a16="http://schemas.microsoft.com/office/drawing/2014/main" id="{AFC1734E-2BBB-44CC-84EB-8627FC12A35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1A450CD-333F-4E87-830C-AE0AD19ED88E}"/>
              </a:ext>
            </a:extLst>
          </p:cNvPr>
          <p:cNvSpPr>
            <a:spLocks noGrp="1"/>
          </p:cNvSpPr>
          <p:nvPr>
            <p:ph type="sldNum" sz="quarter" idx="12"/>
          </p:nvPr>
        </p:nvSpPr>
        <p:spPr/>
        <p:txBody>
          <a:bodyPr/>
          <a:lstStyle/>
          <a:p>
            <a:fld id="{D1A5ACDF-0EB0-42B4-8754-F8309EA87FBF}" type="slidenum">
              <a:rPr lang="en-US" smtClean="0"/>
              <a:t>‹#›</a:t>
            </a:fld>
            <a:endParaRPr lang="en-US" dirty="0"/>
          </a:p>
        </p:txBody>
      </p:sp>
    </p:spTree>
    <p:extLst>
      <p:ext uri="{BB962C8B-B14F-4D97-AF65-F5344CB8AC3E}">
        <p14:creationId xmlns:p14="http://schemas.microsoft.com/office/powerpoint/2010/main" val="3856909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5610-6E48-4590-B6EF-CFE55890AA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3260CA-5969-4B49-B6E6-A31F2287B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A9A2ADA-2107-4BDD-A81D-7107AFE3C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8575D9-C551-4466-9117-AD110DCC0D18}"/>
              </a:ext>
            </a:extLst>
          </p:cNvPr>
          <p:cNvSpPr>
            <a:spLocks noGrp="1"/>
          </p:cNvSpPr>
          <p:nvPr>
            <p:ph type="dt" sz="half" idx="10"/>
          </p:nvPr>
        </p:nvSpPr>
        <p:spPr/>
        <p:txBody>
          <a:bodyPr/>
          <a:lstStyle/>
          <a:p>
            <a:fld id="{93179A92-BF7D-4EE1-9031-BF57360861C5}" type="datetimeFigureOut">
              <a:rPr lang="en-US" smtClean="0"/>
              <a:t>12/5/2019</a:t>
            </a:fld>
            <a:endParaRPr lang="en-US" dirty="0"/>
          </a:p>
        </p:txBody>
      </p:sp>
      <p:sp>
        <p:nvSpPr>
          <p:cNvPr id="6" name="Footer Placeholder 5">
            <a:extLst>
              <a:ext uri="{FF2B5EF4-FFF2-40B4-BE49-F238E27FC236}">
                <a16:creationId xmlns:a16="http://schemas.microsoft.com/office/drawing/2014/main" id="{7FD9960B-9CF3-4B6F-8AB2-723F26F94D3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1F8FE9A-B864-49B0-B182-43735B4255F9}"/>
              </a:ext>
            </a:extLst>
          </p:cNvPr>
          <p:cNvSpPr>
            <a:spLocks noGrp="1"/>
          </p:cNvSpPr>
          <p:nvPr>
            <p:ph type="sldNum" sz="quarter" idx="12"/>
          </p:nvPr>
        </p:nvSpPr>
        <p:spPr/>
        <p:txBody>
          <a:bodyPr/>
          <a:lstStyle/>
          <a:p>
            <a:fld id="{D1A5ACDF-0EB0-42B4-8754-F8309EA87FBF}" type="slidenum">
              <a:rPr lang="en-US" smtClean="0"/>
              <a:t>‹#›</a:t>
            </a:fld>
            <a:endParaRPr lang="en-US" dirty="0"/>
          </a:p>
        </p:txBody>
      </p:sp>
    </p:spTree>
    <p:extLst>
      <p:ext uri="{BB962C8B-B14F-4D97-AF65-F5344CB8AC3E}">
        <p14:creationId xmlns:p14="http://schemas.microsoft.com/office/powerpoint/2010/main" val="4044397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E475F7-2CC9-42D4-9966-D65D34AFB4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D51A51-8FA2-4009-8D4B-0E1B97360E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1A350D-1521-476A-B4C5-49E37E1291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79A92-BF7D-4EE1-9031-BF57360861C5}" type="datetimeFigureOut">
              <a:rPr lang="en-US" smtClean="0"/>
              <a:t>12/5/2019</a:t>
            </a:fld>
            <a:endParaRPr lang="en-US" dirty="0"/>
          </a:p>
        </p:txBody>
      </p:sp>
      <p:sp>
        <p:nvSpPr>
          <p:cNvPr id="5" name="Footer Placeholder 4">
            <a:extLst>
              <a:ext uri="{FF2B5EF4-FFF2-40B4-BE49-F238E27FC236}">
                <a16:creationId xmlns:a16="http://schemas.microsoft.com/office/drawing/2014/main" id="{E71CF9F8-9EE5-409D-BE59-8BE2FEBED8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0B5A176-8477-4C3B-9AA6-2118069E7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5ACDF-0EB0-42B4-8754-F8309EA87FBF}" type="slidenum">
              <a:rPr lang="en-US" smtClean="0"/>
              <a:t>‹#›</a:t>
            </a:fld>
            <a:endParaRPr lang="en-US" dirty="0"/>
          </a:p>
        </p:txBody>
      </p:sp>
    </p:spTree>
    <p:extLst>
      <p:ext uri="{BB962C8B-B14F-4D97-AF65-F5344CB8AC3E}">
        <p14:creationId xmlns:p14="http://schemas.microsoft.com/office/powerpoint/2010/main" val="815507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package" Target="../embeddings/Microsoft_Word_Document.docx"/><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03A4B">
            <a:alpha val="91765"/>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69E7A-30A5-49F7-9A66-4FA0D5E1CA95}"/>
              </a:ext>
            </a:extLst>
          </p:cNvPr>
          <p:cNvSpPr>
            <a:spLocks noGrp="1"/>
          </p:cNvSpPr>
          <p:nvPr>
            <p:ph type="ctrTitle"/>
          </p:nvPr>
        </p:nvSpPr>
        <p:spPr>
          <a:xfrm>
            <a:off x="1524000" y="1089025"/>
            <a:ext cx="9144000" cy="2387600"/>
          </a:xfrm>
        </p:spPr>
        <p:txBody>
          <a:bodyPr/>
          <a:lstStyle/>
          <a:p>
            <a:r>
              <a:rPr lang="en-US" dirty="0">
                <a:solidFill>
                  <a:schemeClr val="bg1"/>
                </a:solidFill>
              </a:rPr>
              <a:t>Project 2 Attrition and Salary Analysis</a:t>
            </a:r>
          </a:p>
        </p:txBody>
      </p:sp>
      <p:sp>
        <p:nvSpPr>
          <p:cNvPr id="3" name="Subtitle 2">
            <a:extLst>
              <a:ext uri="{FF2B5EF4-FFF2-40B4-BE49-F238E27FC236}">
                <a16:creationId xmlns:a16="http://schemas.microsoft.com/office/drawing/2014/main" id="{BBDBCC1B-0D22-4EA7-A1DD-16911544504C}"/>
              </a:ext>
            </a:extLst>
          </p:cNvPr>
          <p:cNvSpPr>
            <a:spLocks noGrp="1"/>
          </p:cNvSpPr>
          <p:nvPr>
            <p:ph type="subTitle" idx="1"/>
          </p:nvPr>
        </p:nvSpPr>
        <p:spPr/>
        <p:txBody>
          <a:bodyPr/>
          <a:lstStyle/>
          <a:p>
            <a:r>
              <a:rPr lang="en-US" dirty="0">
                <a:solidFill>
                  <a:schemeClr val="bg1"/>
                </a:solidFill>
              </a:rPr>
              <a:t>Alex Salamah</a:t>
            </a:r>
          </a:p>
        </p:txBody>
      </p:sp>
    </p:spTree>
    <p:extLst>
      <p:ext uri="{BB962C8B-B14F-4D97-AF65-F5344CB8AC3E}">
        <p14:creationId xmlns:p14="http://schemas.microsoft.com/office/powerpoint/2010/main" val="275429422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03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E1D40E3-677D-46CC-832A-B0DD6A968570}"/>
              </a:ext>
            </a:extLst>
          </p:cNvPr>
          <p:cNvSpPr txBox="1"/>
          <p:nvPr/>
        </p:nvSpPr>
        <p:spPr>
          <a:xfrm>
            <a:off x="477012" y="510589"/>
            <a:ext cx="11222892" cy="1384995"/>
          </a:xfrm>
          <a:prstGeom prst="rect">
            <a:avLst/>
          </a:prstGeom>
          <a:noFill/>
        </p:spPr>
        <p:txBody>
          <a:bodyPr wrap="square" rtlCol="0">
            <a:spAutoFit/>
          </a:bodyPr>
          <a:lstStyle/>
          <a:p>
            <a:r>
              <a:rPr lang="en-US" sz="1400" dirty="0">
                <a:solidFill>
                  <a:schemeClr val="bg1"/>
                </a:solidFill>
              </a:rPr>
              <a:t>Stock option, Figure 1, shows that the attribution changes significantly based on the levels being offered. The Work Life Balance, Figure 2, shows some minor differences with employees rating the work life balance as lowest have the highest attrition rate at 35% while the rate is consistent across the other categories, almost 16%.  Job level, Figure 3, also shows to have significant influence over the attrition. The satisfaction with the work environment, Figure 4, Shows that employees that are most dissatisfied have the highest attrition of 24.4%. Job Involvement, Figure 5, is the most interesting as it highlighting the fact that employee value being involved the most have the least attrition rate. Training time seems to also play a significant role in attrition while Job satisfaction shows less of an influence.  On the other hand, Gender has not role at all in attrition base on Figure 8.</a:t>
            </a:r>
          </a:p>
        </p:txBody>
      </p:sp>
      <p:pic>
        <p:nvPicPr>
          <p:cNvPr id="3" name="Picture 2">
            <a:extLst>
              <a:ext uri="{FF2B5EF4-FFF2-40B4-BE49-F238E27FC236}">
                <a16:creationId xmlns:a16="http://schemas.microsoft.com/office/drawing/2014/main" id="{9A78BECD-144A-4725-BAF4-56A5BC4BA0B5}"/>
              </a:ext>
            </a:extLst>
          </p:cNvPr>
          <p:cNvPicPr>
            <a:picLocks noChangeAspect="1"/>
          </p:cNvPicPr>
          <p:nvPr/>
        </p:nvPicPr>
        <p:blipFill>
          <a:blip r:embed="rId3"/>
          <a:stretch>
            <a:fillRect/>
          </a:stretch>
        </p:blipFill>
        <p:spPr>
          <a:xfrm>
            <a:off x="526858" y="1901772"/>
            <a:ext cx="2768953" cy="2006792"/>
          </a:xfrm>
          <a:prstGeom prst="rect">
            <a:avLst/>
          </a:prstGeom>
        </p:spPr>
      </p:pic>
      <p:pic>
        <p:nvPicPr>
          <p:cNvPr id="9" name="Picture 8">
            <a:extLst>
              <a:ext uri="{FF2B5EF4-FFF2-40B4-BE49-F238E27FC236}">
                <a16:creationId xmlns:a16="http://schemas.microsoft.com/office/drawing/2014/main" id="{692E7999-7059-46A2-80D5-1D87C4FE9151}"/>
              </a:ext>
            </a:extLst>
          </p:cNvPr>
          <p:cNvPicPr>
            <a:picLocks noChangeAspect="1"/>
          </p:cNvPicPr>
          <p:nvPr/>
        </p:nvPicPr>
        <p:blipFill>
          <a:blip r:embed="rId4"/>
          <a:stretch>
            <a:fillRect/>
          </a:stretch>
        </p:blipFill>
        <p:spPr>
          <a:xfrm>
            <a:off x="3334640" y="1901773"/>
            <a:ext cx="2768953" cy="2006792"/>
          </a:xfrm>
          <a:prstGeom prst="rect">
            <a:avLst/>
          </a:prstGeom>
        </p:spPr>
      </p:pic>
      <p:pic>
        <p:nvPicPr>
          <p:cNvPr id="10" name="Picture 9">
            <a:extLst>
              <a:ext uri="{FF2B5EF4-FFF2-40B4-BE49-F238E27FC236}">
                <a16:creationId xmlns:a16="http://schemas.microsoft.com/office/drawing/2014/main" id="{8D5B4D5D-95D2-472F-BD97-234B1367801C}"/>
              </a:ext>
            </a:extLst>
          </p:cNvPr>
          <p:cNvPicPr>
            <a:picLocks noChangeAspect="1"/>
          </p:cNvPicPr>
          <p:nvPr/>
        </p:nvPicPr>
        <p:blipFill>
          <a:blip r:embed="rId5"/>
          <a:stretch>
            <a:fillRect/>
          </a:stretch>
        </p:blipFill>
        <p:spPr>
          <a:xfrm>
            <a:off x="6142422" y="1919878"/>
            <a:ext cx="2768953" cy="2006792"/>
          </a:xfrm>
          <a:prstGeom prst="rect">
            <a:avLst/>
          </a:prstGeom>
        </p:spPr>
      </p:pic>
      <p:pic>
        <p:nvPicPr>
          <p:cNvPr id="12" name="Picture 11">
            <a:extLst>
              <a:ext uri="{FF2B5EF4-FFF2-40B4-BE49-F238E27FC236}">
                <a16:creationId xmlns:a16="http://schemas.microsoft.com/office/drawing/2014/main" id="{318DAC8D-48F9-433A-BE37-891DC56004DD}"/>
              </a:ext>
            </a:extLst>
          </p:cNvPr>
          <p:cNvPicPr>
            <a:picLocks noChangeAspect="1"/>
          </p:cNvPicPr>
          <p:nvPr/>
        </p:nvPicPr>
        <p:blipFill>
          <a:blip r:embed="rId6"/>
          <a:stretch>
            <a:fillRect/>
          </a:stretch>
        </p:blipFill>
        <p:spPr>
          <a:xfrm>
            <a:off x="8955934" y="1919878"/>
            <a:ext cx="2743970" cy="1988686"/>
          </a:xfrm>
          <a:prstGeom prst="rect">
            <a:avLst/>
          </a:prstGeom>
        </p:spPr>
      </p:pic>
      <p:pic>
        <p:nvPicPr>
          <p:cNvPr id="17" name="Picture 16">
            <a:extLst>
              <a:ext uri="{FF2B5EF4-FFF2-40B4-BE49-F238E27FC236}">
                <a16:creationId xmlns:a16="http://schemas.microsoft.com/office/drawing/2014/main" id="{B7532390-8566-4526-9CC2-65EDAD991597}"/>
              </a:ext>
            </a:extLst>
          </p:cNvPr>
          <p:cNvPicPr>
            <a:picLocks noChangeAspect="1"/>
          </p:cNvPicPr>
          <p:nvPr/>
        </p:nvPicPr>
        <p:blipFill>
          <a:blip r:embed="rId7"/>
          <a:stretch>
            <a:fillRect/>
          </a:stretch>
        </p:blipFill>
        <p:spPr>
          <a:xfrm>
            <a:off x="526857" y="4175287"/>
            <a:ext cx="2768953" cy="1981864"/>
          </a:xfrm>
          <a:prstGeom prst="rect">
            <a:avLst/>
          </a:prstGeom>
        </p:spPr>
      </p:pic>
      <p:pic>
        <p:nvPicPr>
          <p:cNvPr id="18" name="Picture 17">
            <a:extLst>
              <a:ext uri="{FF2B5EF4-FFF2-40B4-BE49-F238E27FC236}">
                <a16:creationId xmlns:a16="http://schemas.microsoft.com/office/drawing/2014/main" id="{B3052277-4A79-4AE8-ADAB-503EE40FF424}"/>
              </a:ext>
            </a:extLst>
          </p:cNvPr>
          <p:cNvPicPr>
            <a:picLocks noChangeAspect="1"/>
          </p:cNvPicPr>
          <p:nvPr/>
        </p:nvPicPr>
        <p:blipFill>
          <a:blip r:embed="rId8"/>
          <a:stretch>
            <a:fillRect/>
          </a:stretch>
        </p:blipFill>
        <p:spPr>
          <a:xfrm>
            <a:off x="6215763" y="4169409"/>
            <a:ext cx="2743970" cy="1988685"/>
          </a:xfrm>
          <a:prstGeom prst="rect">
            <a:avLst/>
          </a:prstGeom>
        </p:spPr>
      </p:pic>
      <p:pic>
        <p:nvPicPr>
          <p:cNvPr id="19" name="Picture 18">
            <a:extLst>
              <a:ext uri="{FF2B5EF4-FFF2-40B4-BE49-F238E27FC236}">
                <a16:creationId xmlns:a16="http://schemas.microsoft.com/office/drawing/2014/main" id="{0AD5B232-991D-4449-A243-D1000C504246}"/>
              </a:ext>
            </a:extLst>
          </p:cNvPr>
          <p:cNvPicPr>
            <a:picLocks noChangeAspect="1"/>
          </p:cNvPicPr>
          <p:nvPr/>
        </p:nvPicPr>
        <p:blipFill>
          <a:blip r:embed="rId9"/>
          <a:stretch>
            <a:fillRect/>
          </a:stretch>
        </p:blipFill>
        <p:spPr>
          <a:xfrm>
            <a:off x="3388363" y="4169408"/>
            <a:ext cx="2768953" cy="1981863"/>
          </a:xfrm>
          <a:prstGeom prst="rect">
            <a:avLst/>
          </a:prstGeom>
        </p:spPr>
      </p:pic>
      <p:pic>
        <p:nvPicPr>
          <p:cNvPr id="20" name="Picture 19">
            <a:extLst>
              <a:ext uri="{FF2B5EF4-FFF2-40B4-BE49-F238E27FC236}">
                <a16:creationId xmlns:a16="http://schemas.microsoft.com/office/drawing/2014/main" id="{5DD5D862-18E2-4D68-B2F5-649ADB1BBC24}"/>
              </a:ext>
            </a:extLst>
          </p:cNvPr>
          <p:cNvPicPr>
            <a:picLocks noChangeAspect="1"/>
          </p:cNvPicPr>
          <p:nvPr/>
        </p:nvPicPr>
        <p:blipFill>
          <a:blip r:embed="rId10"/>
          <a:stretch>
            <a:fillRect/>
          </a:stretch>
        </p:blipFill>
        <p:spPr>
          <a:xfrm>
            <a:off x="9012027" y="4175287"/>
            <a:ext cx="2685930" cy="2006792"/>
          </a:xfrm>
          <a:prstGeom prst="rect">
            <a:avLst/>
          </a:prstGeom>
        </p:spPr>
      </p:pic>
      <p:sp>
        <p:nvSpPr>
          <p:cNvPr id="21" name="TextBox 20">
            <a:extLst>
              <a:ext uri="{FF2B5EF4-FFF2-40B4-BE49-F238E27FC236}">
                <a16:creationId xmlns:a16="http://schemas.microsoft.com/office/drawing/2014/main" id="{4D906976-7A7F-48D0-BE36-E71B05A3EFD5}"/>
              </a:ext>
            </a:extLst>
          </p:cNvPr>
          <p:cNvSpPr txBox="1"/>
          <p:nvPr/>
        </p:nvSpPr>
        <p:spPr>
          <a:xfrm>
            <a:off x="555733" y="6148204"/>
            <a:ext cx="2740077" cy="246221"/>
          </a:xfrm>
          <a:prstGeom prst="rect">
            <a:avLst/>
          </a:prstGeom>
          <a:noFill/>
        </p:spPr>
        <p:txBody>
          <a:bodyPr wrap="square" rtlCol="0">
            <a:spAutoFit/>
          </a:bodyPr>
          <a:lstStyle/>
          <a:p>
            <a:pPr algn="ctr"/>
            <a:r>
              <a:rPr lang="en-US" sz="1000" dirty="0">
                <a:solidFill>
                  <a:schemeClr val="bg1"/>
                </a:solidFill>
              </a:rPr>
              <a:t>Figure 5 Attrition by Job Involvement</a:t>
            </a:r>
          </a:p>
        </p:txBody>
      </p:sp>
      <p:sp>
        <p:nvSpPr>
          <p:cNvPr id="22" name="TextBox 21">
            <a:extLst>
              <a:ext uri="{FF2B5EF4-FFF2-40B4-BE49-F238E27FC236}">
                <a16:creationId xmlns:a16="http://schemas.microsoft.com/office/drawing/2014/main" id="{BC6BDE5B-4516-4350-9326-E7B5DBD88FB1}"/>
              </a:ext>
            </a:extLst>
          </p:cNvPr>
          <p:cNvSpPr txBox="1"/>
          <p:nvPr/>
        </p:nvSpPr>
        <p:spPr>
          <a:xfrm>
            <a:off x="6217807" y="6151902"/>
            <a:ext cx="2740077" cy="246221"/>
          </a:xfrm>
          <a:prstGeom prst="rect">
            <a:avLst/>
          </a:prstGeom>
          <a:noFill/>
        </p:spPr>
        <p:txBody>
          <a:bodyPr wrap="square" rtlCol="0">
            <a:spAutoFit/>
          </a:bodyPr>
          <a:lstStyle/>
          <a:p>
            <a:pPr algn="ctr"/>
            <a:r>
              <a:rPr lang="en-US" sz="1000" dirty="0">
                <a:solidFill>
                  <a:schemeClr val="bg1"/>
                </a:solidFill>
              </a:rPr>
              <a:t>Figure 7 Attrition by Job Satisfaction</a:t>
            </a:r>
          </a:p>
        </p:txBody>
      </p:sp>
      <p:sp>
        <p:nvSpPr>
          <p:cNvPr id="23" name="TextBox 22">
            <a:extLst>
              <a:ext uri="{FF2B5EF4-FFF2-40B4-BE49-F238E27FC236}">
                <a16:creationId xmlns:a16="http://schemas.microsoft.com/office/drawing/2014/main" id="{2B68C85C-D5D3-4E67-A7B4-10C750A7537E}"/>
              </a:ext>
            </a:extLst>
          </p:cNvPr>
          <p:cNvSpPr txBox="1"/>
          <p:nvPr/>
        </p:nvSpPr>
        <p:spPr>
          <a:xfrm>
            <a:off x="3406195" y="6154499"/>
            <a:ext cx="2740077" cy="246221"/>
          </a:xfrm>
          <a:prstGeom prst="rect">
            <a:avLst/>
          </a:prstGeom>
          <a:noFill/>
        </p:spPr>
        <p:txBody>
          <a:bodyPr wrap="square" rtlCol="0">
            <a:spAutoFit/>
          </a:bodyPr>
          <a:lstStyle/>
          <a:p>
            <a:pPr algn="ctr"/>
            <a:r>
              <a:rPr lang="en-US" sz="1000" dirty="0">
                <a:solidFill>
                  <a:schemeClr val="bg1"/>
                </a:solidFill>
              </a:rPr>
              <a:t>Figure 6 Attrition by Training Times</a:t>
            </a:r>
          </a:p>
        </p:txBody>
      </p:sp>
      <p:sp>
        <p:nvSpPr>
          <p:cNvPr id="24" name="TextBox 23">
            <a:extLst>
              <a:ext uri="{FF2B5EF4-FFF2-40B4-BE49-F238E27FC236}">
                <a16:creationId xmlns:a16="http://schemas.microsoft.com/office/drawing/2014/main" id="{4ADD7C53-EDBD-4137-AC44-88FE96F280E2}"/>
              </a:ext>
            </a:extLst>
          </p:cNvPr>
          <p:cNvSpPr txBox="1"/>
          <p:nvPr/>
        </p:nvSpPr>
        <p:spPr>
          <a:xfrm>
            <a:off x="9028691" y="6161069"/>
            <a:ext cx="2658487" cy="246221"/>
          </a:xfrm>
          <a:prstGeom prst="rect">
            <a:avLst/>
          </a:prstGeom>
          <a:noFill/>
        </p:spPr>
        <p:txBody>
          <a:bodyPr wrap="square" rtlCol="0">
            <a:spAutoFit/>
          </a:bodyPr>
          <a:lstStyle/>
          <a:p>
            <a:pPr algn="ctr"/>
            <a:r>
              <a:rPr lang="en-US" sz="1000" dirty="0">
                <a:solidFill>
                  <a:schemeClr val="bg1"/>
                </a:solidFill>
              </a:rPr>
              <a:t>Figure 8 Attrition by Gender</a:t>
            </a:r>
          </a:p>
        </p:txBody>
      </p:sp>
      <p:sp>
        <p:nvSpPr>
          <p:cNvPr id="25" name="TextBox 24">
            <a:extLst>
              <a:ext uri="{FF2B5EF4-FFF2-40B4-BE49-F238E27FC236}">
                <a16:creationId xmlns:a16="http://schemas.microsoft.com/office/drawing/2014/main" id="{09DD711B-10BE-4FA4-9552-DFEF0A51C481}"/>
              </a:ext>
            </a:extLst>
          </p:cNvPr>
          <p:cNvSpPr txBox="1"/>
          <p:nvPr/>
        </p:nvSpPr>
        <p:spPr>
          <a:xfrm>
            <a:off x="542899" y="3868730"/>
            <a:ext cx="2740077" cy="246221"/>
          </a:xfrm>
          <a:prstGeom prst="rect">
            <a:avLst/>
          </a:prstGeom>
          <a:noFill/>
        </p:spPr>
        <p:txBody>
          <a:bodyPr wrap="square" rtlCol="0">
            <a:spAutoFit/>
          </a:bodyPr>
          <a:lstStyle/>
          <a:p>
            <a:pPr algn="ctr"/>
            <a:r>
              <a:rPr lang="en-US" sz="1000" dirty="0">
                <a:solidFill>
                  <a:schemeClr val="bg1"/>
                </a:solidFill>
              </a:rPr>
              <a:t>Figure 1 Attrition by Stock Option Level</a:t>
            </a:r>
          </a:p>
        </p:txBody>
      </p:sp>
      <p:sp>
        <p:nvSpPr>
          <p:cNvPr id="26" name="TextBox 25">
            <a:extLst>
              <a:ext uri="{FF2B5EF4-FFF2-40B4-BE49-F238E27FC236}">
                <a16:creationId xmlns:a16="http://schemas.microsoft.com/office/drawing/2014/main" id="{2C92FF0A-E1A9-4353-A1E6-35F6F1907E34}"/>
              </a:ext>
            </a:extLst>
          </p:cNvPr>
          <p:cNvSpPr txBox="1"/>
          <p:nvPr/>
        </p:nvSpPr>
        <p:spPr>
          <a:xfrm>
            <a:off x="3371058" y="3867704"/>
            <a:ext cx="2740077" cy="246221"/>
          </a:xfrm>
          <a:prstGeom prst="rect">
            <a:avLst/>
          </a:prstGeom>
          <a:noFill/>
        </p:spPr>
        <p:txBody>
          <a:bodyPr wrap="square" rtlCol="0">
            <a:spAutoFit/>
          </a:bodyPr>
          <a:lstStyle/>
          <a:p>
            <a:pPr algn="ctr"/>
            <a:r>
              <a:rPr lang="en-US" sz="1000" dirty="0">
                <a:solidFill>
                  <a:schemeClr val="bg1"/>
                </a:solidFill>
              </a:rPr>
              <a:t>Figure 2 Attrition by Work Life Balance</a:t>
            </a:r>
          </a:p>
        </p:txBody>
      </p:sp>
      <p:sp>
        <p:nvSpPr>
          <p:cNvPr id="27" name="TextBox 26">
            <a:extLst>
              <a:ext uri="{FF2B5EF4-FFF2-40B4-BE49-F238E27FC236}">
                <a16:creationId xmlns:a16="http://schemas.microsoft.com/office/drawing/2014/main" id="{09EDB2F8-48BD-4508-884D-01803291FBBC}"/>
              </a:ext>
            </a:extLst>
          </p:cNvPr>
          <p:cNvSpPr txBox="1"/>
          <p:nvPr/>
        </p:nvSpPr>
        <p:spPr>
          <a:xfrm>
            <a:off x="6165442" y="3861893"/>
            <a:ext cx="2740077" cy="246221"/>
          </a:xfrm>
          <a:prstGeom prst="rect">
            <a:avLst/>
          </a:prstGeom>
          <a:noFill/>
        </p:spPr>
        <p:txBody>
          <a:bodyPr wrap="square" rtlCol="0">
            <a:spAutoFit/>
          </a:bodyPr>
          <a:lstStyle/>
          <a:p>
            <a:pPr algn="ctr"/>
            <a:r>
              <a:rPr lang="en-US" sz="1000" dirty="0">
                <a:solidFill>
                  <a:schemeClr val="bg1"/>
                </a:solidFill>
              </a:rPr>
              <a:t>Figure 3 Attrition by Job Level</a:t>
            </a:r>
          </a:p>
        </p:txBody>
      </p:sp>
      <p:sp>
        <p:nvSpPr>
          <p:cNvPr id="28" name="TextBox 27">
            <a:extLst>
              <a:ext uri="{FF2B5EF4-FFF2-40B4-BE49-F238E27FC236}">
                <a16:creationId xmlns:a16="http://schemas.microsoft.com/office/drawing/2014/main" id="{AD2D6578-BF5B-4388-B66A-A333F7A8DB36}"/>
              </a:ext>
            </a:extLst>
          </p:cNvPr>
          <p:cNvSpPr txBox="1"/>
          <p:nvPr/>
        </p:nvSpPr>
        <p:spPr>
          <a:xfrm>
            <a:off x="8957880" y="3861892"/>
            <a:ext cx="2740077" cy="246221"/>
          </a:xfrm>
          <a:prstGeom prst="rect">
            <a:avLst/>
          </a:prstGeom>
          <a:noFill/>
        </p:spPr>
        <p:txBody>
          <a:bodyPr wrap="square" rtlCol="0">
            <a:spAutoFit/>
          </a:bodyPr>
          <a:lstStyle/>
          <a:p>
            <a:pPr algn="ctr"/>
            <a:r>
              <a:rPr lang="en-US" sz="1000" dirty="0">
                <a:solidFill>
                  <a:schemeClr val="bg1"/>
                </a:solidFill>
              </a:rPr>
              <a:t>Figure 4 Attrition by Environment Satisfaction </a:t>
            </a:r>
          </a:p>
        </p:txBody>
      </p:sp>
    </p:spTree>
    <p:extLst>
      <p:ext uri="{BB962C8B-B14F-4D97-AF65-F5344CB8AC3E}">
        <p14:creationId xmlns:p14="http://schemas.microsoft.com/office/powerpoint/2010/main" val="4014427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03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39B35233-867A-446F-B088-3E2A4D12F877}"/>
              </a:ext>
            </a:extLst>
          </p:cNvPr>
          <p:cNvPicPr>
            <a:picLocks noChangeAspect="1"/>
          </p:cNvPicPr>
          <p:nvPr/>
        </p:nvPicPr>
        <p:blipFill>
          <a:blip r:embed="rId3"/>
          <a:stretch>
            <a:fillRect/>
          </a:stretch>
        </p:blipFill>
        <p:spPr>
          <a:xfrm>
            <a:off x="9608025" y="885195"/>
            <a:ext cx="2030015" cy="2622909"/>
          </a:xfrm>
          <a:prstGeom prst="rect">
            <a:avLst/>
          </a:prstGeom>
        </p:spPr>
      </p:pic>
      <p:pic>
        <p:nvPicPr>
          <p:cNvPr id="11" name="Picture 10">
            <a:extLst>
              <a:ext uri="{FF2B5EF4-FFF2-40B4-BE49-F238E27FC236}">
                <a16:creationId xmlns:a16="http://schemas.microsoft.com/office/drawing/2014/main" id="{2DB4C7A2-9F5D-46A4-B25B-2CB440FE86A1}"/>
              </a:ext>
            </a:extLst>
          </p:cNvPr>
          <p:cNvPicPr>
            <a:picLocks noChangeAspect="1"/>
          </p:cNvPicPr>
          <p:nvPr/>
        </p:nvPicPr>
        <p:blipFill>
          <a:blip r:embed="rId4"/>
          <a:stretch>
            <a:fillRect/>
          </a:stretch>
        </p:blipFill>
        <p:spPr>
          <a:xfrm>
            <a:off x="7945613" y="3508104"/>
            <a:ext cx="3692427" cy="2628353"/>
          </a:xfrm>
          <a:prstGeom prst="rect">
            <a:avLst/>
          </a:prstGeom>
        </p:spPr>
      </p:pic>
      <p:pic>
        <p:nvPicPr>
          <p:cNvPr id="13" name="Picture 12">
            <a:extLst>
              <a:ext uri="{FF2B5EF4-FFF2-40B4-BE49-F238E27FC236}">
                <a16:creationId xmlns:a16="http://schemas.microsoft.com/office/drawing/2014/main" id="{707F2DF5-A8F2-4332-BDA9-78B21D6E5186}"/>
              </a:ext>
            </a:extLst>
          </p:cNvPr>
          <p:cNvPicPr>
            <a:picLocks noChangeAspect="1"/>
          </p:cNvPicPr>
          <p:nvPr/>
        </p:nvPicPr>
        <p:blipFill>
          <a:blip r:embed="rId5"/>
          <a:stretch>
            <a:fillRect/>
          </a:stretch>
        </p:blipFill>
        <p:spPr>
          <a:xfrm>
            <a:off x="4249648" y="3508104"/>
            <a:ext cx="3657829" cy="2628353"/>
          </a:xfrm>
          <a:prstGeom prst="rect">
            <a:avLst/>
          </a:prstGeom>
        </p:spPr>
      </p:pic>
      <p:pic>
        <p:nvPicPr>
          <p:cNvPr id="15" name="Picture 14">
            <a:extLst>
              <a:ext uri="{FF2B5EF4-FFF2-40B4-BE49-F238E27FC236}">
                <a16:creationId xmlns:a16="http://schemas.microsoft.com/office/drawing/2014/main" id="{AE89F0F7-3E58-4353-8AED-2A36609516B0}"/>
              </a:ext>
            </a:extLst>
          </p:cNvPr>
          <p:cNvPicPr>
            <a:picLocks noChangeAspect="1"/>
          </p:cNvPicPr>
          <p:nvPr/>
        </p:nvPicPr>
        <p:blipFill>
          <a:blip r:embed="rId6"/>
          <a:stretch>
            <a:fillRect/>
          </a:stretch>
        </p:blipFill>
        <p:spPr>
          <a:xfrm>
            <a:off x="535854" y="3508104"/>
            <a:ext cx="3662233" cy="2628353"/>
          </a:xfrm>
          <a:prstGeom prst="rect">
            <a:avLst/>
          </a:prstGeom>
        </p:spPr>
      </p:pic>
      <p:sp>
        <p:nvSpPr>
          <p:cNvPr id="21" name="TextBox 20">
            <a:extLst>
              <a:ext uri="{FF2B5EF4-FFF2-40B4-BE49-F238E27FC236}">
                <a16:creationId xmlns:a16="http://schemas.microsoft.com/office/drawing/2014/main" id="{82C087E4-C1E0-45F4-8908-6C541737A94B}"/>
              </a:ext>
            </a:extLst>
          </p:cNvPr>
          <p:cNvSpPr txBox="1"/>
          <p:nvPr/>
        </p:nvSpPr>
        <p:spPr>
          <a:xfrm>
            <a:off x="477012" y="488154"/>
            <a:ext cx="11237975" cy="461665"/>
          </a:xfrm>
          <a:prstGeom prst="rect">
            <a:avLst/>
          </a:prstGeom>
          <a:noFill/>
        </p:spPr>
        <p:txBody>
          <a:bodyPr wrap="square" rtlCol="0">
            <a:spAutoFit/>
          </a:bodyPr>
          <a:lstStyle/>
          <a:p>
            <a:pPr algn="ctr"/>
            <a:r>
              <a:rPr lang="en-US" sz="2400" dirty="0">
                <a:solidFill>
                  <a:schemeClr val="bg1"/>
                </a:solidFill>
              </a:rPr>
              <a:t>KNN Model</a:t>
            </a:r>
          </a:p>
        </p:txBody>
      </p:sp>
      <p:sp>
        <p:nvSpPr>
          <p:cNvPr id="22" name="TextBox 21">
            <a:extLst>
              <a:ext uri="{FF2B5EF4-FFF2-40B4-BE49-F238E27FC236}">
                <a16:creationId xmlns:a16="http://schemas.microsoft.com/office/drawing/2014/main" id="{D903C1BD-A4D2-4664-8D6D-6019969DE607}"/>
              </a:ext>
            </a:extLst>
          </p:cNvPr>
          <p:cNvSpPr txBox="1"/>
          <p:nvPr/>
        </p:nvSpPr>
        <p:spPr>
          <a:xfrm>
            <a:off x="477012" y="905171"/>
            <a:ext cx="9131013" cy="2308324"/>
          </a:xfrm>
          <a:prstGeom prst="rect">
            <a:avLst/>
          </a:prstGeom>
          <a:noFill/>
        </p:spPr>
        <p:txBody>
          <a:bodyPr wrap="square" rtlCol="0">
            <a:spAutoFit/>
          </a:bodyPr>
          <a:lstStyle/>
          <a:p>
            <a:r>
              <a:rPr lang="en-US" dirty="0">
                <a:solidFill>
                  <a:schemeClr val="bg1"/>
                </a:solidFill>
              </a:rPr>
              <a:t>Using the analysis of the categorical and continuous variables conducted above, the following variables were selected to fit a KNN Model: StockOptionLevel, DistanceFromHome, MonthlyIncome, JobInvolvement.  Through multiple iteration of K,  Seed optimization, and different train/test split ratios the following parameters were the most optimal: </a:t>
            </a:r>
          </a:p>
          <a:p>
            <a:r>
              <a:rPr lang="en-US" dirty="0">
                <a:solidFill>
                  <a:schemeClr val="bg1"/>
                </a:solidFill>
              </a:rPr>
              <a:t>K= 7, Split = 85%, and Seed = 100.  </a:t>
            </a:r>
          </a:p>
          <a:p>
            <a:r>
              <a:rPr lang="en-US" dirty="0">
                <a:solidFill>
                  <a:schemeClr val="bg1"/>
                </a:solidFill>
              </a:rPr>
              <a:t>With these parameters, the model was fitted and trained and the below are the outcomes: prediction Accuracy = 86.1%,  Specificity = 75% Sensitivity = 86.5%</a:t>
            </a:r>
          </a:p>
          <a:p>
            <a:endParaRPr lang="en-US" dirty="0">
              <a:solidFill>
                <a:schemeClr val="bg1"/>
              </a:solidFill>
            </a:endParaRPr>
          </a:p>
        </p:txBody>
      </p:sp>
      <p:sp>
        <p:nvSpPr>
          <p:cNvPr id="23" name="Rectangle 22">
            <a:extLst>
              <a:ext uri="{FF2B5EF4-FFF2-40B4-BE49-F238E27FC236}">
                <a16:creationId xmlns:a16="http://schemas.microsoft.com/office/drawing/2014/main" id="{033E1620-85EF-49F3-AE9E-768471A7877A}"/>
              </a:ext>
            </a:extLst>
          </p:cNvPr>
          <p:cNvSpPr/>
          <p:nvPr/>
        </p:nvSpPr>
        <p:spPr>
          <a:xfrm>
            <a:off x="549279" y="6100241"/>
            <a:ext cx="3662234" cy="276999"/>
          </a:xfrm>
          <a:prstGeom prst="rect">
            <a:avLst/>
          </a:prstGeom>
        </p:spPr>
        <p:txBody>
          <a:bodyPr wrap="square">
            <a:spAutoFit/>
          </a:bodyPr>
          <a:lstStyle/>
          <a:p>
            <a:pPr algn="ctr"/>
            <a:r>
              <a:rPr lang="en-US" sz="1200" dirty="0">
                <a:solidFill>
                  <a:schemeClr val="bg1"/>
                </a:solidFill>
              </a:rPr>
              <a:t>Figure 1: KNN Model - Accuracy</a:t>
            </a:r>
          </a:p>
        </p:txBody>
      </p:sp>
      <p:sp>
        <p:nvSpPr>
          <p:cNvPr id="24" name="Rectangle 23">
            <a:extLst>
              <a:ext uri="{FF2B5EF4-FFF2-40B4-BE49-F238E27FC236}">
                <a16:creationId xmlns:a16="http://schemas.microsoft.com/office/drawing/2014/main" id="{FF3C56A6-A599-43DA-8DF1-5BB00AB2CC3B}"/>
              </a:ext>
            </a:extLst>
          </p:cNvPr>
          <p:cNvSpPr/>
          <p:nvPr/>
        </p:nvSpPr>
        <p:spPr>
          <a:xfrm>
            <a:off x="4249647" y="6138651"/>
            <a:ext cx="3638381" cy="276999"/>
          </a:xfrm>
          <a:prstGeom prst="rect">
            <a:avLst/>
          </a:prstGeom>
        </p:spPr>
        <p:txBody>
          <a:bodyPr wrap="square">
            <a:spAutoFit/>
          </a:bodyPr>
          <a:lstStyle/>
          <a:p>
            <a:pPr algn="ctr"/>
            <a:r>
              <a:rPr lang="en-US" sz="1200" dirty="0">
                <a:solidFill>
                  <a:schemeClr val="bg1"/>
                </a:solidFill>
              </a:rPr>
              <a:t>Figure 2: KNN Model - Specificity</a:t>
            </a:r>
          </a:p>
        </p:txBody>
      </p:sp>
      <p:sp>
        <p:nvSpPr>
          <p:cNvPr id="25" name="Rectangle 24">
            <a:extLst>
              <a:ext uri="{FF2B5EF4-FFF2-40B4-BE49-F238E27FC236}">
                <a16:creationId xmlns:a16="http://schemas.microsoft.com/office/drawing/2014/main" id="{5617DFE9-30BC-408C-B7DF-CD58E01024AB}"/>
              </a:ext>
            </a:extLst>
          </p:cNvPr>
          <p:cNvSpPr/>
          <p:nvPr/>
        </p:nvSpPr>
        <p:spPr>
          <a:xfrm>
            <a:off x="7998429" y="6143478"/>
            <a:ext cx="3662234" cy="276999"/>
          </a:xfrm>
          <a:prstGeom prst="rect">
            <a:avLst/>
          </a:prstGeom>
        </p:spPr>
        <p:txBody>
          <a:bodyPr wrap="square">
            <a:spAutoFit/>
          </a:bodyPr>
          <a:lstStyle/>
          <a:p>
            <a:pPr algn="ctr"/>
            <a:r>
              <a:rPr lang="en-US" sz="1200" dirty="0">
                <a:solidFill>
                  <a:schemeClr val="bg1"/>
                </a:solidFill>
              </a:rPr>
              <a:t>Figure 3: KNN Model - Sensitivity</a:t>
            </a:r>
          </a:p>
        </p:txBody>
      </p:sp>
    </p:spTree>
    <p:extLst>
      <p:ext uri="{BB962C8B-B14F-4D97-AF65-F5344CB8AC3E}">
        <p14:creationId xmlns:p14="http://schemas.microsoft.com/office/powerpoint/2010/main" val="335509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03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80DC3173-2444-4474-823A-528EE21C2C87}"/>
              </a:ext>
            </a:extLst>
          </p:cNvPr>
          <p:cNvPicPr>
            <a:picLocks noChangeAspect="1"/>
          </p:cNvPicPr>
          <p:nvPr/>
        </p:nvPicPr>
        <p:blipFill>
          <a:blip r:embed="rId2"/>
          <a:stretch>
            <a:fillRect/>
          </a:stretch>
        </p:blipFill>
        <p:spPr>
          <a:xfrm>
            <a:off x="7816795" y="1332545"/>
            <a:ext cx="3533775" cy="3990975"/>
          </a:xfrm>
          <a:prstGeom prst="rect">
            <a:avLst/>
          </a:prstGeom>
        </p:spPr>
      </p:pic>
      <p:sp>
        <p:nvSpPr>
          <p:cNvPr id="4" name="Rectangle 3">
            <a:extLst>
              <a:ext uri="{FF2B5EF4-FFF2-40B4-BE49-F238E27FC236}">
                <a16:creationId xmlns:a16="http://schemas.microsoft.com/office/drawing/2014/main" id="{17D9C6A9-2868-43A5-97D0-ACBDFA4E2213}"/>
              </a:ext>
            </a:extLst>
          </p:cNvPr>
          <p:cNvSpPr/>
          <p:nvPr/>
        </p:nvSpPr>
        <p:spPr>
          <a:xfrm>
            <a:off x="841430" y="2394726"/>
            <a:ext cx="6806279" cy="1477328"/>
          </a:xfrm>
          <a:prstGeom prst="rect">
            <a:avLst/>
          </a:prstGeom>
        </p:spPr>
        <p:txBody>
          <a:bodyPr wrap="square">
            <a:spAutoFit/>
          </a:bodyPr>
          <a:lstStyle/>
          <a:p>
            <a:r>
              <a:rPr lang="en-US" dirty="0">
                <a:solidFill>
                  <a:schemeClr val="bg1"/>
                </a:solidFill>
              </a:rPr>
              <a:t>The Naïve-Bayes model produced similar results as the KNN model but the accuracy was lower, 82% versus 86% and the sensitivity what at 84%.  However the specificity came out to be 0.  As a result, I decided to use the KNN model since it produce a better results with regards to the specificity.</a:t>
            </a:r>
          </a:p>
        </p:txBody>
      </p:sp>
      <p:sp>
        <p:nvSpPr>
          <p:cNvPr id="12" name="TextBox 11">
            <a:extLst>
              <a:ext uri="{FF2B5EF4-FFF2-40B4-BE49-F238E27FC236}">
                <a16:creationId xmlns:a16="http://schemas.microsoft.com/office/drawing/2014/main" id="{6DDCF99D-A090-41EA-96EB-DD090CAD9FF3}"/>
              </a:ext>
            </a:extLst>
          </p:cNvPr>
          <p:cNvSpPr txBox="1"/>
          <p:nvPr/>
        </p:nvSpPr>
        <p:spPr>
          <a:xfrm>
            <a:off x="477012" y="488154"/>
            <a:ext cx="11237975" cy="461665"/>
          </a:xfrm>
          <a:prstGeom prst="rect">
            <a:avLst/>
          </a:prstGeom>
          <a:noFill/>
        </p:spPr>
        <p:txBody>
          <a:bodyPr wrap="square" rtlCol="0">
            <a:spAutoFit/>
          </a:bodyPr>
          <a:lstStyle/>
          <a:p>
            <a:pPr algn="ctr"/>
            <a:r>
              <a:rPr lang="en-US" sz="2400" dirty="0">
                <a:solidFill>
                  <a:schemeClr val="bg1"/>
                </a:solidFill>
              </a:rPr>
              <a:t>Naïve-Bayes Model</a:t>
            </a:r>
          </a:p>
        </p:txBody>
      </p:sp>
    </p:spTree>
    <p:extLst>
      <p:ext uri="{BB962C8B-B14F-4D97-AF65-F5344CB8AC3E}">
        <p14:creationId xmlns:p14="http://schemas.microsoft.com/office/powerpoint/2010/main" val="2786102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03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7D9C6A9-2868-43A5-97D0-ACBDFA4E2213}"/>
              </a:ext>
            </a:extLst>
          </p:cNvPr>
          <p:cNvSpPr/>
          <p:nvPr/>
        </p:nvSpPr>
        <p:spPr>
          <a:xfrm>
            <a:off x="477011" y="859289"/>
            <a:ext cx="11237976" cy="923330"/>
          </a:xfrm>
          <a:prstGeom prst="rect">
            <a:avLst/>
          </a:prstGeom>
        </p:spPr>
        <p:txBody>
          <a:bodyPr wrap="square">
            <a:spAutoFit/>
          </a:bodyPr>
          <a:lstStyle/>
          <a:p>
            <a:r>
              <a:rPr lang="en-US" dirty="0">
                <a:solidFill>
                  <a:schemeClr val="bg1"/>
                </a:solidFill>
              </a:rPr>
              <a:t>The GGPLOT and point plots confirm the assumptions. There is no evidence against normal distributions. With the exception of Distance from home, there does not seem to be much evidence against a linear relationship between the means and there does not seem to be much evidence of non-constant standard deviation of the normal distributions. </a:t>
            </a:r>
          </a:p>
        </p:txBody>
      </p:sp>
      <p:sp>
        <p:nvSpPr>
          <p:cNvPr id="12" name="TextBox 11">
            <a:extLst>
              <a:ext uri="{FF2B5EF4-FFF2-40B4-BE49-F238E27FC236}">
                <a16:creationId xmlns:a16="http://schemas.microsoft.com/office/drawing/2014/main" id="{6DDCF99D-A090-41EA-96EB-DD090CAD9FF3}"/>
              </a:ext>
            </a:extLst>
          </p:cNvPr>
          <p:cNvSpPr txBox="1"/>
          <p:nvPr/>
        </p:nvSpPr>
        <p:spPr>
          <a:xfrm>
            <a:off x="477012" y="488154"/>
            <a:ext cx="11237975" cy="461665"/>
          </a:xfrm>
          <a:prstGeom prst="rect">
            <a:avLst/>
          </a:prstGeom>
          <a:noFill/>
        </p:spPr>
        <p:txBody>
          <a:bodyPr wrap="square" rtlCol="0">
            <a:spAutoFit/>
          </a:bodyPr>
          <a:lstStyle/>
          <a:p>
            <a:pPr algn="ctr"/>
            <a:r>
              <a:rPr lang="en-US" sz="2400" dirty="0">
                <a:solidFill>
                  <a:schemeClr val="bg1"/>
                </a:solidFill>
              </a:rPr>
              <a:t>Linear Regression Model</a:t>
            </a:r>
          </a:p>
        </p:txBody>
      </p:sp>
      <p:pic>
        <p:nvPicPr>
          <p:cNvPr id="5" name="Picture 4">
            <a:extLst>
              <a:ext uri="{FF2B5EF4-FFF2-40B4-BE49-F238E27FC236}">
                <a16:creationId xmlns:a16="http://schemas.microsoft.com/office/drawing/2014/main" id="{B9FA0C36-22E9-423B-BD98-D51A89EE763D}"/>
              </a:ext>
            </a:extLst>
          </p:cNvPr>
          <p:cNvPicPr>
            <a:picLocks noChangeAspect="1"/>
          </p:cNvPicPr>
          <p:nvPr/>
        </p:nvPicPr>
        <p:blipFill>
          <a:blip r:embed="rId3"/>
          <a:stretch>
            <a:fillRect/>
          </a:stretch>
        </p:blipFill>
        <p:spPr>
          <a:xfrm>
            <a:off x="4227569" y="4237585"/>
            <a:ext cx="3583116" cy="2037970"/>
          </a:xfrm>
          <a:prstGeom prst="rect">
            <a:avLst/>
          </a:prstGeom>
        </p:spPr>
      </p:pic>
      <p:pic>
        <p:nvPicPr>
          <p:cNvPr id="6" name="Picture 5">
            <a:extLst>
              <a:ext uri="{FF2B5EF4-FFF2-40B4-BE49-F238E27FC236}">
                <a16:creationId xmlns:a16="http://schemas.microsoft.com/office/drawing/2014/main" id="{459014B5-19E1-4785-9E4F-A62803C86138}"/>
              </a:ext>
            </a:extLst>
          </p:cNvPr>
          <p:cNvPicPr>
            <a:picLocks noChangeAspect="1"/>
          </p:cNvPicPr>
          <p:nvPr/>
        </p:nvPicPr>
        <p:blipFill>
          <a:blip r:embed="rId4"/>
          <a:stretch>
            <a:fillRect/>
          </a:stretch>
        </p:blipFill>
        <p:spPr>
          <a:xfrm>
            <a:off x="582585" y="2097230"/>
            <a:ext cx="3583116" cy="2037970"/>
          </a:xfrm>
          <a:prstGeom prst="rect">
            <a:avLst/>
          </a:prstGeom>
        </p:spPr>
      </p:pic>
      <p:pic>
        <p:nvPicPr>
          <p:cNvPr id="8" name="Picture 7">
            <a:extLst>
              <a:ext uri="{FF2B5EF4-FFF2-40B4-BE49-F238E27FC236}">
                <a16:creationId xmlns:a16="http://schemas.microsoft.com/office/drawing/2014/main" id="{6F30E4A3-51C5-4395-A71D-DDE07EB9247F}"/>
              </a:ext>
            </a:extLst>
          </p:cNvPr>
          <p:cNvPicPr>
            <a:picLocks noChangeAspect="1"/>
          </p:cNvPicPr>
          <p:nvPr/>
        </p:nvPicPr>
        <p:blipFill>
          <a:blip r:embed="rId5"/>
          <a:stretch>
            <a:fillRect/>
          </a:stretch>
        </p:blipFill>
        <p:spPr>
          <a:xfrm>
            <a:off x="4227569" y="2097230"/>
            <a:ext cx="3583116" cy="2037970"/>
          </a:xfrm>
          <a:prstGeom prst="rect">
            <a:avLst/>
          </a:prstGeom>
        </p:spPr>
      </p:pic>
      <p:pic>
        <p:nvPicPr>
          <p:cNvPr id="9" name="Picture 8">
            <a:extLst>
              <a:ext uri="{FF2B5EF4-FFF2-40B4-BE49-F238E27FC236}">
                <a16:creationId xmlns:a16="http://schemas.microsoft.com/office/drawing/2014/main" id="{A52C005E-7A11-4043-9EAC-13A99A826C2F}"/>
              </a:ext>
            </a:extLst>
          </p:cNvPr>
          <p:cNvPicPr>
            <a:picLocks noChangeAspect="1"/>
          </p:cNvPicPr>
          <p:nvPr/>
        </p:nvPicPr>
        <p:blipFill>
          <a:blip r:embed="rId6"/>
          <a:stretch>
            <a:fillRect/>
          </a:stretch>
        </p:blipFill>
        <p:spPr>
          <a:xfrm>
            <a:off x="7890798" y="4237585"/>
            <a:ext cx="3583116" cy="2037970"/>
          </a:xfrm>
          <a:prstGeom prst="rect">
            <a:avLst/>
          </a:prstGeom>
        </p:spPr>
      </p:pic>
      <p:pic>
        <p:nvPicPr>
          <p:cNvPr id="10" name="Picture 9">
            <a:extLst>
              <a:ext uri="{FF2B5EF4-FFF2-40B4-BE49-F238E27FC236}">
                <a16:creationId xmlns:a16="http://schemas.microsoft.com/office/drawing/2014/main" id="{70CEEEF9-F7EB-42E9-8384-85CD1F80820B}"/>
              </a:ext>
            </a:extLst>
          </p:cNvPr>
          <p:cNvPicPr>
            <a:picLocks noChangeAspect="1"/>
          </p:cNvPicPr>
          <p:nvPr/>
        </p:nvPicPr>
        <p:blipFill>
          <a:blip r:embed="rId7"/>
          <a:stretch>
            <a:fillRect/>
          </a:stretch>
        </p:blipFill>
        <p:spPr>
          <a:xfrm>
            <a:off x="564340" y="4237585"/>
            <a:ext cx="3583116" cy="2037970"/>
          </a:xfrm>
          <a:prstGeom prst="rect">
            <a:avLst/>
          </a:prstGeom>
        </p:spPr>
      </p:pic>
      <p:pic>
        <p:nvPicPr>
          <p:cNvPr id="11" name="Picture 10">
            <a:extLst>
              <a:ext uri="{FF2B5EF4-FFF2-40B4-BE49-F238E27FC236}">
                <a16:creationId xmlns:a16="http://schemas.microsoft.com/office/drawing/2014/main" id="{D92D6C0D-D573-4B87-94F9-0735A255DFA0}"/>
              </a:ext>
            </a:extLst>
          </p:cNvPr>
          <p:cNvPicPr>
            <a:picLocks noChangeAspect="1"/>
          </p:cNvPicPr>
          <p:nvPr/>
        </p:nvPicPr>
        <p:blipFill>
          <a:blip r:embed="rId8"/>
          <a:stretch>
            <a:fillRect/>
          </a:stretch>
        </p:blipFill>
        <p:spPr>
          <a:xfrm>
            <a:off x="7872553" y="2104524"/>
            <a:ext cx="3736862" cy="2021020"/>
          </a:xfrm>
          <a:prstGeom prst="rect">
            <a:avLst/>
          </a:prstGeom>
        </p:spPr>
      </p:pic>
    </p:spTree>
    <p:extLst>
      <p:ext uri="{BB962C8B-B14F-4D97-AF65-F5344CB8AC3E}">
        <p14:creationId xmlns:p14="http://schemas.microsoft.com/office/powerpoint/2010/main" val="1760456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03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7D9C6A9-2868-43A5-97D0-ACBDFA4E2213}"/>
              </a:ext>
            </a:extLst>
          </p:cNvPr>
          <p:cNvSpPr/>
          <p:nvPr/>
        </p:nvSpPr>
        <p:spPr>
          <a:xfrm>
            <a:off x="735589" y="2787677"/>
            <a:ext cx="5516383" cy="1477328"/>
          </a:xfrm>
          <a:prstGeom prst="rect">
            <a:avLst/>
          </a:prstGeom>
        </p:spPr>
        <p:txBody>
          <a:bodyPr wrap="square">
            <a:spAutoFit/>
          </a:bodyPr>
          <a:lstStyle/>
          <a:p>
            <a:r>
              <a:rPr lang="en-US" dirty="0">
                <a:solidFill>
                  <a:schemeClr val="bg1"/>
                </a:solidFill>
              </a:rPr>
              <a:t>Based the analysis above, the following variables will be user to fit the model: Monthly Income, Years At Company, Total Working Years, Job Level.  This model  very low P value of less than 2.2</a:t>
            </a:r>
            <a:r>
              <a:rPr lang="en-US" baseline="30000" dirty="0">
                <a:solidFill>
                  <a:schemeClr val="bg1"/>
                </a:solidFill>
              </a:rPr>
              <a:t>-16  </a:t>
            </a:r>
            <a:r>
              <a:rPr lang="en-US" dirty="0">
                <a:solidFill>
                  <a:schemeClr val="bg1"/>
                </a:solidFill>
              </a:rPr>
              <a:t>and a Root Mean Square error of $1383 with a 95% confidence interval.</a:t>
            </a:r>
            <a:endParaRPr lang="en-US" baseline="30000" dirty="0">
              <a:solidFill>
                <a:schemeClr val="bg1"/>
              </a:solidFill>
            </a:endParaRPr>
          </a:p>
        </p:txBody>
      </p:sp>
      <p:sp>
        <p:nvSpPr>
          <p:cNvPr id="12" name="TextBox 11">
            <a:extLst>
              <a:ext uri="{FF2B5EF4-FFF2-40B4-BE49-F238E27FC236}">
                <a16:creationId xmlns:a16="http://schemas.microsoft.com/office/drawing/2014/main" id="{6DDCF99D-A090-41EA-96EB-DD090CAD9FF3}"/>
              </a:ext>
            </a:extLst>
          </p:cNvPr>
          <p:cNvSpPr txBox="1"/>
          <p:nvPr/>
        </p:nvSpPr>
        <p:spPr>
          <a:xfrm>
            <a:off x="477012" y="488154"/>
            <a:ext cx="11237975" cy="461665"/>
          </a:xfrm>
          <a:prstGeom prst="rect">
            <a:avLst/>
          </a:prstGeom>
          <a:noFill/>
        </p:spPr>
        <p:txBody>
          <a:bodyPr wrap="square" rtlCol="0">
            <a:spAutoFit/>
          </a:bodyPr>
          <a:lstStyle/>
          <a:p>
            <a:pPr algn="ctr"/>
            <a:r>
              <a:rPr lang="en-US" sz="2400" dirty="0">
                <a:solidFill>
                  <a:schemeClr val="bg1"/>
                </a:solidFill>
              </a:rPr>
              <a:t>Linear Regression Model</a:t>
            </a:r>
          </a:p>
        </p:txBody>
      </p:sp>
      <p:pic>
        <p:nvPicPr>
          <p:cNvPr id="2" name="Picture 1">
            <a:extLst>
              <a:ext uri="{FF2B5EF4-FFF2-40B4-BE49-F238E27FC236}">
                <a16:creationId xmlns:a16="http://schemas.microsoft.com/office/drawing/2014/main" id="{BDBE00D2-DADF-44F8-B9BE-753690EA07F1}"/>
              </a:ext>
            </a:extLst>
          </p:cNvPr>
          <p:cNvPicPr>
            <a:picLocks noChangeAspect="1"/>
          </p:cNvPicPr>
          <p:nvPr/>
        </p:nvPicPr>
        <p:blipFill>
          <a:blip r:embed="rId3"/>
          <a:stretch>
            <a:fillRect/>
          </a:stretch>
        </p:blipFill>
        <p:spPr>
          <a:xfrm>
            <a:off x="6510548" y="2174560"/>
            <a:ext cx="4988955" cy="3387238"/>
          </a:xfrm>
          <a:prstGeom prst="rect">
            <a:avLst/>
          </a:prstGeom>
        </p:spPr>
      </p:pic>
    </p:spTree>
    <p:extLst>
      <p:ext uri="{BB962C8B-B14F-4D97-AF65-F5344CB8AC3E}">
        <p14:creationId xmlns:p14="http://schemas.microsoft.com/office/powerpoint/2010/main" val="848708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03A4B"/>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03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E1D40E3-677D-46CC-832A-B0DD6A968570}"/>
              </a:ext>
            </a:extLst>
          </p:cNvPr>
          <p:cNvSpPr txBox="1"/>
          <p:nvPr/>
        </p:nvSpPr>
        <p:spPr>
          <a:xfrm>
            <a:off x="477009" y="543832"/>
            <a:ext cx="11237975" cy="1600438"/>
          </a:xfrm>
          <a:prstGeom prst="rect">
            <a:avLst/>
          </a:prstGeom>
          <a:noFill/>
        </p:spPr>
        <p:txBody>
          <a:bodyPr wrap="square" rtlCol="0">
            <a:spAutoFit/>
          </a:bodyPr>
          <a:lstStyle/>
          <a:p>
            <a:r>
              <a:rPr lang="en-US" sz="1400" dirty="0">
                <a:solidFill>
                  <a:schemeClr val="bg1"/>
                </a:solidFill>
              </a:rPr>
              <a:t>Examining the Attrition dataset, we note that it consists of 870 observations and 36 attributes/variables.  The original variables consisted of  27 integers and 9 factors. The skim function output shown (Figure 1) indicates that the “over 18 category has one level and thus it will be removed. Also, since Employee count and standard hours both only have one values (SD = 0) they will also be removed because they are not useful for classification or regression.  Finally, Variables that provide similar information such as Hourly, daily, Monthly rate will be removed and we will use Monthly Income instead.</a:t>
            </a:r>
          </a:p>
          <a:p>
            <a:endParaRPr lang="en-US" sz="1400" dirty="0">
              <a:solidFill>
                <a:schemeClr val="bg1"/>
              </a:solidFill>
            </a:endParaRPr>
          </a:p>
          <a:p>
            <a:r>
              <a:rPr lang="en-US" sz="1400" dirty="0">
                <a:solidFill>
                  <a:schemeClr val="bg1"/>
                </a:solidFill>
              </a:rPr>
              <a:t>After this variable pruning, we end up with 21 integers and 9 factors (Figure 2). None of the attributes have any missing values as illustrated in (Figure 3).</a:t>
            </a:r>
          </a:p>
        </p:txBody>
      </p:sp>
      <p:pic>
        <p:nvPicPr>
          <p:cNvPr id="7" name="Picture 6">
            <a:extLst>
              <a:ext uri="{FF2B5EF4-FFF2-40B4-BE49-F238E27FC236}">
                <a16:creationId xmlns:a16="http://schemas.microsoft.com/office/drawing/2014/main" id="{C382FD95-74EC-401C-A7D0-055B330202F4}"/>
              </a:ext>
            </a:extLst>
          </p:cNvPr>
          <p:cNvPicPr>
            <a:picLocks noChangeAspect="1"/>
          </p:cNvPicPr>
          <p:nvPr/>
        </p:nvPicPr>
        <p:blipFill>
          <a:blip r:embed="rId3"/>
          <a:stretch>
            <a:fillRect/>
          </a:stretch>
        </p:blipFill>
        <p:spPr>
          <a:xfrm>
            <a:off x="7936901" y="2966499"/>
            <a:ext cx="3717604" cy="2119851"/>
          </a:xfrm>
          <a:prstGeom prst="rect">
            <a:avLst/>
          </a:prstGeom>
        </p:spPr>
      </p:pic>
      <p:sp>
        <p:nvSpPr>
          <p:cNvPr id="9" name="TextBox 8">
            <a:extLst>
              <a:ext uri="{FF2B5EF4-FFF2-40B4-BE49-F238E27FC236}">
                <a16:creationId xmlns:a16="http://schemas.microsoft.com/office/drawing/2014/main" id="{519D2F3A-BE09-40A7-894D-EB818845568E}"/>
              </a:ext>
            </a:extLst>
          </p:cNvPr>
          <p:cNvSpPr txBox="1"/>
          <p:nvPr/>
        </p:nvSpPr>
        <p:spPr>
          <a:xfrm>
            <a:off x="4267958" y="5892283"/>
            <a:ext cx="3596368" cy="446276"/>
          </a:xfrm>
          <a:prstGeom prst="rect">
            <a:avLst/>
          </a:prstGeom>
          <a:noFill/>
        </p:spPr>
        <p:txBody>
          <a:bodyPr wrap="square" rtlCol="0">
            <a:spAutoFit/>
          </a:bodyPr>
          <a:lstStyle/>
          <a:p>
            <a:pPr algn="ctr"/>
            <a:r>
              <a:rPr lang="en-US" sz="1400" dirty="0">
                <a:solidFill>
                  <a:schemeClr val="bg1"/>
                </a:solidFill>
              </a:rPr>
              <a:t>(Figure 2) Superfluous variables removed</a:t>
            </a:r>
          </a:p>
          <a:p>
            <a:pPr algn="ctr"/>
            <a:r>
              <a:rPr lang="en-US" sz="900" dirty="0">
                <a:solidFill>
                  <a:schemeClr val="bg1"/>
                </a:solidFill>
              </a:rPr>
              <a:t> Data Set composition</a:t>
            </a:r>
          </a:p>
        </p:txBody>
      </p:sp>
      <p:sp>
        <p:nvSpPr>
          <p:cNvPr id="10" name="TextBox 9">
            <a:extLst>
              <a:ext uri="{FF2B5EF4-FFF2-40B4-BE49-F238E27FC236}">
                <a16:creationId xmlns:a16="http://schemas.microsoft.com/office/drawing/2014/main" id="{7377C36B-F56A-4C0E-9E14-56C3F20134D5}"/>
              </a:ext>
            </a:extLst>
          </p:cNvPr>
          <p:cNvSpPr txBox="1"/>
          <p:nvPr/>
        </p:nvSpPr>
        <p:spPr>
          <a:xfrm>
            <a:off x="7922413" y="5104446"/>
            <a:ext cx="3717604" cy="307777"/>
          </a:xfrm>
          <a:prstGeom prst="rect">
            <a:avLst/>
          </a:prstGeom>
          <a:noFill/>
        </p:spPr>
        <p:txBody>
          <a:bodyPr wrap="square" rtlCol="0">
            <a:spAutoFit/>
          </a:bodyPr>
          <a:lstStyle/>
          <a:p>
            <a:pPr algn="ctr"/>
            <a:r>
              <a:rPr lang="en-US" sz="1400" dirty="0">
                <a:solidFill>
                  <a:schemeClr val="bg1"/>
                </a:solidFill>
              </a:rPr>
              <a:t>(Figure 3) Missing Data analysis</a:t>
            </a:r>
          </a:p>
        </p:txBody>
      </p:sp>
      <p:pic>
        <p:nvPicPr>
          <p:cNvPr id="8" name="Picture 7">
            <a:extLst>
              <a:ext uri="{FF2B5EF4-FFF2-40B4-BE49-F238E27FC236}">
                <a16:creationId xmlns:a16="http://schemas.microsoft.com/office/drawing/2014/main" id="{C54DB141-E79E-422D-834D-F9A7CF9A29C9}"/>
              </a:ext>
            </a:extLst>
          </p:cNvPr>
          <p:cNvPicPr>
            <a:picLocks noChangeAspect="1"/>
          </p:cNvPicPr>
          <p:nvPr/>
        </p:nvPicPr>
        <p:blipFill>
          <a:blip r:embed="rId4"/>
          <a:stretch>
            <a:fillRect/>
          </a:stretch>
        </p:blipFill>
        <p:spPr>
          <a:xfrm>
            <a:off x="4251459" y="2954505"/>
            <a:ext cx="3596368" cy="2965971"/>
          </a:xfrm>
          <a:prstGeom prst="rect">
            <a:avLst/>
          </a:prstGeom>
        </p:spPr>
      </p:pic>
      <p:pic>
        <p:nvPicPr>
          <p:cNvPr id="11" name="Picture 10">
            <a:extLst>
              <a:ext uri="{FF2B5EF4-FFF2-40B4-BE49-F238E27FC236}">
                <a16:creationId xmlns:a16="http://schemas.microsoft.com/office/drawing/2014/main" id="{10BE7F1A-EFC6-4D53-A00D-466B12D398CD}"/>
              </a:ext>
            </a:extLst>
          </p:cNvPr>
          <p:cNvPicPr>
            <a:picLocks noChangeAspect="1"/>
          </p:cNvPicPr>
          <p:nvPr/>
        </p:nvPicPr>
        <p:blipFill>
          <a:blip r:embed="rId5"/>
          <a:stretch>
            <a:fillRect/>
          </a:stretch>
        </p:blipFill>
        <p:spPr>
          <a:xfrm>
            <a:off x="556528" y="2959493"/>
            <a:ext cx="3596368" cy="2821289"/>
          </a:xfrm>
          <a:prstGeom prst="rect">
            <a:avLst/>
          </a:prstGeom>
        </p:spPr>
      </p:pic>
      <p:sp>
        <p:nvSpPr>
          <p:cNvPr id="15" name="TextBox 14">
            <a:extLst>
              <a:ext uri="{FF2B5EF4-FFF2-40B4-BE49-F238E27FC236}">
                <a16:creationId xmlns:a16="http://schemas.microsoft.com/office/drawing/2014/main" id="{164C9F14-DCC6-40FD-B44C-DDFA9E62CB5B}"/>
              </a:ext>
            </a:extLst>
          </p:cNvPr>
          <p:cNvSpPr txBox="1"/>
          <p:nvPr/>
        </p:nvSpPr>
        <p:spPr>
          <a:xfrm>
            <a:off x="556527" y="5722105"/>
            <a:ext cx="3596367" cy="307777"/>
          </a:xfrm>
          <a:prstGeom prst="rect">
            <a:avLst/>
          </a:prstGeom>
          <a:noFill/>
        </p:spPr>
        <p:txBody>
          <a:bodyPr wrap="square" rtlCol="0">
            <a:spAutoFit/>
          </a:bodyPr>
          <a:lstStyle/>
          <a:p>
            <a:pPr algn="ctr"/>
            <a:r>
              <a:rPr lang="en-US" sz="1400" dirty="0">
                <a:solidFill>
                  <a:schemeClr val="bg1"/>
                </a:solidFill>
              </a:rPr>
              <a:t>(Figure 1) Superfluous variables identified</a:t>
            </a:r>
          </a:p>
        </p:txBody>
      </p:sp>
    </p:spTree>
    <p:extLst>
      <p:ext uri="{BB962C8B-B14F-4D97-AF65-F5344CB8AC3E}">
        <p14:creationId xmlns:p14="http://schemas.microsoft.com/office/powerpoint/2010/main" val="1133434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03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E1D40E3-677D-46CC-832A-B0DD6A968570}"/>
              </a:ext>
            </a:extLst>
          </p:cNvPr>
          <p:cNvSpPr txBox="1"/>
          <p:nvPr/>
        </p:nvSpPr>
        <p:spPr>
          <a:xfrm>
            <a:off x="477012" y="635822"/>
            <a:ext cx="11237976" cy="738664"/>
          </a:xfrm>
          <a:prstGeom prst="rect">
            <a:avLst/>
          </a:prstGeom>
          <a:noFill/>
        </p:spPr>
        <p:txBody>
          <a:bodyPr wrap="square" rtlCol="0">
            <a:spAutoFit/>
          </a:bodyPr>
          <a:lstStyle/>
          <a:p>
            <a:r>
              <a:rPr lang="en-US" sz="1400" dirty="0">
                <a:solidFill>
                  <a:schemeClr val="bg1"/>
                </a:solidFill>
              </a:rPr>
              <a:t>Categorical Analysis reveals the existence of categorical imbalance especially in the attrition category where approximately 85%  of the values are “No”.  Since this is the response factor, over and/or under sampling techniques may have to be applied during modeling to produce better results.  Additional imbalances exist in Business Travel, overtime and department.  The Gender is slightly imbalanced with 59% of the values are males.</a:t>
            </a:r>
          </a:p>
        </p:txBody>
      </p:sp>
      <p:grpSp>
        <p:nvGrpSpPr>
          <p:cNvPr id="10" name="Group 9">
            <a:extLst>
              <a:ext uri="{FF2B5EF4-FFF2-40B4-BE49-F238E27FC236}">
                <a16:creationId xmlns:a16="http://schemas.microsoft.com/office/drawing/2014/main" id="{0C31292C-1FE7-497F-80F0-30978E69C1A9}"/>
              </a:ext>
            </a:extLst>
          </p:cNvPr>
          <p:cNvGrpSpPr/>
          <p:nvPr/>
        </p:nvGrpSpPr>
        <p:grpSpPr>
          <a:xfrm>
            <a:off x="551209" y="1694776"/>
            <a:ext cx="5529943" cy="4677860"/>
            <a:chOff x="562737" y="1780224"/>
            <a:chExt cx="5308103" cy="4636861"/>
          </a:xfrm>
        </p:grpSpPr>
        <p:sp>
          <p:nvSpPr>
            <p:cNvPr id="7" name="TextBox 6">
              <a:extLst>
                <a:ext uri="{FF2B5EF4-FFF2-40B4-BE49-F238E27FC236}">
                  <a16:creationId xmlns:a16="http://schemas.microsoft.com/office/drawing/2014/main" id="{9266500E-3B4B-42DB-A309-09BD86CDCAE4}"/>
                </a:ext>
              </a:extLst>
            </p:cNvPr>
            <p:cNvSpPr txBox="1"/>
            <p:nvPr/>
          </p:nvSpPr>
          <p:spPr>
            <a:xfrm>
              <a:off x="566058" y="6109308"/>
              <a:ext cx="5304782" cy="307777"/>
            </a:xfrm>
            <a:prstGeom prst="rect">
              <a:avLst/>
            </a:prstGeom>
            <a:noFill/>
          </p:spPr>
          <p:txBody>
            <a:bodyPr wrap="square" rtlCol="0">
              <a:spAutoFit/>
            </a:bodyPr>
            <a:lstStyle/>
            <a:p>
              <a:pPr algn="ctr"/>
              <a:r>
                <a:rPr lang="en-US" sz="1400" dirty="0">
                  <a:solidFill>
                    <a:schemeClr val="bg1"/>
                  </a:solidFill>
                </a:rPr>
                <a:t>Figure 1: Categorical analysis – Frequency diagram</a:t>
              </a:r>
            </a:p>
          </p:txBody>
        </p:sp>
        <p:pic>
          <p:nvPicPr>
            <p:cNvPr id="5" name="Picture 4">
              <a:extLst>
                <a:ext uri="{FF2B5EF4-FFF2-40B4-BE49-F238E27FC236}">
                  <a16:creationId xmlns:a16="http://schemas.microsoft.com/office/drawing/2014/main" id="{808C978B-344E-4C87-A67A-010840084FCB}"/>
                </a:ext>
              </a:extLst>
            </p:cNvPr>
            <p:cNvPicPr>
              <a:picLocks noChangeAspect="1"/>
            </p:cNvPicPr>
            <p:nvPr/>
          </p:nvPicPr>
          <p:blipFill>
            <a:blip r:embed="rId2"/>
            <a:stretch>
              <a:fillRect/>
            </a:stretch>
          </p:blipFill>
          <p:spPr>
            <a:xfrm>
              <a:off x="562737" y="1780224"/>
              <a:ext cx="5308102" cy="4371378"/>
            </a:xfrm>
            <a:prstGeom prst="rect">
              <a:avLst/>
            </a:prstGeom>
          </p:spPr>
        </p:pic>
      </p:grpSp>
      <p:pic>
        <p:nvPicPr>
          <p:cNvPr id="9" name="Picture 8">
            <a:extLst>
              <a:ext uri="{FF2B5EF4-FFF2-40B4-BE49-F238E27FC236}">
                <a16:creationId xmlns:a16="http://schemas.microsoft.com/office/drawing/2014/main" id="{D1131EC0-2949-47AF-BF05-A2323AC7626A}"/>
              </a:ext>
            </a:extLst>
          </p:cNvPr>
          <p:cNvPicPr>
            <a:picLocks noChangeAspect="1"/>
          </p:cNvPicPr>
          <p:nvPr/>
        </p:nvPicPr>
        <p:blipFill>
          <a:blip r:embed="rId3"/>
          <a:stretch>
            <a:fillRect/>
          </a:stretch>
        </p:blipFill>
        <p:spPr>
          <a:xfrm>
            <a:off x="6127916" y="1694776"/>
            <a:ext cx="5529942" cy="4430665"/>
          </a:xfrm>
          <a:prstGeom prst="rect">
            <a:avLst/>
          </a:prstGeom>
        </p:spPr>
      </p:pic>
      <p:sp>
        <p:nvSpPr>
          <p:cNvPr id="12" name="TextBox 11">
            <a:extLst>
              <a:ext uri="{FF2B5EF4-FFF2-40B4-BE49-F238E27FC236}">
                <a16:creationId xmlns:a16="http://schemas.microsoft.com/office/drawing/2014/main" id="{C3E114EF-51F4-4D33-9016-DEBCBC42C153}"/>
              </a:ext>
            </a:extLst>
          </p:cNvPr>
          <p:cNvSpPr txBox="1"/>
          <p:nvPr/>
        </p:nvSpPr>
        <p:spPr>
          <a:xfrm>
            <a:off x="6539303" y="6070163"/>
            <a:ext cx="5086640" cy="307777"/>
          </a:xfrm>
          <a:prstGeom prst="rect">
            <a:avLst/>
          </a:prstGeom>
          <a:noFill/>
        </p:spPr>
        <p:txBody>
          <a:bodyPr wrap="square" rtlCol="0">
            <a:spAutoFit/>
          </a:bodyPr>
          <a:lstStyle/>
          <a:p>
            <a:pPr algn="ctr"/>
            <a:r>
              <a:rPr lang="en-US" sz="1400" dirty="0">
                <a:solidFill>
                  <a:schemeClr val="bg1"/>
                </a:solidFill>
              </a:rPr>
              <a:t>Figure 2: Categorical analysis – Imbalance diagram</a:t>
            </a:r>
          </a:p>
        </p:txBody>
      </p:sp>
    </p:spTree>
    <p:extLst>
      <p:ext uri="{BB962C8B-B14F-4D97-AF65-F5344CB8AC3E}">
        <p14:creationId xmlns:p14="http://schemas.microsoft.com/office/powerpoint/2010/main" val="100211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03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E1D40E3-677D-46CC-832A-B0DD6A968570}"/>
              </a:ext>
            </a:extLst>
          </p:cNvPr>
          <p:cNvSpPr txBox="1"/>
          <p:nvPr/>
        </p:nvSpPr>
        <p:spPr>
          <a:xfrm>
            <a:off x="477012" y="464820"/>
            <a:ext cx="11193453" cy="954107"/>
          </a:xfrm>
          <a:prstGeom prst="rect">
            <a:avLst/>
          </a:prstGeom>
          <a:noFill/>
        </p:spPr>
        <p:txBody>
          <a:bodyPr wrap="square" rtlCol="0">
            <a:spAutoFit/>
          </a:bodyPr>
          <a:lstStyle/>
          <a:p>
            <a:r>
              <a:rPr lang="en-US" sz="1400" dirty="0">
                <a:solidFill>
                  <a:schemeClr val="bg1"/>
                </a:solidFill>
              </a:rPr>
              <a:t>Examining the numerical variables, reveals discrete variables that may need to be converted to factors or categorical variables.  These are highlighted in yellow Figure 1.  We also noticed the Age attribute shows a normal distribution while the “distance from home”, “monthly income”, “Total Working years”, “years at company”, “years in current role”, “years since last promotions” all appear to be slightly skewed distributions.  These distribution may benefit from a log transformation</a:t>
            </a:r>
          </a:p>
        </p:txBody>
      </p:sp>
      <p:pic>
        <p:nvPicPr>
          <p:cNvPr id="5" name="Picture 4">
            <a:extLst>
              <a:ext uri="{FF2B5EF4-FFF2-40B4-BE49-F238E27FC236}">
                <a16:creationId xmlns:a16="http://schemas.microsoft.com/office/drawing/2014/main" id="{73986D68-48D5-4D71-BD07-405D235C8AC0}"/>
              </a:ext>
            </a:extLst>
          </p:cNvPr>
          <p:cNvPicPr>
            <a:picLocks noChangeAspect="1"/>
          </p:cNvPicPr>
          <p:nvPr/>
        </p:nvPicPr>
        <p:blipFill>
          <a:blip r:embed="rId2"/>
          <a:stretch>
            <a:fillRect/>
          </a:stretch>
        </p:blipFill>
        <p:spPr>
          <a:xfrm>
            <a:off x="545855" y="1465219"/>
            <a:ext cx="5452092" cy="4585407"/>
          </a:xfrm>
          <a:prstGeom prst="rect">
            <a:avLst/>
          </a:prstGeom>
        </p:spPr>
      </p:pic>
      <p:sp>
        <p:nvSpPr>
          <p:cNvPr id="15" name="TextBox 14">
            <a:extLst>
              <a:ext uri="{FF2B5EF4-FFF2-40B4-BE49-F238E27FC236}">
                <a16:creationId xmlns:a16="http://schemas.microsoft.com/office/drawing/2014/main" id="{F4885B8A-08A2-4941-B752-9348F88F055C}"/>
              </a:ext>
            </a:extLst>
          </p:cNvPr>
          <p:cNvSpPr txBox="1"/>
          <p:nvPr/>
        </p:nvSpPr>
        <p:spPr>
          <a:xfrm>
            <a:off x="480332" y="6036207"/>
            <a:ext cx="5512109" cy="307777"/>
          </a:xfrm>
          <a:prstGeom prst="rect">
            <a:avLst/>
          </a:prstGeom>
          <a:noFill/>
        </p:spPr>
        <p:txBody>
          <a:bodyPr wrap="square" rtlCol="0">
            <a:spAutoFit/>
          </a:bodyPr>
          <a:lstStyle/>
          <a:p>
            <a:pPr algn="ctr"/>
            <a:r>
              <a:rPr lang="en-US" sz="1400" dirty="0">
                <a:solidFill>
                  <a:schemeClr val="bg1"/>
                </a:solidFill>
              </a:rPr>
              <a:t>Figure 1: Numerical Variables Analysis – discrete variable identified</a:t>
            </a:r>
          </a:p>
        </p:txBody>
      </p:sp>
      <p:pic>
        <p:nvPicPr>
          <p:cNvPr id="6" name="Picture 5">
            <a:extLst>
              <a:ext uri="{FF2B5EF4-FFF2-40B4-BE49-F238E27FC236}">
                <a16:creationId xmlns:a16="http://schemas.microsoft.com/office/drawing/2014/main" id="{54B967D8-62A1-4963-A35C-205BD346B706}"/>
              </a:ext>
            </a:extLst>
          </p:cNvPr>
          <p:cNvPicPr>
            <a:picLocks noChangeAspect="1"/>
          </p:cNvPicPr>
          <p:nvPr/>
        </p:nvPicPr>
        <p:blipFill>
          <a:blip r:embed="rId3"/>
          <a:stretch>
            <a:fillRect/>
          </a:stretch>
        </p:blipFill>
        <p:spPr>
          <a:xfrm>
            <a:off x="6117873" y="1465220"/>
            <a:ext cx="5544437" cy="4570987"/>
          </a:xfrm>
          <a:prstGeom prst="rect">
            <a:avLst/>
          </a:prstGeom>
        </p:spPr>
      </p:pic>
      <p:sp>
        <p:nvSpPr>
          <p:cNvPr id="17" name="TextBox 16">
            <a:extLst>
              <a:ext uri="{FF2B5EF4-FFF2-40B4-BE49-F238E27FC236}">
                <a16:creationId xmlns:a16="http://schemas.microsoft.com/office/drawing/2014/main" id="{0BF58A68-3E7A-4FAC-804C-F09325E4D41E}"/>
              </a:ext>
            </a:extLst>
          </p:cNvPr>
          <p:cNvSpPr txBox="1"/>
          <p:nvPr/>
        </p:nvSpPr>
        <p:spPr>
          <a:xfrm>
            <a:off x="6134036" y="6036206"/>
            <a:ext cx="5512109" cy="307777"/>
          </a:xfrm>
          <a:prstGeom prst="rect">
            <a:avLst/>
          </a:prstGeom>
          <a:noFill/>
        </p:spPr>
        <p:txBody>
          <a:bodyPr wrap="square" rtlCol="0">
            <a:spAutoFit/>
          </a:bodyPr>
          <a:lstStyle/>
          <a:p>
            <a:pPr algn="ctr"/>
            <a:r>
              <a:rPr lang="en-US" sz="1400" dirty="0">
                <a:solidFill>
                  <a:schemeClr val="bg1"/>
                </a:solidFill>
              </a:rPr>
              <a:t>Figure 2: Numerical Variables Analysis – discrete variables removed</a:t>
            </a:r>
          </a:p>
        </p:txBody>
      </p:sp>
    </p:spTree>
    <p:extLst>
      <p:ext uri="{BB962C8B-B14F-4D97-AF65-F5344CB8AC3E}">
        <p14:creationId xmlns:p14="http://schemas.microsoft.com/office/powerpoint/2010/main" val="1834339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03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E1D40E3-677D-46CC-832A-B0DD6A968570}"/>
              </a:ext>
            </a:extLst>
          </p:cNvPr>
          <p:cNvSpPr txBox="1"/>
          <p:nvPr/>
        </p:nvSpPr>
        <p:spPr>
          <a:xfrm>
            <a:off x="575250" y="502849"/>
            <a:ext cx="4771321" cy="1492716"/>
          </a:xfrm>
          <a:prstGeom prst="rect">
            <a:avLst/>
          </a:prstGeom>
          <a:noFill/>
        </p:spPr>
        <p:txBody>
          <a:bodyPr wrap="square" rtlCol="0">
            <a:spAutoFit/>
          </a:bodyPr>
          <a:lstStyle/>
          <a:p>
            <a:r>
              <a:rPr lang="en-US" sz="1300" dirty="0">
                <a:solidFill>
                  <a:schemeClr val="bg1"/>
                </a:solidFill>
              </a:rPr>
              <a:t>Applying log transformation on skewed distributions seems to have helped Monthly Income , Total Work years, and Years at company be normally distributed (Green highlighted charts below.)  However, it did not have much effect on distance from home, Number of company worked, Percent Salary Hike, year in current role, years since last promotion, Years with cur Manager (yellow highlighted charts below.)</a:t>
            </a:r>
          </a:p>
        </p:txBody>
      </p:sp>
      <p:sp>
        <p:nvSpPr>
          <p:cNvPr id="7" name="TextBox 6">
            <a:extLst>
              <a:ext uri="{FF2B5EF4-FFF2-40B4-BE49-F238E27FC236}">
                <a16:creationId xmlns:a16="http://schemas.microsoft.com/office/drawing/2014/main" id="{9266500E-3B4B-42DB-A309-09BD86CDCAE4}"/>
              </a:ext>
            </a:extLst>
          </p:cNvPr>
          <p:cNvSpPr txBox="1"/>
          <p:nvPr/>
        </p:nvSpPr>
        <p:spPr>
          <a:xfrm>
            <a:off x="525559" y="6085185"/>
            <a:ext cx="4821013" cy="307777"/>
          </a:xfrm>
          <a:prstGeom prst="rect">
            <a:avLst/>
          </a:prstGeom>
          <a:noFill/>
        </p:spPr>
        <p:txBody>
          <a:bodyPr wrap="square" rtlCol="0">
            <a:spAutoFit/>
          </a:bodyPr>
          <a:lstStyle/>
          <a:p>
            <a:pPr algn="ctr"/>
            <a:r>
              <a:rPr lang="en-US" sz="1400" dirty="0">
                <a:solidFill>
                  <a:schemeClr val="bg1"/>
                </a:solidFill>
              </a:rPr>
              <a:t>Figure 1: Log Transformation  to improve distribution</a:t>
            </a:r>
          </a:p>
        </p:txBody>
      </p:sp>
      <p:pic>
        <p:nvPicPr>
          <p:cNvPr id="12" name="Picture 11">
            <a:extLst>
              <a:ext uri="{FF2B5EF4-FFF2-40B4-BE49-F238E27FC236}">
                <a16:creationId xmlns:a16="http://schemas.microsoft.com/office/drawing/2014/main" id="{350C8EF2-E0A9-4F35-97B9-F393FE66D8A3}"/>
              </a:ext>
            </a:extLst>
          </p:cNvPr>
          <p:cNvPicPr>
            <a:picLocks noChangeAspect="1"/>
          </p:cNvPicPr>
          <p:nvPr/>
        </p:nvPicPr>
        <p:blipFill>
          <a:blip r:embed="rId3"/>
          <a:stretch>
            <a:fillRect/>
          </a:stretch>
        </p:blipFill>
        <p:spPr>
          <a:xfrm>
            <a:off x="7095744" y="2667587"/>
            <a:ext cx="4286689" cy="3724325"/>
          </a:xfrm>
          <a:prstGeom prst="rect">
            <a:avLst/>
          </a:prstGeom>
        </p:spPr>
      </p:pic>
      <p:pic>
        <p:nvPicPr>
          <p:cNvPr id="13" name="Picture 12">
            <a:extLst>
              <a:ext uri="{FF2B5EF4-FFF2-40B4-BE49-F238E27FC236}">
                <a16:creationId xmlns:a16="http://schemas.microsoft.com/office/drawing/2014/main" id="{3C82026A-8C11-4772-A774-9F9AEE76C4F3}"/>
              </a:ext>
            </a:extLst>
          </p:cNvPr>
          <p:cNvPicPr>
            <a:picLocks noChangeAspect="1"/>
          </p:cNvPicPr>
          <p:nvPr/>
        </p:nvPicPr>
        <p:blipFill>
          <a:blip r:embed="rId4"/>
          <a:stretch>
            <a:fillRect/>
          </a:stretch>
        </p:blipFill>
        <p:spPr>
          <a:xfrm>
            <a:off x="575252" y="2176820"/>
            <a:ext cx="4771321" cy="3927414"/>
          </a:xfrm>
          <a:prstGeom prst="rect">
            <a:avLst/>
          </a:prstGeom>
        </p:spPr>
      </p:pic>
      <p:sp>
        <p:nvSpPr>
          <p:cNvPr id="17" name="TextBox 16">
            <a:extLst>
              <a:ext uri="{FF2B5EF4-FFF2-40B4-BE49-F238E27FC236}">
                <a16:creationId xmlns:a16="http://schemas.microsoft.com/office/drawing/2014/main" id="{DE17D5C7-3AAA-4A15-B51B-EACDFDD12809}"/>
              </a:ext>
            </a:extLst>
          </p:cNvPr>
          <p:cNvSpPr txBox="1"/>
          <p:nvPr/>
        </p:nvSpPr>
        <p:spPr>
          <a:xfrm>
            <a:off x="5632704" y="494032"/>
            <a:ext cx="6082284" cy="492443"/>
          </a:xfrm>
          <a:prstGeom prst="rect">
            <a:avLst/>
          </a:prstGeom>
          <a:noFill/>
        </p:spPr>
        <p:txBody>
          <a:bodyPr wrap="square" rtlCol="0">
            <a:spAutoFit/>
          </a:bodyPr>
          <a:lstStyle/>
          <a:p>
            <a:r>
              <a:rPr lang="en-US" sz="1300" dirty="0">
                <a:solidFill>
                  <a:schemeClr val="bg1"/>
                </a:solidFill>
              </a:rPr>
              <a:t>Heatmap shows significant correlation between  the following variables.  This requires analysis to decide which attributes to exclude from the model to avoid overfitting.</a:t>
            </a:r>
          </a:p>
        </p:txBody>
      </p:sp>
      <p:graphicFrame>
        <p:nvGraphicFramePr>
          <p:cNvPr id="19" name="Object 18">
            <a:extLst>
              <a:ext uri="{FF2B5EF4-FFF2-40B4-BE49-F238E27FC236}">
                <a16:creationId xmlns:a16="http://schemas.microsoft.com/office/drawing/2014/main" id="{A646180C-BCF6-45EF-BD87-D28FD2EC469E}"/>
              </a:ext>
            </a:extLst>
          </p:cNvPr>
          <p:cNvGraphicFramePr>
            <a:graphicFrameLocks noChangeAspect="1"/>
          </p:cNvGraphicFramePr>
          <p:nvPr>
            <p:extLst>
              <p:ext uri="{D42A27DB-BD31-4B8C-83A1-F6EECF244321}">
                <p14:modId xmlns:p14="http://schemas.microsoft.com/office/powerpoint/2010/main" val="3615841180"/>
              </p:ext>
            </p:extLst>
          </p:nvPr>
        </p:nvGraphicFramePr>
        <p:xfrm>
          <a:off x="6610350" y="963168"/>
          <a:ext cx="4772025" cy="1880616"/>
        </p:xfrm>
        <a:graphic>
          <a:graphicData uri="http://schemas.openxmlformats.org/presentationml/2006/ole">
            <mc:AlternateContent xmlns:mc="http://schemas.openxmlformats.org/markup-compatibility/2006">
              <mc:Choice xmlns:v="urn:schemas-microsoft-com:vml" Requires="v">
                <p:oleObj spid="_x0000_s2062" name="Document" r:id="rId5" imgW="5940848" imgH="2908644" progId="Word.Document.12">
                  <p:embed/>
                </p:oleObj>
              </mc:Choice>
              <mc:Fallback>
                <p:oleObj name="Document" r:id="rId5" imgW="5940848" imgH="2908644" progId="Word.Document.12">
                  <p:embed/>
                  <p:pic>
                    <p:nvPicPr>
                      <p:cNvPr id="0" name=""/>
                      <p:cNvPicPr/>
                      <p:nvPr/>
                    </p:nvPicPr>
                    <p:blipFill>
                      <a:blip r:embed="rId6"/>
                      <a:stretch>
                        <a:fillRect/>
                      </a:stretch>
                    </p:blipFill>
                    <p:spPr>
                      <a:xfrm>
                        <a:off x="6610350" y="963168"/>
                        <a:ext cx="4772025" cy="1880616"/>
                      </a:xfrm>
                      <a:prstGeom prst="rect">
                        <a:avLst/>
                      </a:prstGeom>
                    </p:spPr>
                  </p:pic>
                </p:oleObj>
              </mc:Fallback>
            </mc:AlternateContent>
          </a:graphicData>
        </a:graphic>
      </p:graphicFrame>
    </p:spTree>
    <p:extLst>
      <p:ext uri="{BB962C8B-B14F-4D97-AF65-F5344CB8AC3E}">
        <p14:creationId xmlns:p14="http://schemas.microsoft.com/office/powerpoint/2010/main" val="10394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03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E1D40E3-677D-46CC-832A-B0DD6A968570}"/>
              </a:ext>
            </a:extLst>
          </p:cNvPr>
          <p:cNvSpPr txBox="1"/>
          <p:nvPr/>
        </p:nvSpPr>
        <p:spPr>
          <a:xfrm>
            <a:off x="477012" y="476618"/>
            <a:ext cx="11237976" cy="738664"/>
          </a:xfrm>
          <a:prstGeom prst="rect">
            <a:avLst/>
          </a:prstGeom>
          <a:noFill/>
        </p:spPr>
        <p:txBody>
          <a:bodyPr wrap="square" rtlCol="0">
            <a:spAutoFit/>
          </a:bodyPr>
          <a:lstStyle/>
          <a:p>
            <a:r>
              <a:rPr lang="en-US" sz="1400" dirty="0">
                <a:solidFill>
                  <a:schemeClr val="bg1"/>
                </a:solidFill>
              </a:rPr>
              <a:t>Density plots for: Percent Salary Hike, Performance Rate , Years In Current Role, Years with current manager, Job level, and years since last promotion show that these variables do not have a significant effect on attrition.  Job level 2, employees who have been in their current role for seven years and those who have been with the same manger for around seven years show some differences in attrition rate</a:t>
            </a:r>
          </a:p>
        </p:txBody>
      </p:sp>
      <p:pic>
        <p:nvPicPr>
          <p:cNvPr id="13" name="Picture 12">
            <a:extLst>
              <a:ext uri="{FF2B5EF4-FFF2-40B4-BE49-F238E27FC236}">
                <a16:creationId xmlns:a16="http://schemas.microsoft.com/office/drawing/2014/main" id="{12CCA3DA-A3D6-422C-A1A3-AF694E819C75}"/>
              </a:ext>
            </a:extLst>
          </p:cNvPr>
          <p:cNvPicPr>
            <a:picLocks noChangeAspect="1"/>
          </p:cNvPicPr>
          <p:nvPr/>
        </p:nvPicPr>
        <p:blipFill>
          <a:blip r:embed="rId2"/>
          <a:stretch>
            <a:fillRect/>
          </a:stretch>
        </p:blipFill>
        <p:spPr>
          <a:xfrm>
            <a:off x="703928" y="1289311"/>
            <a:ext cx="3420016" cy="2251816"/>
          </a:xfrm>
          <a:prstGeom prst="rect">
            <a:avLst/>
          </a:prstGeom>
        </p:spPr>
      </p:pic>
      <p:sp>
        <p:nvSpPr>
          <p:cNvPr id="17" name="TextBox 16">
            <a:extLst>
              <a:ext uri="{FF2B5EF4-FFF2-40B4-BE49-F238E27FC236}">
                <a16:creationId xmlns:a16="http://schemas.microsoft.com/office/drawing/2014/main" id="{355CEAEA-EE28-4517-BB24-7CF475DEAFD8}"/>
              </a:ext>
            </a:extLst>
          </p:cNvPr>
          <p:cNvSpPr txBox="1"/>
          <p:nvPr/>
        </p:nvSpPr>
        <p:spPr>
          <a:xfrm>
            <a:off x="703928" y="3542342"/>
            <a:ext cx="3420016" cy="246221"/>
          </a:xfrm>
          <a:prstGeom prst="rect">
            <a:avLst/>
          </a:prstGeom>
          <a:noFill/>
        </p:spPr>
        <p:txBody>
          <a:bodyPr wrap="square" rtlCol="0">
            <a:spAutoFit/>
          </a:bodyPr>
          <a:lstStyle/>
          <a:p>
            <a:pPr algn="ctr"/>
            <a:r>
              <a:rPr lang="en-US" sz="1000" dirty="0">
                <a:solidFill>
                  <a:schemeClr val="bg1"/>
                </a:solidFill>
              </a:rPr>
              <a:t>Years with Current Manager</a:t>
            </a:r>
          </a:p>
        </p:txBody>
      </p:sp>
      <p:pic>
        <p:nvPicPr>
          <p:cNvPr id="11" name="Picture 10">
            <a:extLst>
              <a:ext uri="{FF2B5EF4-FFF2-40B4-BE49-F238E27FC236}">
                <a16:creationId xmlns:a16="http://schemas.microsoft.com/office/drawing/2014/main" id="{CC884347-102B-4F24-97EB-1187DF5D3C5E}"/>
              </a:ext>
            </a:extLst>
          </p:cNvPr>
          <p:cNvPicPr>
            <a:picLocks noChangeAspect="1"/>
          </p:cNvPicPr>
          <p:nvPr/>
        </p:nvPicPr>
        <p:blipFill>
          <a:blip r:embed="rId3"/>
          <a:stretch>
            <a:fillRect/>
          </a:stretch>
        </p:blipFill>
        <p:spPr>
          <a:xfrm>
            <a:off x="4639528" y="1289312"/>
            <a:ext cx="3141544" cy="2251816"/>
          </a:xfrm>
          <a:prstGeom prst="rect">
            <a:avLst/>
          </a:prstGeom>
        </p:spPr>
      </p:pic>
      <p:sp>
        <p:nvSpPr>
          <p:cNvPr id="19" name="TextBox 18">
            <a:extLst>
              <a:ext uri="{FF2B5EF4-FFF2-40B4-BE49-F238E27FC236}">
                <a16:creationId xmlns:a16="http://schemas.microsoft.com/office/drawing/2014/main" id="{4DC9A075-87F9-468E-8A71-B4AA281CBAA1}"/>
              </a:ext>
            </a:extLst>
          </p:cNvPr>
          <p:cNvSpPr txBox="1"/>
          <p:nvPr/>
        </p:nvSpPr>
        <p:spPr>
          <a:xfrm>
            <a:off x="4639528" y="3544174"/>
            <a:ext cx="3141544" cy="246221"/>
          </a:xfrm>
          <a:prstGeom prst="rect">
            <a:avLst/>
          </a:prstGeom>
          <a:noFill/>
        </p:spPr>
        <p:txBody>
          <a:bodyPr wrap="square" rtlCol="0">
            <a:spAutoFit/>
          </a:bodyPr>
          <a:lstStyle/>
          <a:p>
            <a:pPr algn="ctr"/>
            <a:r>
              <a:rPr lang="en-US" sz="1000" dirty="0">
                <a:solidFill>
                  <a:schemeClr val="bg1"/>
                </a:solidFill>
              </a:rPr>
              <a:t>Years In Current Role</a:t>
            </a:r>
          </a:p>
        </p:txBody>
      </p:sp>
      <p:pic>
        <p:nvPicPr>
          <p:cNvPr id="22" name="Picture 21">
            <a:extLst>
              <a:ext uri="{FF2B5EF4-FFF2-40B4-BE49-F238E27FC236}">
                <a16:creationId xmlns:a16="http://schemas.microsoft.com/office/drawing/2014/main" id="{360CBBA2-A788-4AE6-9051-EC3163E788C2}"/>
              </a:ext>
            </a:extLst>
          </p:cNvPr>
          <p:cNvPicPr>
            <a:picLocks noChangeAspect="1"/>
          </p:cNvPicPr>
          <p:nvPr/>
        </p:nvPicPr>
        <p:blipFill>
          <a:blip r:embed="rId4"/>
          <a:stretch>
            <a:fillRect/>
          </a:stretch>
        </p:blipFill>
        <p:spPr>
          <a:xfrm>
            <a:off x="703927" y="3843259"/>
            <a:ext cx="3393860" cy="2282585"/>
          </a:xfrm>
          <a:prstGeom prst="rect">
            <a:avLst/>
          </a:prstGeom>
        </p:spPr>
      </p:pic>
      <p:pic>
        <p:nvPicPr>
          <p:cNvPr id="23" name="Picture 22">
            <a:extLst>
              <a:ext uri="{FF2B5EF4-FFF2-40B4-BE49-F238E27FC236}">
                <a16:creationId xmlns:a16="http://schemas.microsoft.com/office/drawing/2014/main" id="{F1FFDE88-BEDA-4AB8-B67D-7598068716AA}"/>
              </a:ext>
            </a:extLst>
          </p:cNvPr>
          <p:cNvPicPr>
            <a:picLocks noChangeAspect="1"/>
          </p:cNvPicPr>
          <p:nvPr/>
        </p:nvPicPr>
        <p:blipFill>
          <a:blip r:embed="rId5"/>
          <a:stretch>
            <a:fillRect/>
          </a:stretch>
        </p:blipFill>
        <p:spPr>
          <a:xfrm>
            <a:off x="4644818" y="3843625"/>
            <a:ext cx="3141544" cy="2276828"/>
          </a:xfrm>
          <a:prstGeom prst="rect">
            <a:avLst/>
          </a:prstGeom>
        </p:spPr>
      </p:pic>
      <p:sp>
        <p:nvSpPr>
          <p:cNvPr id="24" name="TextBox 23">
            <a:extLst>
              <a:ext uri="{FF2B5EF4-FFF2-40B4-BE49-F238E27FC236}">
                <a16:creationId xmlns:a16="http://schemas.microsoft.com/office/drawing/2014/main" id="{9501AFB4-CE0D-45A5-9943-6B6F9AD7237B}"/>
              </a:ext>
            </a:extLst>
          </p:cNvPr>
          <p:cNvSpPr txBox="1"/>
          <p:nvPr/>
        </p:nvSpPr>
        <p:spPr>
          <a:xfrm>
            <a:off x="4689099" y="6121842"/>
            <a:ext cx="3097263" cy="246221"/>
          </a:xfrm>
          <a:prstGeom prst="rect">
            <a:avLst/>
          </a:prstGeom>
          <a:noFill/>
        </p:spPr>
        <p:txBody>
          <a:bodyPr wrap="square" rtlCol="0">
            <a:spAutoFit/>
          </a:bodyPr>
          <a:lstStyle/>
          <a:p>
            <a:pPr algn="ctr"/>
            <a:r>
              <a:rPr lang="en-US" sz="1000" dirty="0">
                <a:solidFill>
                  <a:schemeClr val="bg1"/>
                </a:solidFill>
              </a:rPr>
              <a:t>Performance Rating</a:t>
            </a:r>
          </a:p>
        </p:txBody>
      </p:sp>
      <p:sp>
        <p:nvSpPr>
          <p:cNvPr id="25" name="TextBox 24">
            <a:extLst>
              <a:ext uri="{FF2B5EF4-FFF2-40B4-BE49-F238E27FC236}">
                <a16:creationId xmlns:a16="http://schemas.microsoft.com/office/drawing/2014/main" id="{9B2868D2-6ABE-4297-91D4-91EB96C8DA0D}"/>
              </a:ext>
            </a:extLst>
          </p:cNvPr>
          <p:cNvSpPr txBox="1"/>
          <p:nvPr/>
        </p:nvSpPr>
        <p:spPr>
          <a:xfrm>
            <a:off x="677771" y="6152220"/>
            <a:ext cx="3420016" cy="246221"/>
          </a:xfrm>
          <a:prstGeom prst="rect">
            <a:avLst/>
          </a:prstGeom>
          <a:noFill/>
        </p:spPr>
        <p:txBody>
          <a:bodyPr wrap="square" rtlCol="0">
            <a:spAutoFit/>
          </a:bodyPr>
          <a:lstStyle/>
          <a:p>
            <a:pPr algn="ctr"/>
            <a:r>
              <a:rPr lang="en-US" sz="1000" dirty="0">
                <a:solidFill>
                  <a:schemeClr val="bg1"/>
                </a:solidFill>
              </a:rPr>
              <a:t>Percent Salary Hike</a:t>
            </a:r>
          </a:p>
        </p:txBody>
      </p:sp>
      <p:pic>
        <p:nvPicPr>
          <p:cNvPr id="28" name="Picture 27">
            <a:extLst>
              <a:ext uri="{FF2B5EF4-FFF2-40B4-BE49-F238E27FC236}">
                <a16:creationId xmlns:a16="http://schemas.microsoft.com/office/drawing/2014/main" id="{2F609AB3-B6B0-4534-A86E-B3E731412BD1}"/>
              </a:ext>
            </a:extLst>
          </p:cNvPr>
          <p:cNvPicPr>
            <a:picLocks noChangeAspect="1"/>
          </p:cNvPicPr>
          <p:nvPr/>
        </p:nvPicPr>
        <p:blipFill>
          <a:blip r:embed="rId6"/>
          <a:stretch>
            <a:fillRect/>
          </a:stretch>
        </p:blipFill>
        <p:spPr>
          <a:xfrm>
            <a:off x="8322564" y="3824053"/>
            <a:ext cx="3141544" cy="2276825"/>
          </a:xfrm>
          <a:prstGeom prst="rect">
            <a:avLst/>
          </a:prstGeom>
        </p:spPr>
      </p:pic>
      <p:sp>
        <p:nvSpPr>
          <p:cNvPr id="29" name="TextBox 28">
            <a:extLst>
              <a:ext uri="{FF2B5EF4-FFF2-40B4-BE49-F238E27FC236}">
                <a16:creationId xmlns:a16="http://schemas.microsoft.com/office/drawing/2014/main" id="{4FBA3ECF-29B9-4715-B510-5AC3C9ED47AD}"/>
              </a:ext>
            </a:extLst>
          </p:cNvPr>
          <p:cNvSpPr txBox="1"/>
          <p:nvPr/>
        </p:nvSpPr>
        <p:spPr>
          <a:xfrm>
            <a:off x="8322564" y="6123442"/>
            <a:ext cx="3141544" cy="246221"/>
          </a:xfrm>
          <a:prstGeom prst="rect">
            <a:avLst/>
          </a:prstGeom>
          <a:noFill/>
        </p:spPr>
        <p:txBody>
          <a:bodyPr wrap="square" rtlCol="0">
            <a:spAutoFit/>
          </a:bodyPr>
          <a:lstStyle/>
          <a:p>
            <a:pPr algn="ctr"/>
            <a:r>
              <a:rPr lang="en-US" sz="1000" dirty="0">
                <a:solidFill>
                  <a:schemeClr val="bg1"/>
                </a:solidFill>
              </a:rPr>
              <a:t>Job</a:t>
            </a:r>
            <a:r>
              <a:rPr lang="en-US" sz="700" dirty="0">
                <a:solidFill>
                  <a:schemeClr val="bg1"/>
                </a:solidFill>
              </a:rPr>
              <a:t> </a:t>
            </a:r>
            <a:r>
              <a:rPr lang="en-US" sz="1000" dirty="0">
                <a:solidFill>
                  <a:schemeClr val="bg1"/>
                </a:solidFill>
              </a:rPr>
              <a:t>Level</a:t>
            </a:r>
          </a:p>
        </p:txBody>
      </p:sp>
      <p:sp>
        <p:nvSpPr>
          <p:cNvPr id="34" name="TextBox 33">
            <a:extLst>
              <a:ext uri="{FF2B5EF4-FFF2-40B4-BE49-F238E27FC236}">
                <a16:creationId xmlns:a16="http://schemas.microsoft.com/office/drawing/2014/main" id="{AB5FC82E-1940-409C-BB07-FBADAB5EB7A9}"/>
              </a:ext>
            </a:extLst>
          </p:cNvPr>
          <p:cNvSpPr txBox="1"/>
          <p:nvPr/>
        </p:nvSpPr>
        <p:spPr>
          <a:xfrm>
            <a:off x="8322345" y="3542947"/>
            <a:ext cx="3141544" cy="246221"/>
          </a:xfrm>
          <a:prstGeom prst="rect">
            <a:avLst/>
          </a:prstGeom>
          <a:noFill/>
        </p:spPr>
        <p:txBody>
          <a:bodyPr wrap="square" rtlCol="0">
            <a:spAutoFit/>
          </a:bodyPr>
          <a:lstStyle/>
          <a:p>
            <a:pPr algn="ctr"/>
            <a:r>
              <a:rPr lang="en-US" sz="1000" dirty="0">
                <a:solidFill>
                  <a:schemeClr val="bg1"/>
                </a:solidFill>
              </a:rPr>
              <a:t>Years Since Last Promotion</a:t>
            </a:r>
          </a:p>
        </p:txBody>
      </p:sp>
      <p:pic>
        <p:nvPicPr>
          <p:cNvPr id="35" name="Picture 34">
            <a:extLst>
              <a:ext uri="{FF2B5EF4-FFF2-40B4-BE49-F238E27FC236}">
                <a16:creationId xmlns:a16="http://schemas.microsoft.com/office/drawing/2014/main" id="{47D2F1D1-B35B-493A-8152-9B94468486B6}"/>
              </a:ext>
            </a:extLst>
          </p:cNvPr>
          <p:cNvPicPr>
            <a:picLocks noChangeAspect="1"/>
          </p:cNvPicPr>
          <p:nvPr/>
        </p:nvPicPr>
        <p:blipFill>
          <a:blip r:embed="rId7"/>
          <a:stretch>
            <a:fillRect/>
          </a:stretch>
        </p:blipFill>
        <p:spPr>
          <a:xfrm>
            <a:off x="8322564" y="1264302"/>
            <a:ext cx="3141544" cy="2276826"/>
          </a:xfrm>
          <a:prstGeom prst="rect">
            <a:avLst/>
          </a:prstGeom>
        </p:spPr>
      </p:pic>
    </p:spTree>
    <p:extLst>
      <p:ext uri="{BB962C8B-B14F-4D97-AF65-F5344CB8AC3E}">
        <p14:creationId xmlns:p14="http://schemas.microsoft.com/office/powerpoint/2010/main" val="291353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03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8A195DD-10B2-43C8-B185-E1D2F4109692}"/>
              </a:ext>
            </a:extLst>
          </p:cNvPr>
          <p:cNvPicPr>
            <a:picLocks noChangeAspect="1"/>
          </p:cNvPicPr>
          <p:nvPr/>
        </p:nvPicPr>
        <p:blipFill>
          <a:blip r:embed="rId2"/>
          <a:stretch>
            <a:fillRect/>
          </a:stretch>
        </p:blipFill>
        <p:spPr>
          <a:xfrm>
            <a:off x="648739" y="3943592"/>
            <a:ext cx="3333051" cy="2194560"/>
          </a:xfrm>
          <a:prstGeom prst="rect">
            <a:avLst/>
          </a:prstGeom>
        </p:spPr>
      </p:pic>
      <p:pic>
        <p:nvPicPr>
          <p:cNvPr id="6" name="Picture 5">
            <a:extLst>
              <a:ext uri="{FF2B5EF4-FFF2-40B4-BE49-F238E27FC236}">
                <a16:creationId xmlns:a16="http://schemas.microsoft.com/office/drawing/2014/main" id="{F3C4741E-71F5-444F-847B-08C154E446B4}"/>
              </a:ext>
            </a:extLst>
          </p:cNvPr>
          <p:cNvPicPr>
            <a:picLocks noChangeAspect="1"/>
          </p:cNvPicPr>
          <p:nvPr/>
        </p:nvPicPr>
        <p:blipFill>
          <a:blip r:embed="rId3"/>
          <a:stretch>
            <a:fillRect/>
          </a:stretch>
        </p:blipFill>
        <p:spPr>
          <a:xfrm>
            <a:off x="4335134" y="3947152"/>
            <a:ext cx="3336447" cy="2194560"/>
          </a:xfrm>
          <a:prstGeom prst="rect">
            <a:avLst/>
          </a:prstGeom>
        </p:spPr>
      </p:pic>
      <p:sp>
        <p:nvSpPr>
          <p:cNvPr id="19" name="TextBox 18">
            <a:extLst>
              <a:ext uri="{FF2B5EF4-FFF2-40B4-BE49-F238E27FC236}">
                <a16:creationId xmlns:a16="http://schemas.microsoft.com/office/drawing/2014/main" id="{6CBBF138-B3A2-4262-901D-294668A83447}"/>
              </a:ext>
            </a:extLst>
          </p:cNvPr>
          <p:cNvSpPr txBox="1"/>
          <p:nvPr/>
        </p:nvSpPr>
        <p:spPr>
          <a:xfrm>
            <a:off x="648738" y="6128631"/>
            <a:ext cx="3333051" cy="246221"/>
          </a:xfrm>
          <a:prstGeom prst="rect">
            <a:avLst/>
          </a:prstGeom>
          <a:noFill/>
        </p:spPr>
        <p:txBody>
          <a:bodyPr wrap="square" rtlCol="0">
            <a:spAutoFit/>
          </a:bodyPr>
          <a:lstStyle/>
          <a:p>
            <a:pPr algn="ctr"/>
            <a:r>
              <a:rPr lang="en-US" sz="1000" dirty="0">
                <a:solidFill>
                  <a:schemeClr val="bg1"/>
                </a:solidFill>
              </a:rPr>
              <a:t>Age</a:t>
            </a:r>
          </a:p>
        </p:txBody>
      </p:sp>
      <p:sp>
        <p:nvSpPr>
          <p:cNvPr id="20" name="TextBox 19">
            <a:extLst>
              <a:ext uri="{FF2B5EF4-FFF2-40B4-BE49-F238E27FC236}">
                <a16:creationId xmlns:a16="http://schemas.microsoft.com/office/drawing/2014/main" id="{C05DE030-8A9A-48F3-A0C1-D7B23CC970B4}"/>
              </a:ext>
            </a:extLst>
          </p:cNvPr>
          <p:cNvSpPr txBox="1"/>
          <p:nvPr/>
        </p:nvSpPr>
        <p:spPr>
          <a:xfrm>
            <a:off x="4335134" y="6148100"/>
            <a:ext cx="3345747" cy="246221"/>
          </a:xfrm>
          <a:prstGeom prst="rect">
            <a:avLst/>
          </a:prstGeom>
          <a:noFill/>
        </p:spPr>
        <p:txBody>
          <a:bodyPr wrap="square" rtlCol="0">
            <a:spAutoFit/>
          </a:bodyPr>
          <a:lstStyle/>
          <a:p>
            <a:pPr algn="ctr"/>
            <a:r>
              <a:rPr lang="en-US" sz="1000" dirty="0">
                <a:solidFill>
                  <a:schemeClr val="bg1"/>
                </a:solidFill>
              </a:rPr>
              <a:t>Distance From Home (Commute)</a:t>
            </a:r>
          </a:p>
        </p:txBody>
      </p:sp>
      <p:pic>
        <p:nvPicPr>
          <p:cNvPr id="23" name="Picture 22">
            <a:extLst>
              <a:ext uri="{FF2B5EF4-FFF2-40B4-BE49-F238E27FC236}">
                <a16:creationId xmlns:a16="http://schemas.microsoft.com/office/drawing/2014/main" id="{A7CE0E3B-5552-433C-A53C-500D8AB33DB6}"/>
              </a:ext>
            </a:extLst>
          </p:cNvPr>
          <p:cNvPicPr>
            <a:picLocks noChangeAspect="1"/>
          </p:cNvPicPr>
          <p:nvPr/>
        </p:nvPicPr>
        <p:blipFill>
          <a:blip r:embed="rId4"/>
          <a:stretch>
            <a:fillRect/>
          </a:stretch>
        </p:blipFill>
        <p:spPr>
          <a:xfrm>
            <a:off x="8157894" y="3936403"/>
            <a:ext cx="3333053" cy="2194560"/>
          </a:xfrm>
          <a:prstGeom prst="rect">
            <a:avLst/>
          </a:prstGeom>
        </p:spPr>
      </p:pic>
      <p:sp>
        <p:nvSpPr>
          <p:cNvPr id="25" name="TextBox 24">
            <a:extLst>
              <a:ext uri="{FF2B5EF4-FFF2-40B4-BE49-F238E27FC236}">
                <a16:creationId xmlns:a16="http://schemas.microsoft.com/office/drawing/2014/main" id="{0E2B7B48-DE32-421E-BB1A-FC40AEB8D1A9}"/>
              </a:ext>
            </a:extLst>
          </p:cNvPr>
          <p:cNvSpPr txBox="1"/>
          <p:nvPr/>
        </p:nvSpPr>
        <p:spPr>
          <a:xfrm>
            <a:off x="8166100" y="6130059"/>
            <a:ext cx="3324848" cy="246221"/>
          </a:xfrm>
          <a:prstGeom prst="rect">
            <a:avLst/>
          </a:prstGeom>
          <a:noFill/>
        </p:spPr>
        <p:txBody>
          <a:bodyPr wrap="square" rtlCol="0">
            <a:spAutoFit/>
          </a:bodyPr>
          <a:lstStyle>
            <a:defPPr>
              <a:defRPr lang="en-US"/>
            </a:defPPr>
            <a:lvl1pPr algn="ctr">
              <a:defRPr sz="1000">
                <a:solidFill>
                  <a:schemeClr val="bg1"/>
                </a:solidFill>
              </a:defRPr>
            </a:lvl1pPr>
          </a:lstStyle>
          <a:p>
            <a:r>
              <a:rPr lang="en-US" dirty="0"/>
              <a:t>Number of Companies worked</a:t>
            </a:r>
          </a:p>
        </p:txBody>
      </p:sp>
      <p:pic>
        <p:nvPicPr>
          <p:cNvPr id="26" name="Picture 25">
            <a:extLst>
              <a:ext uri="{FF2B5EF4-FFF2-40B4-BE49-F238E27FC236}">
                <a16:creationId xmlns:a16="http://schemas.microsoft.com/office/drawing/2014/main" id="{339CC8E0-CD27-4ECD-87E3-57EA27B1BEB5}"/>
              </a:ext>
            </a:extLst>
          </p:cNvPr>
          <p:cNvPicPr>
            <a:picLocks noChangeAspect="1"/>
          </p:cNvPicPr>
          <p:nvPr/>
        </p:nvPicPr>
        <p:blipFill>
          <a:blip r:embed="rId5"/>
          <a:stretch>
            <a:fillRect/>
          </a:stretch>
        </p:blipFill>
        <p:spPr>
          <a:xfrm>
            <a:off x="8157894" y="1437162"/>
            <a:ext cx="3333053" cy="2194560"/>
          </a:xfrm>
          <a:prstGeom prst="rect">
            <a:avLst/>
          </a:prstGeom>
        </p:spPr>
      </p:pic>
      <p:sp>
        <p:nvSpPr>
          <p:cNvPr id="27" name="TextBox 26">
            <a:extLst>
              <a:ext uri="{FF2B5EF4-FFF2-40B4-BE49-F238E27FC236}">
                <a16:creationId xmlns:a16="http://schemas.microsoft.com/office/drawing/2014/main" id="{0C23EFD7-DD85-4FD7-806E-8E8D941928B3}"/>
              </a:ext>
            </a:extLst>
          </p:cNvPr>
          <p:cNvSpPr txBox="1"/>
          <p:nvPr/>
        </p:nvSpPr>
        <p:spPr>
          <a:xfrm>
            <a:off x="8138927" y="3686043"/>
            <a:ext cx="3297423" cy="246221"/>
          </a:xfrm>
          <a:prstGeom prst="rect">
            <a:avLst/>
          </a:prstGeom>
          <a:noFill/>
        </p:spPr>
        <p:txBody>
          <a:bodyPr wrap="square" rtlCol="0">
            <a:spAutoFit/>
          </a:bodyPr>
          <a:lstStyle/>
          <a:p>
            <a:pPr algn="ctr"/>
            <a:r>
              <a:rPr lang="en-US" sz="1000" dirty="0">
                <a:solidFill>
                  <a:schemeClr val="bg1"/>
                </a:solidFill>
              </a:rPr>
              <a:t>Years at company</a:t>
            </a:r>
          </a:p>
        </p:txBody>
      </p:sp>
      <p:pic>
        <p:nvPicPr>
          <p:cNvPr id="28" name="Picture 27">
            <a:extLst>
              <a:ext uri="{FF2B5EF4-FFF2-40B4-BE49-F238E27FC236}">
                <a16:creationId xmlns:a16="http://schemas.microsoft.com/office/drawing/2014/main" id="{D3A8109E-7A3C-4DF7-9B4D-07FBCC31184F}"/>
              </a:ext>
            </a:extLst>
          </p:cNvPr>
          <p:cNvPicPr>
            <a:picLocks noChangeAspect="1"/>
          </p:cNvPicPr>
          <p:nvPr/>
        </p:nvPicPr>
        <p:blipFill>
          <a:blip r:embed="rId6"/>
          <a:stretch>
            <a:fillRect/>
          </a:stretch>
        </p:blipFill>
        <p:spPr>
          <a:xfrm>
            <a:off x="648737" y="1491612"/>
            <a:ext cx="3139864" cy="2194560"/>
          </a:xfrm>
          <a:prstGeom prst="rect">
            <a:avLst/>
          </a:prstGeom>
        </p:spPr>
      </p:pic>
      <p:sp>
        <p:nvSpPr>
          <p:cNvPr id="29" name="TextBox 28">
            <a:extLst>
              <a:ext uri="{FF2B5EF4-FFF2-40B4-BE49-F238E27FC236}">
                <a16:creationId xmlns:a16="http://schemas.microsoft.com/office/drawing/2014/main" id="{F11E0400-EABD-447A-86EF-C2244932A022}"/>
              </a:ext>
            </a:extLst>
          </p:cNvPr>
          <p:cNvSpPr txBox="1"/>
          <p:nvPr/>
        </p:nvSpPr>
        <p:spPr>
          <a:xfrm>
            <a:off x="648737" y="3688495"/>
            <a:ext cx="3158022" cy="246221"/>
          </a:xfrm>
          <a:prstGeom prst="rect">
            <a:avLst/>
          </a:prstGeom>
          <a:noFill/>
        </p:spPr>
        <p:txBody>
          <a:bodyPr wrap="square" rtlCol="0">
            <a:spAutoFit/>
          </a:bodyPr>
          <a:lstStyle/>
          <a:p>
            <a:pPr algn="ctr"/>
            <a:r>
              <a:rPr lang="en-US" sz="1000" dirty="0">
                <a:solidFill>
                  <a:schemeClr val="bg1"/>
                </a:solidFill>
              </a:rPr>
              <a:t>Total Working Years</a:t>
            </a:r>
          </a:p>
        </p:txBody>
      </p:sp>
      <p:sp>
        <p:nvSpPr>
          <p:cNvPr id="30" name="TextBox 29">
            <a:extLst>
              <a:ext uri="{FF2B5EF4-FFF2-40B4-BE49-F238E27FC236}">
                <a16:creationId xmlns:a16="http://schemas.microsoft.com/office/drawing/2014/main" id="{32BD19D0-9B07-4440-A515-7BEE2F5466AB}"/>
              </a:ext>
            </a:extLst>
          </p:cNvPr>
          <p:cNvSpPr txBox="1"/>
          <p:nvPr/>
        </p:nvSpPr>
        <p:spPr>
          <a:xfrm>
            <a:off x="4364146" y="3683777"/>
            <a:ext cx="3273975" cy="246221"/>
          </a:xfrm>
          <a:prstGeom prst="rect">
            <a:avLst/>
          </a:prstGeom>
          <a:noFill/>
        </p:spPr>
        <p:txBody>
          <a:bodyPr wrap="square" rtlCol="0">
            <a:spAutoFit/>
          </a:bodyPr>
          <a:lstStyle/>
          <a:p>
            <a:pPr algn="ctr"/>
            <a:r>
              <a:rPr lang="en-US" sz="1000" dirty="0">
                <a:solidFill>
                  <a:schemeClr val="bg1"/>
                </a:solidFill>
              </a:rPr>
              <a:t>Monthly Income</a:t>
            </a:r>
          </a:p>
        </p:txBody>
      </p:sp>
      <p:pic>
        <p:nvPicPr>
          <p:cNvPr id="31" name="Picture 30">
            <a:extLst>
              <a:ext uri="{FF2B5EF4-FFF2-40B4-BE49-F238E27FC236}">
                <a16:creationId xmlns:a16="http://schemas.microsoft.com/office/drawing/2014/main" id="{C7113BEF-7D2E-499D-965C-FAD110233A64}"/>
              </a:ext>
            </a:extLst>
          </p:cNvPr>
          <p:cNvPicPr>
            <a:picLocks noChangeAspect="1"/>
          </p:cNvPicPr>
          <p:nvPr/>
        </p:nvPicPr>
        <p:blipFill>
          <a:blip r:embed="rId7"/>
          <a:stretch>
            <a:fillRect/>
          </a:stretch>
        </p:blipFill>
        <p:spPr>
          <a:xfrm>
            <a:off x="4326532" y="1434462"/>
            <a:ext cx="3330555" cy="2194560"/>
          </a:xfrm>
          <a:prstGeom prst="rect">
            <a:avLst/>
          </a:prstGeom>
        </p:spPr>
      </p:pic>
      <p:sp>
        <p:nvSpPr>
          <p:cNvPr id="38" name="TextBox 37">
            <a:extLst>
              <a:ext uri="{FF2B5EF4-FFF2-40B4-BE49-F238E27FC236}">
                <a16:creationId xmlns:a16="http://schemas.microsoft.com/office/drawing/2014/main" id="{555C26A9-CC0A-4F3C-917B-B23442B28693}"/>
              </a:ext>
            </a:extLst>
          </p:cNvPr>
          <p:cNvSpPr txBox="1"/>
          <p:nvPr/>
        </p:nvSpPr>
        <p:spPr>
          <a:xfrm>
            <a:off x="477012" y="499080"/>
            <a:ext cx="11237976" cy="954107"/>
          </a:xfrm>
          <a:prstGeom prst="rect">
            <a:avLst/>
          </a:prstGeom>
          <a:noFill/>
        </p:spPr>
        <p:txBody>
          <a:bodyPr wrap="square" rtlCol="0">
            <a:spAutoFit/>
          </a:bodyPr>
          <a:lstStyle/>
          <a:p>
            <a:pPr lvl="0"/>
            <a:r>
              <a:rPr lang="en-US" sz="1400" dirty="0">
                <a:solidFill>
                  <a:schemeClr val="bg1"/>
                </a:solidFill>
              </a:rPr>
              <a:t>Density plots for: Total working years, Monthly Income, Years at company, age, distance from home and Number of companies worked all show differences in attrition rate and  thus could be candidates to be included in the models . </a:t>
            </a:r>
            <a:r>
              <a:rPr lang="en-US" sz="1400" dirty="0">
                <a:solidFill>
                  <a:prstClr val="white"/>
                </a:solidFill>
              </a:rPr>
              <a:t>Using density charts below, even though Number of companies shows some differences in attrition, it does not appear to be a good predictor since people won’t change their work or get terminated based on how many companies they worked at. </a:t>
            </a:r>
            <a:endParaRPr lang="en-US" sz="1400" dirty="0">
              <a:solidFill>
                <a:schemeClr val="bg1"/>
              </a:solidFill>
            </a:endParaRPr>
          </a:p>
        </p:txBody>
      </p:sp>
      <p:pic>
        <p:nvPicPr>
          <p:cNvPr id="39" name="Picture 38">
            <a:extLst>
              <a:ext uri="{FF2B5EF4-FFF2-40B4-BE49-F238E27FC236}">
                <a16:creationId xmlns:a16="http://schemas.microsoft.com/office/drawing/2014/main" id="{B389759A-C541-4374-ABE5-A750041E119B}"/>
              </a:ext>
            </a:extLst>
          </p:cNvPr>
          <p:cNvPicPr>
            <a:picLocks noChangeAspect="1"/>
          </p:cNvPicPr>
          <p:nvPr/>
        </p:nvPicPr>
        <p:blipFill>
          <a:blip r:embed="rId5"/>
          <a:stretch>
            <a:fillRect/>
          </a:stretch>
        </p:blipFill>
        <p:spPr>
          <a:xfrm>
            <a:off x="8138928" y="1485696"/>
            <a:ext cx="3333053" cy="2194560"/>
          </a:xfrm>
          <a:prstGeom prst="rect">
            <a:avLst/>
          </a:prstGeom>
        </p:spPr>
      </p:pic>
      <p:pic>
        <p:nvPicPr>
          <p:cNvPr id="41" name="Picture 40">
            <a:extLst>
              <a:ext uri="{FF2B5EF4-FFF2-40B4-BE49-F238E27FC236}">
                <a16:creationId xmlns:a16="http://schemas.microsoft.com/office/drawing/2014/main" id="{824F51C8-2AD6-454C-B6F0-EBB11202EF85}"/>
              </a:ext>
            </a:extLst>
          </p:cNvPr>
          <p:cNvPicPr>
            <a:picLocks noChangeAspect="1"/>
          </p:cNvPicPr>
          <p:nvPr/>
        </p:nvPicPr>
        <p:blipFill>
          <a:blip r:embed="rId7"/>
          <a:stretch>
            <a:fillRect/>
          </a:stretch>
        </p:blipFill>
        <p:spPr>
          <a:xfrm>
            <a:off x="4307566" y="1482996"/>
            <a:ext cx="3330555" cy="2194560"/>
          </a:xfrm>
          <a:prstGeom prst="rect">
            <a:avLst/>
          </a:prstGeom>
        </p:spPr>
      </p:pic>
    </p:spTree>
    <p:extLst>
      <p:ext uri="{BB962C8B-B14F-4D97-AF65-F5344CB8AC3E}">
        <p14:creationId xmlns:p14="http://schemas.microsoft.com/office/powerpoint/2010/main" val="3300297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03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FC97CE3A-DF08-4A55-9388-A53D626E3E2E}"/>
              </a:ext>
            </a:extLst>
          </p:cNvPr>
          <p:cNvPicPr>
            <a:picLocks noChangeAspect="1"/>
          </p:cNvPicPr>
          <p:nvPr/>
        </p:nvPicPr>
        <p:blipFill>
          <a:blip r:embed="rId2"/>
          <a:stretch>
            <a:fillRect/>
          </a:stretch>
        </p:blipFill>
        <p:spPr>
          <a:xfrm>
            <a:off x="7978534" y="3476630"/>
            <a:ext cx="3643554" cy="2640657"/>
          </a:xfrm>
          <a:prstGeom prst="rect">
            <a:avLst/>
          </a:prstGeom>
        </p:spPr>
      </p:pic>
      <p:pic>
        <p:nvPicPr>
          <p:cNvPr id="4" name="Picture 3">
            <a:extLst>
              <a:ext uri="{FF2B5EF4-FFF2-40B4-BE49-F238E27FC236}">
                <a16:creationId xmlns:a16="http://schemas.microsoft.com/office/drawing/2014/main" id="{2BC4E78A-AD09-4A8E-99F9-715758CA6B16}"/>
              </a:ext>
            </a:extLst>
          </p:cNvPr>
          <p:cNvPicPr>
            <a:picLocks noChangeAspect="1"/>
          </p:cNvPicPr>
          <p:nvPr/>
        </p:nvPicPr>
        <p:blipFill>
          <a:blip r:embed="rId3"/>
          <a:stretch>
            <a:fillRect/>
          </a:stretch>
        </p:blipFill>
        <p:spPr>
          <a:xfrm>
            <a:off x="4279151" y="3476628"/>
            <a:ext cx="3643554" cy="2640657"/>
          </a:xfrm>
          <a:prstGeom prst="rect">
            <a:avLst/>
          </a:prstGeom>
        </p:spPr>
      </p:pic>
      <p:pic>
        <p:nvPicPr>
          <p:cNvPr id="5" name="Picture 4">
            <a:extLst>
              <a:ext uri="{FF2B5EF4-FFF2-40B4-BE49-F238E27FC236}">
                <a16:creationId xmlns:a16="http://schemas.microsoft.com/office/drawing/2014/main" id="{C12B6946-AC6D-466B-8708-445198E91C5A}"/>
              </a:ext>
            </a:extLst>
          </p:cNvPr>
          <p:cNvPicPr>
            <a:picLocks noChangeAspect="1"/>
          </p:cNvPicPr>
          <p:nvPr/>
        </p:nvPicPr>
        <p:blipFill>
          <a:blip r:embed="rId4"/>
          <a:stretch>
            <a:fillRect/>
          </a:stretch>
        </p:blipFill>
        <p:spPr>
          <a:xfrm>
            <a:off x="564481" y="3476629"/>
            <a:ext cx="3643554" cy="2640657"/>
          </a:xfrm>
          <a:prstGeom prst="rect">
            <a:avLst/>
          </a:prstGeom>
        </p:spPr>
      </p:pic>
      <p:sp>
        <p:nvSpPr>
          <p:cNvPr id="23" name="TextBox 22">
            <a:extLst>
              <a:ext uri="{FF2B5EF4-FFF2-40B4-BE49-F238E27FC236}">
                <a16:creationId xmlns:a16="http://schemas.microsoft.com/office/drawing/2014/main" id="{73FF3B14-A852-4A26-9E59-6A53F3A0B394}"/>
              </a:ext>
            </a:extLst>
          </p:cNvPr>
          <p:cNvSpPr txBox="1"/>
          <p:nvPr/>
        </p:nvSpPr>
        <p:spPr>
          <a:xfrm>
            <a:off x="491828" y="474589"/>
            <a:ext cx="11223160" cy="1384995"/>
          </a:xfrm>
          <a:prstGeom prst="rect">
            <a:avLst/>
          </a:prstGeom>
          <a:noFill/>
        </p:spPr>
        <p:txBody>
          <a:bodyPr wrap="square" rtlCol="0">
            <a:spAutoFit/>
          </a:bodyPr>
          <a:lstStyle/>
          <a:p>
            <a:pPr lvl="0"/>
            <a:r>
              <a:rPr lang="en-US" sz="1400" dirty="0">
                <a:solidFill>
                  <a:prstClr val="white"/>
                </a:solidFill>
              </a:rPr>
              <a:t>Figure 1 ggpair plot between Attrition, Distance from Home, Monthly Income and Percent Salary Hike.  The boxplots in figure 1 indicate that Distance from home and Monthly Income show differences between the means of attrition = Yes and No and thus both will be included in the model.  Figure 2 indicates stock option level is a significant contributor to attrition.  Also, total working years is an influencer.  However, since Total Working Years and  Monthly Income have a correlation of 0.78, Monthly income only will be included in the model.</a:t>
            </a:r>
          </a:p>
          <a:p>
            <a:pPr lvl="0"/>
            <a:r>
              <a:rPr lang="en-US" sz="1400" dirty="0">
                <a:solidFill>
                  <a:prstClr val="white"/>
                </a:solidFill>
              </a:rPr>
              <a:t>Figure 3 shows that none of these variables: Years With Current Manager, Years At Company and </a:t>
            </a:r>
            <a:r>
              <a:rPr lang="en-US" sz="1400" dirty="0">
                <a:solidFill>
                  <a:schemeClr val="bg1"/>
                </a:solidFill>
              </a:rPr>
              <a:t> years since last promotion exhibits and influence over attritions and thus will be excluded.</a:t>
            </a:r>
            <a:endParaRPr lang="en-US" sz="1400" dirty="0">
              <a:solidFill>
                <a:prstClr val="white"/>
              </a:solidFill>
            </a:endParaRPr>
          </a:p>
        </p:txBody>
      </p:sp>
      <p:cxnSp>
        <p:nvCxnSpPr>
          <p:cNvPr id="8" name="Straight Connector 7">
            <a:extLst>
              <a:ext uri="{FF2B5EF4-FFF2-40B4-BE49-F238E27FC236}">
                <a16:creationId xmlns:a16="http://schemas.microsoft.com/office/drawing/2014/main" id="{BBE60CA1-9896-4443-9454-B752257656C0}"/>
              </a:ext>
            </a:extLst>
          </p:cNvPr>
          <p:cNvCxnSpPr/>
          <p:nvPr/>
        </p:nvCxnSpPr>
        <p:spPr>
          <a:xfrm flipH="1">
            <a:off x="3367088" y="4005266"/>
            <a:ext cx="3857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A696-5EF3-42A5-B27F-B0B5DBC4161C}"/>
              </a:ext>
            </a:extLst>
          </p:cNvPr>
          <p:cNvCxnSpPr>
            <a:cxnSpLocks/>
          </p:cNvCxnSpPr>
          <p:nvPr/>
        </p:nvCxnSpPr>
        <p:spPr>
          <a:xfrm>
            <a:off x="3281363" y="4710120"/>
            <a:ext cx="7477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D8CB66-3C33-42CD-979A-7239AD164998}"/>
              </a:ext>
            </a:extLst>
          </p:cNvPr>
          <p:cNvCxnSpPr/>
          <p:nvPr/>
        </p:nvCxnSpPr>
        <p:spPr>
          <a:xfrm flipH="1">
            <a:off x="7046119" y="4157668"/>
            <a:ext cx="4095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Left Brace 12">
            <a:extLst>
              <a:ext uri="{FF2B5EF4-FFF2-40B4-BE49-F238E27FC236}">
                <a16:creationId xmlns:a16="http://schemas.microsoft.com/office/drawing/2014/main" id="{47B7D701-24DB-471D-A272-FABE060E9C27}"/>
              </a:ext>
            </a:extLst>
          </p:cNvPr>
          <p:cNvSpPr/>
          <p:nvPr/>
        </p:nvSpPr>
        <p:spPr>
          <a:xfrm>
            <a:off x="7017069" y="3983837"/>
            <a:ext cx="45719" cy="169069"/>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32296E88-3A11-44CF-A102-94AEF89E22B3}"/>
              </a:ext>
            </a:extLst>
          </p:cNvPr>
          <p:cNvCxnSpPr/>
          <p:nvPr/>
        </p:nvCxnSpPr>
        <p:spPr>
          <a:xfrm flipH="1">
            <a:off x="7062788" y="4641056"/>
            <a:ext cx="39290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82354E2-704D-4024-ADD6-2AFF02EA4C32}"/>
              </a:ext>
            </a:extLst>
          </p:cNvPr>
          <p:cNvCxnSpPr/>
          <p:nvPr/>
        </p:nvCxnSpPr>
        <p:spPr>
          <a:xfrm flipH="1">
            <a:off x="7062788" y="5298281"/>
            <a:ext cx="39290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A86A8B2-AD92-470A-B64A-D0089A3BC3EC}"/>
              </a:ext>
            </a:extLst>
          </p:cNvPr>
          <p:cNvCxnSpPr/>
          <p:nvPr/>
        </p:nvCxnSpPr>
        <p:spPr>
          <a:xfrm flipH="1">
            <a:off x="10770394" y="4067176"/>
            <a:ext cx="3857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199A5C5-6323-429F-89F5-6FDDDCA3E27C}"/>
              </a:ext>
            </a:extLst>
          </p:cNvPr>
          <p:cNvCxnSpPr/>
          <p:nvPr/>
        </p:nvCxnSpPr>
        <p:spPr>
          <a:xfrm flipH="1">
            <a:off x="10744200" y="5279231"/>
            <a:ext cx="4119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0902EE4-74CB-4B4D-B4B0-137908530EA4}"/>
              </a:ext>
            </a:extLst>
          </p:cNvPr>
          <p:cNvSpPr txBox="1"/>
          <p:nvPr/>
        </p:nvSpPr>
        <p:spPr>
          <a:xfrm>
            <a:off x="564481" y="6123868"/>
            <a:ext cx="3643553" cy="246221"/>
          </a:xfrm>
          <a:prstGeom prst="rect">
            <a:avLst/>
          </a:prstGeom>
          <a:noFill/>
        </p:spPr>
        <p:txBody>
          <a:bodyPr wrap="square" rtlCol="0">
            <a:spAutoFit/>
          </a:bodyPr>
          <a:lstStyle/>
          <a:p>
            <a:pPr algn="ctr"/>
            <a:r>
              <a:rPr lang="en-US" sz="1000" dirty="0">
                <a:solidFill>
                  <a:schemeClr val="bg1"/>
                </a:solidFill>
              </a:rPr>
              <a:t>Figure 1</a:t>
            </a:r>
          </a:p>
        </p:txBody>
      </p:sp>
      <p:sp>
        <p:nvSpPr>
          <p:cNvPr id="33" name="TextBox 32">
            <a:extLst>
              <a:ext uri="{FF2B5EF4-FFF2-40B4-BE49-F238E27FC236}">
                <a16:creationId xmlns:a16="http://schemas.microsoft.com/office/drawing/2014/main" id="{00FD78A6-006D-4917-92F5-5C6111F661AA}"/>
              </a:ext>
            </a:extLst>
          </p:cNvPr>
          <p:cNvSpPr txBox="1"/>
          <p:nvPr/>
        </p:nvSpPr>
        <p:spPr>
          <a:xfrm>
            <a:off x="4289379" y="6119740"/>
            <a:ext cx="3643553" cy="246221"/>
          </a:xfrm>
          <a:prstGeom prst="rect">
            <a:avLst/>
          </a:prstGeom>
          <a:noFill/>
        </p:spPr>
        <p:txBody>
          <a:bodyPr wrap="square" rtlCol="0">
            <a:spAutoFit/>
          </a:bodyPr>
          <a:lstStyle/>
          <a:p>
            <a:pPr algn="ctr"/>
            <a:r>
              <a:rPr lang="en-US" sz="1000" dirty="0">
                <a:solidFill>
                  <a:schemeClr val="bg1"/>
                </a:solidFill>
              </a:rPr>
              <a:t>Figure 2</a:t>
            </a:r>
          </a:p>
        </p:txBody>
      </p:sp>
      <p:sp>
        <p:nvSpPr>
          <p:cNvPr id="34" name="TextBox 33">
            <a:extLst>
              <a:ext uri="{FF2B5EF4-FFF2-40B4-BE49-F238E27FC236}">
                <a16:creationId xmlns:a16="http://schemas.microsoft.com/office/drawing/2014/main" id="{09965B19-CDF0-4B0D-BF3D-65718914BCE2}"/>
              </a:ext>
            </a:extLst>
          </p:cNvPr>
          <p:cNvSpPr txBox="1"/>
          <p:nvPr/>
        </p:nvSpPr>
        <p:spPr>
          <a:xfrm>
            <a:off x="7979861" y="6135124"/>
            <a:ext cx="3643553" cy="246221"/>
          </a:xfrm>
          <a:prstGeom prst="rect">
            <a:avLst/>
          </a:prstGeom>
          <a:noFill/>
        </p:spPr>
        <p:txBody>
          <a:bodyPr wrap="square" rtlCol="0">
            <a:spAutoFit/>
          </a:bodyPr>
          <a:lstStyle/>
          <a:p>
            <a:pPr algn="ctr"/>
            <a:r>
              <a:rPr lang="en-US" sz="1000" dirty="0">
                <a:solidFill>
                  <a:schemeClr val="bg1"/>
                </a:solidFill>
              </a:rPr>
              <a:t>Figure 3</a:t>
            </a:r>
          </a:p>
        </p:txBody>
      </p:sp>
    </p:spTree>
    <p:extLst>
      <p:ext uri="{BB962C8B-B14F-4D97-AF65-F5344CB8AC3E}">
        <p14:creationId xmlns:p14="http://schemas.microsoft.com/office/powerpoint/2010/main" val="1295777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03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219DF921-55B5-4EF3-A955-2BB7D47D2636}"/>
              </a:ext>
            </a:extLst>
          </p:cNvPr>
          <p:cNvPicPr>
            <a:picLocks noChangeAspect="1"/>
          </p:cNvPicPr>
          <p:nvPr/>
        </p:nvPicPr>
        <p:blipFill>
          <a:blip r:embed="rId2"/>
          <a:stretch>
            <a:fillRect/>
          </a:stretch>
        </p:blipFill>
        <p:spPr>
          <a:xfrm>
            <a:off x="777192" y="2263202"/>
            <a:ext cx="5190409" cy="1798564"/>
          </a:xfrm>
          <a:prstGeom prst="rect">
            <a:avLst/>
          </a:prstGeom>
        </p:spPr>
      </p:pic>
      <p:pic>
        <p:nvPicPr>
          <p:cNvPr id="8" name="Picture 7">
            <a:extLst>
              <a:ext uri="{FF2B5EF4-FFF2-40B4-BE49-F238E27FC236}">
                <a16:creationId xmlns:a16="http://schemas.microsoft.com/office/drawing/2014/main" id="{0FC435F4-8F17-4B8D-8793-4479EAB6953B}"/>
              </a:ext>
            </a:extLst>
          </p:cNvPr>
          <p:cNvPicPr>
            <a:picLocks noChangeAspect="1"/>
          </p:cNvPicPr>
          <p:nvPr/>
        </p:nvPicPr>
        <p:blipFill>
          <a:blip r:embed="rId3"/>
          <a:stretch>
            <a:fillRect/>
          </a:stretch>
        </p:blipFill>
        <p:spPr>
          <a:xfrm>
            <a:off x="8938938" y="2287020"/>
            <a:ext cx="2458208" cy="1798563"/>
          </a:xfrm>
          <a:prstGeom prst="rect">
            <a:avLst/>
          </a:prstGeom>
        </p:spPr>
      </p:pic>
      <p:pic>
        <p:nvPicPr>
          <p:cNvPr id="13" name="Picture 12">
            <a:extLst>
              <a:ext uri="{FF2B5EF4-FFF2-40B4-BE49-F238E27FC236}">
                <a16:creationId xmlns:a16="http://schemas.microsoft.com/office/drawing/2014/main" id="{80A8FF04-9E92-4900-A979-9D882E9A996E}"/>
              </a:ext>
            </a:extLst>
          </p:cNvPr>
          <p:cNvPicPr>
            <a:picLocks noChangeAspect="1"/>
          </p:cNvPicPr>
          <p:nvPr/>
        </p:nvPicPr>
        <p:blipFill>
          <a:blip r:embed="rId4"/>
          <a:stretch>
            <a:fillRect/>
          </a:stretch>
        </p:blipFill>
        <p:spPr>
          <a:xfrm>
            <a:off x="757619" y="4323928"/>
            <a:ext cx="2481641" cy="1792089"/>
          </a:xfrm>
          <a:prstGeom prst="rect">
            <a:avLst/>
          </a:prstGeom>
        </p:spPr>
      </p:pic>
      <p:pic>
        <p:nvPicPr>
          <p:cNvPr id="15" name="Picture 14">
            <a:extLst>
              <a:ext uri="{FF2B5EF4-FFF2-40B4-BE49-F238E27FC236}">
                <a16:creationId xmlns:a16="http://schemas.microsoft.com/office/drawing/2014/main" id="{93369CE1-1469-4FFF-942C-D72F5922C5FD}"/>
              </a:ext>
            </a:extLst>
          </p:cNvPr>
          <p:cNvPicPr>
            <a:picLocks noChangeAspect="1"/>
          </p:cNvPicPr>
          <p:nvPr/>
        </p:nvPicPr>
        <p:blipFill>
          <a:blip r:embed="rId5"/>
          <a:stretch>
            <a:fillRect/>
          </a:stretch>
        </p:blipFill>
        <p:spPr>
          <a:xfrm>
            <a:off x="3468673" y="4348649"/>
            <a:ext cx="2495403" cy="1808537"/>
          </a:xfrm>
          <a:prstGeom prst="rect">
            <a:avLst/>
          </a:prstGeom>
        </p:spPr>
      </p:pic>
      <p:pic>
        <p:nvPicPr>
          <p:cNvPr id="11" name="Picture 10">
            <a:extLst>
              <a:ext uri="{FF2B5EF4-FFF2-40B4-BE49-F238E27FC236}">
                <a16:creationId xmlns:a16="http://schemas.microsoft.com/office/drawing/2014/main" id="{47D7553E-1689-4C30-9C71-3F1AE3B444D8}"/>
              </a:ext>
            </a:extLst>
          </p:cNvPr>
          <p:cNvPicPr>
            <a:picLocks noChangeAspect="1"/>
          </p:cNvPicPr>
          <p:nvPr/>
        </p:nvPicPr>
        <p:blipFill>
          <a:blip r:embed="rId6"/>
          <a:stretch>
            <a:fillRect/>
          </a:stretch>
        </p:blipFill>
        <p:spPr>
          <a:xfrm>
            <a:off x="6186988" y="4335122"/>
            <a:ext cx="2525756" cy="1796597"/>
          </a:xfrm>
          <a:prstGeom prst="rect">
            <a:avLst/>
          </a:prstGeom>
        </p:spPr>
      </p:pic>
      <p:pic>
        <p:nvPicPr>
          <p:cNvPr id="17" name="Picture 16">
            <a:extLst>
              <a:ext uri="{FF2B5EF4-FFF2-40B4-BE49-F238E27FC236}">
                <a16:creationId xmlns:a16="http://schemas.microsoft.com/office/drawing/2014/main" id="{2853D2CE-E3D6-486E-9CFD-484F694F007E}"/>
              </a:ext>
            </a:extLst>
          </p:cNvPr>
          <p:cNvPicPr>
            <a:picLocks noChangeAspect="1"/>
          </p:cNvPicPr>
          <p:nvPr/>
        </p:nvPicPr>
        <p:blipFill>
          <a:blip r:embed="rId7"/>
          <a:stretch>
            <a:fillRect/>
          </a:stretch>
        </p:blipFill>
        <p:spPr>
          <a:xfrm>
            <a:off x="8940554" y="4348649"/>
            <a:ext cx="2481641" cy="1798563"/>
          </a:xfrm>
          <a:prstGeom prst="rect">
            <a:avLst/>
          </a:prstGeom>
        </p:spPr>
      </p:pic>
      <p:sp>
        <p:nvSpPr>
          <p:cNvPr id="18" name="TextBox 17">
            <a:extLst>
              <a:ext uri="{FF2B5EF4-FFF2-40B4-BE49-F238E27FC236}">
                <a16:creationId xmlns:a16="http://schemas.microsoft.com/office/drawing/2014/main" id="{7C333A06-673D-4AC1-A655-CEB873DEEA1F}"/>
              </a:ext>
            </a:extLst>
          </p:cNvPr>
          <p:cNvSpPr txBox="1"/>
          <p:nvPr/>
        </p:nvSpPr>
        <p:spPr>
          <a:xfrm>
            <a:off x="770435" y="6123868"/>
            <a:ext cx="2481641" cy="246221"/>
          </a:xfrm>
          <a:prstGeom prst="rect">
            <a:avLst/>
          </a:prstGeom>
          <a:noFill/>
        </p:spPr>
        <p:txBody>
          <a:bodyPr wrap="square" rtlCol="0">
            <a:spAutoFit/>
          </a:bodyPr>
          <a:lstStyle/>
          <a:p>
            <a:pPr algn="ctr"/>
            <a:r>
              <a:rPr lang="en-US" sz="1000" dirty="0">
                <a:solidFill>
                  <a:schemeClr val="bg1"/>
                </a:solidFill>
              </a:rPr>
              <a:t>Figure 3 Department</a:t>
            </a:r>
          </a:p>
        </p:txBody>
      </p:sp>
      <p:sp>
        <p:nvSpPr>
          <p:cNvPr id="19" name="TextBox 18">
            <a:extLst>
              <a:ext uri="{FF2B5EF4-FFF2-40B4-BE49-F238E27FC236}">
                <a16:creationId xmlns:a16="http://schemas.microsoft.com/office/drawing/2014/main" id="{AD1E15F2-3CE0-4FA9-A504-53D6281E9221}"/>
              </a:ext>
            </a:extLst>
          </p:cNvPr>
          <p:cNvSpPr txBox="1"/>
          <p:nvPr/>
        </p:nvSpPr>
        <p:spPr>
          <a:xfrm>
            <a:off x="777193" y="4064298"/>
            <a:ext cx="5190408" cy="246221"/>
          </a:xfrm>
          <a:prstGeom prst="rect">
            <a:avLst/>
          </a:prstGeom>
          <a:noFill/>
        </p:spPr>
        <p:txBody>
          <a:bodyPr wrap="square" rtlCol="0">
            <a:spAutoFit/>
          </a:bodyPr>
          <a:lstStyle/>
          <a:p>
            <a:pPr algn="ctr"/>
            <a:r>
              <a:rPr lang="en-US" sz="1000" dirty="0">
                <a:solidFill>
                  <a:schemeClr val="bg1"/>
                </a:solidFill>
              </a:rPr>
              <a:t>Figure 1 Job Role</a:t>
            </a:r>
          </a:p>
        </p:txBody>
      </p:sp>
      <p:sp>
        <p:nvSpPr>
          <p:cNvPr id="20" name="TextBox 19">
            <a:extLst>
              <a:ext uri="{FF2B5EF4-FFF2-40B4-BE49-F238E27FC236}">
                <a16:creationId xmlns:a16="http://schemas.microsoft.com/office/drawing/2014/main" id="{0CFBB940-ECA4-4EF3-A9BB-DCA0D6A8240B}"/>
              </a:ext>
            </a:extLst>
          </p:cNvPr>
          <p:cNvSpPr txBox="1"/>
          <p:nvPr/>
        </p:nvSpPr>
        <p:spPr>
          <a:xfrm>
            <a:off x="3537097" y="6165937"/>
            <a:ext cx="2495404" cy="246221"/>
          </a:xfrm>
          <a:prstGeom prst="rect">
            <a:avLst/>
          </a:prstGeom>
          <a:noFill/>
        </p:spPr>
        <p:txBody>
          <a:bodyPr wrap="square" rtlCol="0">
            <a:spAutoFit/>
          </a:bodyPr>
          <a:lstStyle/>
          <a:p>
            <a:pPr algn="ctr"/>
            <a:r>
              <a:rPr lang="en-US" sz="1000" dirty="0">
                <a:solidFill>
                  <a:schemeClr val="bg1"/>
                </a:solidFill>
              </a:rPr>
              <a:t>Figure 4 Education Field</a:t>
            </a:r>
          </a:p>
        </p:txBody>
      </p:sp>
      <p:sp>
        <p:nvSpPr>
          <p:cNvPr id="21" name="TextBox 20">
            <a:extLst>
              <a:ext uri="{FF2B5EF4-FFF2-40B4-BE49-F238E27FC236}">
                <a16:creationId xmlns:a16="http://schemas.microsoft.com/office/drawing/2014/main" id="{E362F2FD-8C0D-4B1D-995E-8B52A566B56E}"/>
              </a:ext>
            </a:extLst>
          </p:cNvPr>
          <p:cNvSpPr txBox="1"/>
          <p:nvPr/>
        </p:nvSpPr>
        <p:spPr>
          <a:xfrm>
            <a:off x="6223614" y="6136405"/>
            <a:ext cx="2502360" cy="246221"/>
          </a:xfrm>
          <a:prstGeom prst="rect">
            <a:avLst/>
          </a:prstGeom>
          <a:noFill/>
        </p:spPr>
        <p:txBody>
          <a:bodyPr wrap="square" rtlCol="0">
            <a:spAutoFit/>
          </a:bodyPr>
          <a:lstStyle/>
          <a:p>
            <a:pPr algn="ctr"/>
            <a:r>
              <a:rPr lang="en-US" sz="1000" dirty="0">
                <a:solidFill>
                  <a:schemeClr val="bg1"/>
                </a:solidFill>
              </a:rPr>
              <a:t>Figure 5 Over Time (Exempt/non-exempt)</a:t>
            </a:r>
          </a:p>
        </p:txBody>
      </p:sp>
      <p:sp>
        <p:nvSpPr>
          <p:cNvPr id="22" name="TextBox 21">
            <a:extLst>
              <a:ext uri="{FF2B5EF4-FFF2-40B4-BE49-F238E27FC236}">
                <a16:creationId xmlns:a16="http://schemas.microsoft.com/office/drawing/2014/main" id="{E509FA31-E642-479D-B4E5-BD4F1D021FCD}"/>
              </a:ext>
            </a:extLst>
          </p:cNvPr>
          <p:cNvSpPr txBox="1"/>
          <p:nvPr/>
        </p:nvSpPr>
        <p:spPr>
          <a:xfrm>
            <a:off x="8938938" y="6131719"/>
            <a:ext cx="2481641" cy="246221"/>
          </a:xfrm>
          <a:prstGeom prst="rect">
            <a:avLst/>
          </a:prstGeom>
          <a:noFill/>
        </p:spPr>
        <p:txBody>
          <a:bodyPr wrap="square" rtlCol="0">
            <a:spAutoFit/>
          </a:bodyPr>
          <a:lstStyle/>
          <a:p>
            <a:pPr algn="ctr"/>
            <a:r>
              <a:rPr lang="en-US" sz="1000" dirty="0">
                <a:solidFill>
                  <a:schemeClr val="bg1"/>
                </a:solidFill>
              </a:rPr>
              <a:t>Figure 6 Education (level)</a:t>
            </a:r>
          </a:p>
        </p:txBody>
      </p:sp>
      <p:sp>
        <p:nvSpPr>
          <p:cNvPr id="23" name="TextBox 22">
            <a:extLst>
              <a:ext uri="{FF2B5EF4-FFF2-40B4-BE49-F238E27FC236}">
                <a16:creationId xmlns:a16="http://schemas.microsoft.com/office/drawing/2014/main" id="{972E28DE-884A-421B-BFA0-73071068BF4F}"/>
              </a:ext>
            </a:extLst>
          </p:cNvPr>
          <p:cNvSpPr txBox="1"/>
          <p:nvPr/>
        </p:nvSpPr>
        <p:spPr>
          <a:xfrm>
            <a:off x="8935656" y="4094647"/>
            <a:ext cx="2461491" cy="246221"/>
          </a:xfrm>
          <a:prstGeom prst="rect">
            <a:avLst/>
          </a:prstGeom>
          <a:noFill/>
        </p:spPr>
        <p:txBody>
          <a:bodyPr wrap="square" rtlCol="0">
            <a:spAutoFit/>
          </a:bodyPr>
          <a:lstStyle/>
          <a:p>
            <a:pPr algn="ctr"/>
            <a:r>
              <a:rPr lang="en-US" sz="1000" dirty="0">
                <a:solidFill>
                  <a:schemeClr val="bg1"/>
                </a:solidFill>
              </a:rPr>
              <a:t>Figure 2 Marital Status</a:t>
            </a:r>
          </a:p>
        </p:txBody>
      </p:sp>
      <p:sp>
        <p:nvSpPr>
          <p:cNvPr id="24" name="TextBox 23">
            <a:extLst>
              <a:ext uri="{FF2B5EF4-FFF2-40B4-BE49-F238E27FC236}">
                <a16:creationId xmlns:a16="http://schemas.microsoft.com/office/drawing/2014/main" id="{774F78D6-3D67-4366-90F6-7AAAC7736EF4}"/>
              </a:ext>
            </a:extLst>
          </p:cNvPr>
          <p:cNvSpPr txBox="1"/>
          <p:nvPr/>
        </p:nvSpPr>
        <p:spPr>
          <a:xfrm>
            <a:off x="477012" y="487911"/>
            <a:ext cx="11237976" cy="1600438"/>
          </a:xfrm>
          <a:prstGeom prst="rect">
            <a:avLst/>
          </a:prstGeom>
          <a:noFill/>
        </p:spPr>
        <p:txBody>
          <a:bodyPr wrap="square" rtlCol="0">
            <a:spAutoFit/>
          </a:bodyPr>
          <a:lstStyle/>
          <a:p>
            <a:pPr lvl="0"/>
            <a:r>
              <a:rPr lang="en-US" sz="1400" dirty="0">
                <a:solidFill>
                  <a:schemeClr val="bg1"/>
                </a:solidFill>
              </a:rPr>
              <a:t>Categorical analysis using column plots reveals multiple variables that have significant influence over the attrition.  Figure 1 shows that the attribution rate  changes significantly between the Job roles.   A note worthy, is that Sales Representatives have an attrition rate that is twice as high (45.3%) as the next category which is 22%.  Figure 2, Marital status also shows attrition differences between the categories, singles  have the highest attrition rate at 26%. The attrition rate by department seems to be almost equivalent across the departments and does appear to be an influencer of attrition  (Figure3). Education field  (Figure 4 ) shows some differences but they are not that significant.  However, Figures 5 shows that over-time (Non-exempt) employees are 3 times as likely to experience attrition.  Finally, and surprisingly, it appears that Education level does not present itself as a contributor to attrition as shown if Figure 6.</a:t>
            </a:r>
          </a:p>
        </p:txBody>
      </p:sp>
    </p:spTree>
    <p:extLst>
      <p:ext uri="{BB962C8B-B14F-4D97-AF65-F5344CB8AC3E}">
        <p14:creationId xmlns:p14="http://schemas.microsoft.com/office/powerpoint/2010/main" val="848545167"/>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
  <TotalTime>26014</TotalTime>
  <Words>1757</Words>
  <Application>Microsoft Office PowerPoint</Application>
  <PresentationFormat>Widescreen</PresentationFormat>
  <Paragraphs>76</Paragraphs>
  <Slides>14</Slides>
  <Notes>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Calibri</vt:lpstr>
      <vt:lpstr>Calibri Light</vt:lpstr>
      <vt:lpstr>Office Theme</vt:lpstr>
      <vt:lpstr>Document</vt:lpstr>
      <vt:lpstr>Project 2 Attrition and Salary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EDA</dc:title>
  <dc:creator>Alex Salamah</dc:creator>
  <cp:lastModifiedBy>Alex Salamah</cp:lastModifiedBy>
  <cp:revision>127</cp:revision>
  <dcterms:created xsi:type="dcterms:W3CDTF">2019-11-18T03:29:37Z</dcterms:created>
  <dcterms:modified xsi:type="dcterms:W3CDTF">2019-12-06T05:13:16Z</dcterms:modified>
</cp:coreProperties>
</file>