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749" r:id="rId2"/>
    <p:sldId id="752" r:id="rId3"/>
    <p:sldId id="754" r:id="rId4"/>
    <p:sldId id="760" r:id="rId5"/>
    <p:sldId id="766" r:id="rId6"/>
    <p:sldId id="761" r:id="rId7"/>
    <p:sldId id="753" r:id="rId8"/>
    <p:sldId id="756" r:id="rId9"/>
    <p:sldId id="757" r:id="rId10"/>
    <p:sldId id="762" r:id="rId11"/>
    <p:sldId id="763" r:id="rId12"/>
    <p:sldId id="764" r:id="rId13"/>
    <p:sldId id="765" r:id="rId14"/>
    <p:sldId id="758" r:id="rId15"/>
    <p:sldId id="759" r:id="rId16"/>
    <p:sldId id="715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42" autoAdjust="0"/>
  </p:normalViewPr>
  <p:slideViewPr>
    <p:cSldViewPr>
      <p:cViewPr varScale="1">
        <p:scale>
          <a:sx n="107" d="100"/>
          <a:sy n="107" d="100"/>
        </p:scale>
        <p:origin x="1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55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3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99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5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79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1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9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vobodnenoviny.eu/7-zdravi-prospesnych-duvodu-proc-pit-pivo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vobodnenoviny.eu/7-zdravi-prospesnych-duvodu-proc-pit-pivo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obodnenoviny.eu/7-zdravi-prospesnych-duvodu-proc-pit-piv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46B881-0482-49E5-9823-5A7DF914197D}"/>
              </a:ext>
            </a:extLst>
          </p:cNvPr>
          <p:cNvSpPr txBox="1">
            <a:spLocks/>
          </p:cNvSpPr>
          <p:nvPr/>
        </p:nvSpPr>
        <p:spPr>
          <a:xfrm>
            <a:off x="227012" y="2362200"/>
            <a:ext cx="8689976" cy="182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w Cen MT" panose="020B0602020104020603" pitchFamily="34" charset="0"/>
              </a:rPr>
              <a:t>Unit 8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02609C-2EB9-4036-8637-C5AFAB3EDF36}"/>
              </a:ext>
            </a:extLst>
          </p:cNvPr>
          <p:cNvSpPr txBox="1">
            <a:spLocks/>
          </p:cNvSpPr>
          <p:nvPr/>
        </p:nvSpPr>
        <p:spPr>
          <a:xfrm>
            <a:off x="3505200" y="3810000"/>
            <a:ext cx="2133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EDA: Hao Wang</a:t>
            </a:r>
          </a:p>
        </p:txBody>
      </p:sp>
      <p:pic>
        <p:nvPicPr>
          <p:cNvPr id="5" name="Picture 4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D6768A64-DA1E-4A1D-A6C9-2EB69BEB0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67600" y="-2748"/>
            <a:ext cx="1676400" cy="1048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27D32-F498-47BD-87B5-9975D8F519D0}"/>
              </a:ext>
            </a:extLst>
          </p:cNvPr>
          <p:cNvSpPr txBox="1"/>
          <p:nvPr/>
        </p:nvSpPr>
        <p:spPr>
          <a:xfrm>
            <a:off x="889254" y="5733288"/>
            <a:ext cx="736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svobodnenoviny.eu/7-zdravi-prospesnych-duvodu-proc-pit-pivo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1312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STATISTICS and DISTRIBUTION OF IBU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6" name="Picture 5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8B5FF93A-32DB-4D52-B330-B0CBA87DF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7617DB-2317-4A9D-BC99-F378D6475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371600"/>
            <a:ext cx="4419600" cy="2738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BCA04-8F4A-413A-9FA6-7A900F707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119766"/>
            <a:ext cx="4419600" cy="2729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37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STATISTICS and DISTRIBUTION OF ABV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6" name="Picture 5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8B5FF93A-32DB-4D52-B330-B0CBA87DF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3A381B-5EEA-4F74-AF08-C77B92A5A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1381125"/>
            <a:ext cx="4419599" cy="2723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2FD57-C00E-4E3C-84E7-18C108EA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660569"/>
            <a:ext cx="4802118" cy="2968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676C6-4B0E-45DF-8A3B-1F26356ECC09}"/>
              </a:ext>
            </a:extLst>
          </p:cNvPr>
          <p:cNvSpPr txBox="1"/>
          <p:nvPr/>
        </p:nvSpPr>
        <p:spPr>
          <a:xfrm>
            <a:off x="4800599" y="4572000"/>
            <a:ext cx="441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IPA beer weight ~30% of total when ABV &gt; 0.06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IPA beer weight very small amount when ABV &lt; 0.06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108446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STATISTICS and DISTRIBUTION OF IBU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6" name="Picture 5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8B5FF93A-32DB-4D52-B330-B0CBA87DF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1AFA55-AD03-45B8-B25A-79EAFE77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1371600"/>
            <a:ext cx="4300231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C9A443-2B57-4ED4-AF9A-07F9CE8B5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061608"/>
            <a:ext cx="4328806" cy="2682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74CBC-1E07-413E-A6E1-2C322E7C3921}"/>
              </a:ext>
            </a:extLst>
          </p:cNvPr>
          <p:cNvSpPr txBox="1"/>
          <p:nvPr/>
        </p:nvSpPr>
        <p:spPr>
          <a:xfrm>
            <a:off x="4800599" y="4572000"/>
            <a:ext cx="441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IPA beer weight ~80% of total when IBU &gt;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IPA beer weight very small amount when IBU &lt;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209686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STATISTICS and DISTRIBUTION OF ABV &amp; IBU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6" name="Picture 5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8B5FF93A-32DB-4D52-B330-B0CBA87DF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BF70C-B92B-4648-AE2C-EB1BCB7A7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2948"/>
            <a:ext cx="6988848" cy="434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2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RELATIONSHIP ABV v. IBU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0F202128-EC7D-4710-A3C1-7EFED35E9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E981AF-0935-4EF6-A45C-32B04300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47800"/>
            <a:ext cx="824245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5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4E1B11-F718-4A64-B4FA-CD1DEB6B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59" y="3793744"/>
            <a:ext cx="2537204" cy="30642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A109F9-0B74-4F0E-8673-970A7760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35" y="1379896"/>
            <a:ext cx="3887438" cy="2407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DF8FB-47BC-4FFA-B3CE-FC354BFD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21" y="3785544"/>
            <a:ext cx="2537204" cy="30642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FCE222-6260-423C-863F-52ADA4D4C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97" y="1370371"/>
            <a:ext cx="3887437" cy="24151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KNN CLUSTERING: IBU&amp;ABV FOR IPAs v. Other Ale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D8D06-4786-469D-AD5C-81CACF81A105}"/>
              </a:ext>
            </a:extLst>
          </p:cNvPr>
          <p:cNvSpPr/>
          <p:nvPr/>
        </p:nvSpPr>
        <p:spPr>
          <a:xfrm>
            <a:off x="2590800" y="1752600"/>
            <a:ext cx="124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w Cen MT" panose="020B0602020104020603" pitchFamily="34" charset="0"/>
              </a:rPr>
              <a:t>splitPerc</a:t>
            </a:r>
            <a:r>
              <a:rPr lang="en-US" sz="1200" dirty="0">
                <a:latin typeface="Tw Cen MT" panose="020B0602020104020603" pitchFamily="34" charset="0"/>
              </a:rPr>
              <a:t> = .75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iterations = 50</a:t>
            </a:r>
          </a:p>
          <a:p>
            <a:r>
              <a:rPr lang="en-US" sz="1200" dirty="0" err="1">
                <a:latin typeface="Tw Cen MT" panose="020B0602020104020603" pitchFamily="34" charset="0"/>
              </a:rPr>
              <a:t>numks</a:t>
            </a:r>
            <a:r>
              <a:rPr lang="en-US" sz="1200" dirty="0">
                <a:latin typeface="Tw Cen MT" panose="020B0602020104020603" pitchFamily="34" charset="0"/>
              </a:rPr>
              <a:t> = 30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K =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45665-A1CA-4800-BA49-BD57847ED835}"/>
              </a:ext>
            </a:extLst>
          </p:cNvPr>
          <p:cNvSpPr/>
          <p:nvPr/>
        </p:nvSpPr>
        <p:spPr>
          <a:xfrm>
            <a:off x="6324600" y="1752600"/>
            <a:ext cx="124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w Cen MT" panose="020B0602020104020603" pitchFamily="34" charset="0"/>
              </a:rPr>
              <a:t>splitPerc</a:t>
            </a:r>
            <a:r>
              <a:rPr lang="en-US" sz="1200" dirty="0">
                <a:latin typeface="Tw Cen MT" panose="020B0602020104020603" pitchFamily="34" charset="0"/>
              </a:rPr>
              <a:t> = .80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iterations = 50</a:t>
            </a:r>
          </a:p>
          <a:p>
            <a:r>
              <a:rPr lang="en-US" sz="1200" dirty="0" err="1">
                <a:latin typeface="Tw Cen MT" panose="020B0602020104020603" pitchFamily="34" charset="0"/>
              </a:rPr>
              <a:t>numks</a:t>
            </a:r>
            <a:r>
              <a:rPr lang="en-US" sz="1200" dirty="0">
                <a:latin typeface="Tw Cen MT" panose="020B0602020104020603" pitchFamily="34" charset="0"/>
              </a:rPr>
              <a:t> = 30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K = 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7434F6-42BA-46DA-A3A4-20B357C60494}"/>
              </a:ext>
            </a:extLst>
          </p:cNvPr>
          <p:cNvSpPr/>
          <p:nvPr/>
        </p:nvSpPr>
        <p:spPr>
          <a:xfrm>
            <a:off x="2514600" y="1752600"/>
            <a:ext cx="1244600" cy="228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AA5FB9-F707-4FB0-AC1F-59ED838AB48B}"/>
              </a:ext>
            </a:extLst>
          </p:cNvPr>
          <p:cNvSpPr/>
          <p:nvPr/>
        </p:nvSpPr>
        <p:spPr>
          <a:xfrm>
            <a:off x="6266703" y="1752600"/>
            <a:ext cx="1244600" cy="228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4F7084-45EA-4BA6-8902-895EF1F4DAA9}"/>
              </a:ext>
            </a:extLst>
          </p:cNvPr>
          <p:cNvSpPr/>
          <p:nvPr/>
        </p:nvSpPr>
        <p:spPr>
          <a:xfrm>
            <a:off x="1053378" y="4529253"/>
            <a:ext cx="1537422" cy="21029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6B27B4-2BCA-4080-A194-A1BD0861F361}"/>
              </a:ext>
            </a:extLst>
          </p:cNvPr>
          <p:cNvSpPr/>
          <p:nvPr/>
        </p:nvSpPr>
        <p:spPr>
          <a:xfrm>
            <a:off x="4806228" y="4529253"/>
            <a:ext cx="1537422" cy="22860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5A88D2-9474-45EF-87FC-ACC523D8688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590800" y="4634399"/>
            <a:ext cx="2215428" cy="9155"/>
          </a:xfrm>
          <a:prstGeom prst="straightConnector1">
            <a:avLst/>
          </a:prstGeom>
          <a:ln w="158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7A024800-AC3D-4AB3-8892-47111B6FF0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2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2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INITIAL DATA PROFILING</a:t>
            </a:r>
            <a:br>
              <a:rPr lang="en-US" sz="3200" dirty="0">
                <a:latin typeface="Tw Cen MT" panose="020B0602020104020603" pitchFamily="34" charset="0"/>
              </a:rPr>
            </a:br>
            <a:r>
              <a:rPr lang="en-US" sz="2000" dirty="0">
                <a:latin typeface="Tw Cen MT" panose="020B0602020104020603" pitchFamily="34" charset="0"/>
              </a:rPr>
              <a:t>BEER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7880C-5408-40F8-8B96-AFB7CA10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4174720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DD0D1-9E2D-4406-8CC1-CA25F6260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4038600"/>
            <a:ext cx="4193770" cy="2605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D207B-CA1F-4D27-BE7A-6E8AC602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40" y="4027876"/>
            <a:ext cx="4193770" cy="2607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BF66F-F374-42E2-B32A-39E51E50E717}"/>
              </a:ext>
            </a:extLst>
          </p:cNvPr>
          <p:cNvSpPr txBox="1"/>
          <p:nvPr/>
        </p:nvSpPr>
        <p:spPr>
          <a:xfrm>
            <a:off x="5105400" y="139065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Beers data set: 2410 observations, 7 variables.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w Cen MT" panose="020B0602020104020603" pitchFamily="34" charset="0"/>
              </a:rPr>
              <a:t>2 factors: Name &amp; Style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w Cen MT" panose="020B0602020104020603" pitchFamily="34" charset="0"/>
              </a:rPr>
              <a:t>3 integers: Beer ID, IBU &amp; Brewery ID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w Cen MT" panose="020B0602020104020603" pitchFamily="34" charset="0"/>
              </a:rPr>
              <a:t>2 numeric: ABV &amp; Ounces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Tw Cen MT" panose="020B0602020104020603" pitchFamily="34" charset="0"/>
              </a:rPr>
              <a:t>Missing Values: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w Cen MT" panose="020B0602020104020603" pitchFamily="34" charset="0"/>
              </a:rPr>
              <a:t>IBU: 1005 observations (42%) 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w Cen MT" panose="020B0602020104020603" pitchFamily="34" charset="0"/>
              </a:rPr>
              <a:t>ABV: 62 observations (3%)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w Cen MT" panose="020B0602020104020603" pitchFamily="34" charset="0"/>
              </a:rPr>
              <a:t>Missing values will be replaced with median.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Tw Cen MT" panose="020B0602020104020603" pitchFamily="34" charset="0"/>
              </a:rPr>
              <a:t>Unique Values: 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w Cen MT" panose="020B0602020104020603" pitchFamily="34" charset="0"/>
              </a:rPr>
              <a:t>Beer Name: 2305 unique values and 105 duplicates.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w Cen MT" panose="020B0602020104020603" pitchFamily="34" charset="0"/>
              </a:rPr>
              <a:t>Beer Style: 100 unique values</a:t>
            </a:r>
          </a:p>
        </p:txBody>
      </p:sp>
      <p:pic>
        <p:nvPicPr>
          <p:cNvPr id="10" name="Picture 9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FECE0DA0-37C7-4FAB-9797-5CAD8511BB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INITIAL DATA PROFILING</a:t>
            </a:r>
            <a:br>
              <a:rPr lang="en-US" sz="3200" dirty="0">
                <a:latin typeface="Tw Cen MT" panose="020B0602020104020603" pitchFamily="34" charset="0"/>
              </a:rPr>
            </a:br>
            <a:r>
              <a:rPr lang="en-US" sz="2000" dirty="0">
                <a:latin typeface="Tw Cen MT" panose="020B0602020104020603" pitchFamily="34" charset="0"/>
              </a:rPr>
              <a:t>BREWERY DATA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FA527-FBFE-481F-91E2-ADDEDA81BC48}"/>
              </a:ext>
            </a:extLst>
          </p:cNvPr>
          <p:cNvSpPr txBox="1"/>
          <p:nvPr/>
        </p:nvSpPr>
        <p:spPr>
          <a:xfrm>
            <a:off x="4848225" y="57912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Brewery data set: 558 observations, 4 variables.</a:t>
            </a:r>
          </a:p>
          <a:p>
            <a:pPr marL="27432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No 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AFCEDB-7CC6-4307-8BED-46947793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55" y="4305841"/>
            <a:ext cx="4500252" cy="753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55F50-85EA-4111-BB4E-F124A2DA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2" y="1295400"/>
            <a:ext cx="4515843" cy="2811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02C27-7F74-4056-912C-572B4892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95400"/>
            <a:ext cx="4530075" cy="2811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77D875-18D3-4F9F-A3E9-889D63CD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2" y="4107393"/>
            <a:ext cx="4469734" cy="2756615"/>
          </a:xfrm>
          <a:prstGeom prst="rect">
            <a:avLst/>
          </a:prstGeom>
        </p:spPr>
      </p:pic>
      <p:pic>
        <p:nvPicPr>
          <p:cNvPr id="13" name="Picture 12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03C32D3E-6B10-403C-B783-3259D2D038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0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bg1">
                <a:lumMod val="75000"/>
              </a:schemeClr>
            </a:gs>
            <a:gs pos="64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INITIAL DATA PROFILING</a:t>
            </a:r>
            <a:br>
              <a:rPr lang="en-US" sz="3200" dirty="0">
                <a:latin typeface="Tw Cen MT" panose="020B0602020104020603" pitchFamily="34" charset="0"/>
              </a:rPr>
            </a:br>
            <a:r>
              <a:rPr lang="en-US" sz="3200" dirty="0">
                <a:latin typeface="Tw Cen MT" panose="020B0602020104020603" pitchFamily="34" charset="0"/>
              </a:rPr>
              <a:t>MISSING VALUES IN MERGED DATA SET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7" name="Picture 6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18A7949A-3FE7-4A14-B6D6-967E6C3F7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4474E2-F84C-4E53-9D8E-8B35C6BCCE15}"/>
              </a:ext>
            </a:extLst>
          </p:cNvPr>
          <p:cNvSpPr txBox="1"/>
          <p:nvPr/>
        </p:nvSpPr>
        <p:spPr>
          <a:xfrm>
            <a:off x="4805103" y="1447800"/>
            <a:ext cx="40721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Missing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w Cen MT" panose="020B0602020104020603" pitchFamily="34" charset="0"/>
              </a:rPr>
              <a:t>62 NA’s for both ABV and IBU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w Cen MT" panose="020B0602020104020603" pitchFamily="34" charset="0"/>
              </a:rPr>
              <a:t>1005 NA’s for IBU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w Cen MT" panose="020B0602020104020603" pitchFamily="34" charset="0"/>
            </a:endParaRPr>
          </a:p>
          <a:p>
            <a:r>
              <a:rPr lang="en-US" sz="1400" dirty="0">
                <a:latin typeface="Tw Cen MT" panose="020B0602020104020603" pitchFamily="34" charset="0"/>
              </a:rPr>
              <a:t>Dealing with missing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w Cen MT" panose="020B0602020104020603" pitchFamily="34" charset="0"/>
              </a:rPr>
              <a:t>Replace 62 NA’s in ABV with state level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w Cen MT" panose="020B0602020104020603" pitchFamily="34" charset="0"/>
              </a:rPr>
              <a:t>Replace 1005 NA’s in IBU with predicted values from simple linear regression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5F904A-B989-4894-9550-A7EDF230E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91" y="1295401"/>
            <a:ext cx="4323343" cy="268748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A0F4A90-E714-4904-8BE9-D6CD9790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91" y="4114056"/>
            <a:ext cx="3847207" cy="769441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23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# Original data excluding NA’s: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Pearson's product-moment correlation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t = 33.863, df = 1403, p-value &lt; 2.2e-16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95 percent confidence interval:0.6407982 0.6984238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sample estimates: cor 0.6706215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6B7B577-30EE-4527-98DF-9B04EBCA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428" y="4114056"/>
            <a:ext cx="3847207" cy="769441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23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# Data with NA’s replaced by state median: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Pearson's product-moment correlation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t = 27.516, df = 2408, p-value &lt; 2.2e-16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95 percent confidence interval:0.4581154 0.5188919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sample estimates: cor 0.4890971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D16A44F1-1708-40A2-B76A-F9DC15682ED6}"/>
              </a:ext>
            </a:extLst>
          </p:cNvPr>
          <p:cNvSpPr/>
          <p:nvPr/>
        </p:nvSpPr>
        <p:spPr>
          <a:xfrm>
            <a:off x="2116802" y="4907464"/>
            <a:ext cx="4724400" cy="4497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04A3B8-3576-48A5-9984-4AC48C535931}"/>
              </a:ext>
            </a:extLst>
          </p:cNvPr>
          <p:cNvSpPr/>
          <p:nvPr/>
        </p:nvSpPr>
        <p:spPr>
          <a:xfrm>
            <a:off x="1880318" y="4732289"/>
            <a:ext cx="786682" cy="144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D3D93D-C484-4535-8750-1177121EA529}"/>
              </a:ext>
            </a:extLst>
          </p:cNvPr>
          <p:cNvSpPr/>
          <p:nvPr/>
        </p:nvSpPr>
        <p:spPr>
          <a:xfrm>
            <a:off x="6366528" y="4723950"/>
            <a:ext cx="796272" cy="138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7050C-CCCC-415F-99BB-4C2C4C282EDB}"/>
              </a:ext>
            </a:extLst>
          </p:cNvPr>
          <p:cNvSpPr txBox="1"/>
          <p:nvPr/>
        </p:nvSpPr>
        <p:spPr>
          <a:xfrm>
            <a:off x="4108398" y="504968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</a:rPr>
              <a:t>-18%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7C5E8-4294-418E-92B5-5B7CC44E8457}"/>
              </a:ext>
            </a:extLst>
          </p:cNvPr>
          <p:cNvSpPr txBox="1"/>
          <p:nvPr/>
        </p:nvSpPr>
        <p:spPr>
          <a:xfrm>
            <a:off x="571500" y="5571179"/>
            <a:ext cx="78485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</a:rPr>
              <a:t>Simply replacing missing values in IBU/ABV with state median results in significant drop on correlation, from 67% to 49%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</a:rPr>
              <a:t>Alternative option is to use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Simple Linear Regression </a:t>
            </a:r>
            <a:r>
              <a:rPr lang="en-US" sz="1600" dirty="0">
                <a:latin typeface="Tw Cen MT" panose="020B0602020104020603" pitchFamily="34" charset="0"/>
              </a:rPr>
              <a:t>model to predict IBU missing values, to keep the correlation between IBU/ABV no change.</a:t>
            </a:r>
          </a:p>
        </p:txBody>
      </p:sp>
    </p:spTree>
    <p:extLst>
      <p:ext uri="{BB962C8B-B14F-4D97-AF65-F5344CB8AC3E}">
        <p14:creationId xmlns:p14="http://schemas.microsoft.com/office/powerpoint/2010/main" val="360424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75000"/>
              </a:schemeClr>
            </a:gs>
            <a:gs pos="23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INITIAL DATA PROFILING</a:t>
            </a:r>
            <a:br>
              <a:rPr lang="en-US" sz="3200" dirty="0">
                <a:latin typeface="Tw Cen MT" panose="020B0602020104020603" pitchFamily="34" charset="0"/>
              </a:rPr>
            </a:br>
            <a:r>
              <a:rPr lang="en-US" sz="3200" dirty="0">
                <a:latin typeface="Tw Cen MT" panose="020B0602020104020603" pitchFamily="34" charset="0"/>
              </a:rPr>
              <a:t>MISSING VALUES IN MERGED DATA SET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7" name="Picture 6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18A7949A-3FE7-4A14-B6D6-967E6C3F7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4474E2-F84C-4E53-9D8E-8B35C6BCCE15}"/>
              </a:ext>
            </a:extLst>
          </p:cNvPr>
          <p:cNvSpPr txBox="1"/>
          <p:nvPr/>
        </p:nvSpPr>
        <p:spPr>
          <a:xfrm>
            <a:off x="4805103" y="1447800"/>
            <a:ext cx="407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Dealing with missing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w Cen MT" panose="020B0602020104020603" pitchFamily="34" charset="0"/>
              </a:rPr>
              <a:t>State median to replace 62 NA’s in ABV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B6864-7E5D-4550-A982-4344A827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8" y="3974219"/>
            <a:ext cx="4066400" cy="2523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244734-4907-4989-9F4C-9D0E8D09D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411224"/>
            <a:ext cx="4072198" cy="2523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1501F1-97EF-4084-AEAD-5BC042CA3663}"/>
              </a:ext>
            </a:extLst>
          </p:cNvPr>
          <p:cNvSpPr txBox="1"/>
          <p:nvPr/>
        </p:nvSpPr>
        <p:spPr>
          <a:xfrm>
            <a:off x="4807042" y="3886200"/>
            <a:ext cx="4072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Dealing with missing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w Cen MT" panose="020B0602020104020603" pitchFamily="34" charset="0"/>
              </a:rPr>
              <a:t>Predicted values from Simple Linear Regression model to replace 1005 NA’s for IBU.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BCCC184-FC68-4CBC-9084-64FEA495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557" y="5644077"/>
            <a:ext cx="3847207" cy="769441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23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# Data with NA’s replaced by state median: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Pearson's product-moment correlation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t = 57.005, df = 2408, p-value &lt; 2.2e-16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95 percent confidence interval:0.7403535 0.7743731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sample estimates: cor 0.757878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8D6F66-DB3F-4950-9AEE-1A4689AED600}"/>
              </a:ext>
            </a:extLst>
          </p:cNvPr>
          <p:cNvSpPr/>
          <p:nvPr/>
        </p:nvSpPr>
        <p:spPr>
          <a:xfrm>
            <a:off x="6477000" y="6250563"/>
            <a:ext cx="796272" cy="162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B6FA9-080C-4603-AF42-166200465ED5}"/>
              </a:ext>
            </a:extLst>
          </p:cNvPr>
          <p:cNvSpPr txBox="1"/>
          <p:nvPr/>
        </p:nvSpPr>
        <p:spPr>
          <a:xfrm>
            <a:off x="4845556" y="4650841"/>
            <a:ext cx="3231643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Simple Linear Regression: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   IBU = Intercept + Slope*ABV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          = -34.09865 + 1282.037 * ABV</a:t>
            </a:r>
          </a:p>
        </p:txBody>
      </p:sp>
    </p:spTree>
    <p:extLst>
      <p:ext uri="{BB962C8B-B14F-4D97-AF65-F5344CB8AC3E}">
        <p14:creationId xmlns:p14="http://schemas.microsoft.com/office/powerpoint/2010/main" val="63072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bg1">
                <a:lumMod val="75000"/>
              </a:schemeClr>
            </a:gs>
            <a:gs pos="64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INITIAL DATA PROFILING</a:t>
            </a:r>
            <a:br>
              <a:rPr lang="en-US" sz="3200" dirty="0">
                <a:latin typeface="Tw Cen MT" panose="020B0602020104020603" pitchFamily="34" charset="0"/>
              </a:rPr>
            </a:br>
            <a:r>
              <a:rPr lang="en-US" sz="3200" dirty="0">
                <a:latin typeface="Tw Cen MT" panose="020B0602020104020603" pitchFamily="34" charset="0"/>
              </a:rPr>
              <a:t>MISSING VALUES IN MERGED SET (Cont.)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7" name="Picture 6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18A7949A-3FE7-4A14-B6D6-967E6C3F7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64FF5B-B240-4E11-9ACD-C1E5EFA58E56}"/>
              </a:ext>
            </a:extLst>
          </p:cNvPr>
          <p:cNvSpPr txBox="1"/>
          <p:nvPr/>
        </p:nvSpPr>
        <p:spPr>
          <a:xfrm>
            <a:off x="200025" y="3886200"/>
            <a:ext cx="8743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Plan to use median value of each state to replace NA’s in IBU or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Only one state (SD) do not have median value due to 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100% IBU value are NA in state SD (7 out of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76% IBU value are NA in state MI (124 out of 162)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45% IBU value are NA in state CO (119 out of 265)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53953-E6C2-429A-A783-B949FD01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9700"/>
            <a:ext cx="9144000" cy="20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0CF0D5-B1F5-4317-88BC-EB5A3E37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" y="1298644"/>
            <a:ext cx="4400551" cy="2722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A3399E-0912-4E59-9EB9-DC00B14C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079913"/>
            <a:ext cx="4400551" cy="27236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INITIAL DATA PROFILING</a:t>
            </a:r>
            <a:br>
              <a:rPr lang="en-US" sz="3200" dirty="0">
                <a:latin typeface="Tw Cen MT" panose="020B0602020104020603" pitchFamily="34" charset="0"/>
              </a:rPr>
            </a:br>
            <a:r>
              <a:rPr lang="en-US" sz="2000" dirty="0" err="1">
                <a:latin typeface="Tw Cen MT" panose="020B0602020104020603" pitchFamily="34" charset="0"/>
              </a:rPr>
              <a:t>mergeDF</a:t>
            </a:r>
            <a:r>
              <a:rPr lang="en-US" sz="2000" dirty="0">
                <a:latin typeface="Tw Cen MT" panose="020B0602020104020603" pitchFamily="34" charset="0"/>
              </a:rPr>
              <a:t> DATA 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A7B0A-DB4B-4FC2-807C-C7AF54972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9" y="1371600"/>
            <a:ext cx="4271699" cy="2649938"/>
          </a:xfrm>
          <a:prstGeom prst="rect">
            <a:avLst/>
          </a:prstGeom>
        </p:spPr>
      </p:pic>
      <p:pic>
        <p:nvPicPr>
          <p:cNvPr id="7" name="Picture 6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18A7949A-3FE7-4A14-B6D6-967E6C3F7E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B666C-7B73-4194-8156-29C65C289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1636002"/>
            <a:ext cx="1265030" cy="10897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E48765-3A1E-48B6-A10B-D0FC2A837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3714" y="4471862"/>
            <a:ext cx="1181202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MEDIAN AND MAX ABV/IBU IN EACH STATE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7" name="Picture 6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C09F8B9B-574A-47F9-9247-6BB94DE2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D610D-522F-4395-9F5E-1F3161F09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399"/>
            <a:ext cx="4343399" cy="2695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B60664-C69B-464B-8F96-53407D9B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295399"/>
            <a:ext cx="4352121" cy="2695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68144-A383-4474-A7D0-DC1CFB07F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79" y="3991116"/>
            <a:ext cx="4355454" cy="2695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A967E-3E66-4B82-8BAA-53CC7D997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666" y="3991116"/>
            <a:ext cx="4355454" cy="26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9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7ED2C4-3A23-459A-92D9-FE9223E9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w Cen MT" panose="020B0602020104020603" pitchFamily="34" charset="0"/>
              </a:rPr>
              <a:t>STATISTICS and DISTRIBUTION OF ABV</a:t>
            </a: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6" name="Picture 5" descr="A picture containing table, cup, sitting, glass&#10;&#10;Description automatically generated">
            <a:extLst>
              <a:ext uri="{FF2B5EF4-FFF2-40B4-BE49-F238E27FC236}">
                <a16:creationId xmlns:a16="http://schemas.microsoft.com/office/drawing/2014/main" id="{8B5FF93A-32DB-4D52-B330-B0CBA87DF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-2748"/>
            <a:ext cx="1219200" cy="7628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247E66-488E-41BB-B6ED-4ECE2A738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1371600"/>
            <a:ext cx="4371975" cy="2712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E9EA73-60A6-4367-AF52-ABB151A35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4" y="4084594"/>
            <a:ext cx="4371975" cy="27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7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2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40352</TotalTime>
  <Words>575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Console</vt:lpstr>
      <vt:lpstr>Tw Cen MT</vt:lpstr>
      <vt:lpstr>2_Body Slides</vt:lpstr>
      <vt:lpstr>PowerPoint Presentation</vt:lpstr>
      <vt:lpstr>INITIAL DATA PROFILING BEER DATA SET</vt:lpstr>
      <vt:lpstr>INITIAL DATA PROFILING BREWERY DATA SET</vt:lpstr>
      <vt:lpstr>INITIAL DATA PROFILING MISSING VALUES IN MERGED DATA SET</vt:lpstr>
      <vt:lpstr>INITIAL DATA PROFILING MISSING VALUES IN MERGED DATA SET</vt:lpstr>
      <vt:lpstr>INITIAL DATA PROFILING MISSING VALUES IN MERGED SET (Cont.)</vt:lpstr>
      <vt:lpstr>INITIAL DATA PROFILING mergeDF DATA SET</vt:lpstr>
      <vt:lpstr>MEDIAN AND MAX ABV/IBU IN EACH STATE</vt:lpstr>
      <vt:lpstr>STATISTICS and DISTRIBUTION OF ABV</vt:lpstr>
      <vt:lpstr>STATISTICS and DISTRIBUTION OF IBU</vt:lpstr>
      <vt:lpstr>STATISTICS and DISTRIBUTION OF ABV</vt:lpstr>
      <vt:lpstr>STATISTICS and DISTRIBUTION OF IBU</vt:lpstr>
      <vt:lpstr>STATISTICS and DISTRIBUTION OF ABV &amp; IBU</vt:lpstr>
      <vt:lpstr>RELATIONSHIP ABV v. IBU</vt:lpstr>
      <vt:lpstr>KNN CLUSTERING: IBU&amp;ABV FOR IPAs v. Other Ale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Hao Wang</cp:lastModifiedBy>
  <cp:revision>632</cp:revision>
  <dcterms:created xsi:type="dcterms:W3CDTF">2016-03-21T14:12:59Z</dcterms:created>
  <dcterms:modified xsi:type="dcterms:W3CDTF">2019-10-17T19:21:03Z</dcterms:modified>
  <cp:category/>
</cp:coreProperties>
</file>