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880" r:id="rId2"/>
  </p:sldMasterIdLst>
  <p:notesMasterIdLst>
    <p:notesMasterId r:id="rId19"/>
  </p:notesMasterIdLst>
  <p:sldIdLst>
    <p:sldId id="749" r:id="rId3"/>
    <p:sldId id="752" r:id="rId4"/>
    <p:sldId id="754" r:id="rId5"/>
    <p:sldId id="753" r:id="rId6"/>
    <p:sldId id="773" r:id="rId7"/>
    <p:sldId id="756" r:id="rId8"/>
    <p:sldId id="769" r:id="rId9"/>
    <p:sldId id="757" r:id="rId10"/>
    <p:sldId id="767" r:id="rId11"/>
    <p:sldId id="765" r:id="rId12"/>
    <p:sldId id="768" r:id="rId13"/>
    <p:sldId id="770" r:id="rId14"/>
    <p:sldId id="759" r:id="rId15"/>
    <p:sldId id="772" r:id="rId16"/>
    <p:sldId id="774" r:id="rId17"/>
    <p:sldId id="775" r:id="rId18"/>
  </p:sldIdLst>
  <p:sldSz cx="9144000" cy="6858000" type="screen4x3"/>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4CA1"/>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242" autoAdjust="0"/>
  </p:normalViewPr>
  <p:slideViewPr>
    <p:cSldViewPr>
      <p:cViewPr varScale="1">
        <p:scale>
          <a:sx n="107" d="100"/>
          <a:sy n="107" d="100"/>
        </p:scale>
        <p:origin x="1830" y="13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10/25/2019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Substantial number of observation is missing from the IBU attribute 1005 almost 42%</a:t>
            </a:r>
          </a:p>
          <a:p>
            <a:r>
              <a:rPr lang="en-US" dirty="0"/>
              <a:t>Initial correlation analysis indicate between IBU and ABV also between Ounces and ABV.</a:t>
            </a:r>
          </a:p>
        </p:txBody>
      </p:sp>
      <p:sp>
        <p:nvSpPr>
          <p:cNvPr id="4" name="Slide Number Placeholder 3"/>
          <p:cNvSpPr>
            <a:spLocks noGrp="1"/>
          </p:cNvSpPr>
          <p:nvPr>
            <p:ph type="sldNum" sz="quarter" idx="5"/>
          </p:nvPr>
        </p:nvSpPr>
        <p:spPr/>
        <p:txBody>
          <a:bodyPr/>
          <a:lstStyle/>
          <a:p>
            <a:fld id="{84CB6C83-B894-2740-9986-97D8BB6F6D98}" type="slidenum">
              <a:rPr lang="en-US" smtClean="0"/>
              <a:t>2</a:t>
            </a:fld>
            <a:endParaRPr lang="en-US" dirty="0"/>
          </a:p>
        </p:txBody>
      </p:sp>
    </p:spTree>
    <p:extLst>
      <p:ext uri="{BB962C8B-B14F-4D97-AF65-F5344CB8AC3E}">
        <p14:creationId xmlns:p14="http://schemas.microsoft.com/office/powerpoint/2010/main" val="134129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1</a:t>
            </a:r>
          </a:p>
        </p:txBody>
      </p:sp>
      <p:sp>
        <p:nvSpPr>
          <p:cNvPr id="4" name="Slide Number Placeholder 3"/>
          <p:cNvSpPr>
            <a:spLocks noGrp="1"/>
          </p:cNvSpPr>
          <p:nvPr>
            <p:ph type="sldNum" sz="quarter" idx="5"/>
          </p:nvPr>
        </p:nvSpPr>
        <p:spPr/>
        <p:txBody>
          <a:bodyPr/>
          <a:lstStyle/>
          <a:p>
            <a:fld id="{84CB6C83-B894-2740-9986-97D8BB6F6D98}" type="slidenum">
              <a:rPr lang="en-US" smtClean="0"/>
              <a:t>3</a:t>
            </a:fld>
            <a:endParaRPr lang="en-US" dirty="0"/>
          </a:p>
        </p:txBody>
      </p:sp>
    </p:spTree>
    <p:extLst>
      <p:ext uri="{BB962C8B-B14F-4D97-AF65-F5344CB8AC3E}">
        <p14:creationId xmlns:p14="http://schemas.microsoft.com/office/powerpoint/2010/main" val="194777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removing missing values</a:t>
            </a:r>
          </a:p>
        </p:txBody>
      </p:sp>
      <p:sp>
        <p:nvSpPr>
          <p:cNvPr id="4" name="Slide Number Placeholder 3"/>
          <p:cNvSpPr>
            <a:spLocks noGrp="1"/>
          </p:cNvSpPr>
          <p:nvPr>
            <p:ph type="sldNum" sz="quarter" idx="5"/>
          </p:nvPr>
        </p:nvSpPr>
        <p:spPr/>
        <p:txBody>
          <a:bodyPr/>
          <a:lstStyle/>
          <a:p>
            <a:fld id="{84CB6C83-B894-2740-9986-97D8BB6F6D98}" type="slidenum">
              <a:rPr lang="en-US" smtClean="0"/>
              <a:t>4</a:t>
            </a:fld>
            <a:endParaRPr lang="en-US" dirty="0"/>
          </a:p>
        </p:txBody>
      </p:sp>
    </p:spTree>
    <p:extLst>
      <p:ext uri="{BB962C8B-B14F-4D97-AF65-F5344CB8AC3E}">
        <p14:creationId xmlns:p14="http://schemas.microsoft.com/office/powerpoint/2010/main" val="2799458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Q3 Address the missing values</a:t>
            </a:r>
          </a:p>
        </p:txBody>
      </p:sp>
      <p:sp>
        <p:nvSpPr>
          <p:cNvPr id="4" name="Slide Number Placeholder 3"/>
          <p:cNvSpPr>
            <a:spLocks noGrp="1"/>
          </p:cNvSpPr>
          <p:nvPr>
            <p:ph type="sldNum" sz="quarter" idx="5"/>
          </p:nvPr>
        </p:nvSpPr>
        <p:spPr/>
        <p:txBody>
          <a:bodyPr/>
          <a:lstStyle/>
          <a:p>
            <a:fld id="{84CB6C83-B894-2740-9986-97D8BB6F6D98}" type="slidenum">
              <a:rPr lang="en-US" smtClean="0"/>
              <a:t>5</a:t>
            </a:fld>
            <a:endParaRPr lang="en-US" dirty="0"/>
          </a:p>
        </p:txBody>
      </p:sp>
    </p:spTree>
    <p:extLst>
      <p:ext uri="{BB962C8B-B14F-4D97-AF65-F5344CB8AC3E}">
        <p14:creationId xmlns:p14="http://schemas.microsoft.com/office/powerpoint/2010/main" val="3108808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4 and 5</a:t>
            </a:r>
          </a:p>
        </p:txBody>
      </p:sp>
      <p:sp>
        <p:nvSpPr>
          <p:cNvPr id="4" name="Slide Number Placeholder 3"/>
          <p:cNvSpPr>
            <a:spLocks noGrp="1"/>
          </p:cNvSpPr>
          <p:nvPr>
            <p:ph type="sldNum" sz="quarter" idx="5"/>
          </p:nvPr>
        </p:nvSpPr>
        <p:spPr/>
        <p:txBody>
          <a:bodyPr/>
          <a:lstStyle/>
          <a:p>
            <a:fld id="{84CB6C83-B894-2740-9986-97D8BB6F6D98}" type="slidenum">
              <a:rPr lang="en-US" smtClean="0"/>
              <a:t>6</a:t>
            </a:fld>
            <a:endParaRPr lang="en-US" dirty="0"/>
          </a:p>
        </p:txBody>
      </p:sp>
    </p:spTree>
    <p:extLst>
      <p:ext uri="{BB962C8B-B14F-4D97-AF65-F5344CB8AC3E}">
        <p14:creationId xmlns:p14="http://schemas.microsoft.com/office/powerpoint/2010/main" val="2366096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4 and 5</a:t>
            </a:r>
          </a:p>
        </p:txBody>
      </p:sp>
      <p:sp>
        <p:nvSpPr>
          <p:cNvPr id="4" name="Slide Number Placeholder 3"/>
          <p:cNvSpPr>
            <a:spLocks noGrp="1"/>
          </p:cNvSpPr>
          <p:nvPr>
            <p:ph type="sldNum" sz="quarter" idx="5"/>
          </p:nvPr>
        </p:nvSpPr>
        <p:spPr/>
        <p:txBody>
          <a:bodyPr/>
          <a:lstStyle/>
          <a:p>
            <a:fld id="{84CB6C83-B894-2740-9986-97D8BB6F6D98}" type="slidenum">
              <a:rPr lang="en-US" smtClean="0"/>
              <a:t>7</a:t>
            </a:fld>
            <a:endParaRPr lang="en-US" dirty="0"/>
          </a:p>
        </p:txBody>
      </p:sp>
    </p:spTree>
    <p:extLst>
      <p:ext uri="{BB962C8B-B14F-4D97-AF65-F5344CB8AC3E}">
        <p14:creationId xmlns:p14="http://schemas.microsoft.com/office/powerpoint/2010/main" val="2445769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professor about the other category during ls. # 8 IPA</a:t>
            </a:r>
          </a:p>
        </p:txBody>
      </p:sp>
      <p:sp>
        <p:nvSpPr>
          <p:cNvPr id="4" name="Slide Number Placeholder 3"/>
          <p:cNvSpPr>
            <a:spLocks noGrp="1"/>
          </p:cNvSpPr>
          <p:nvPr>
            <p:ph type="sldNum" sz="quarter" idx="5"/>
          </p:nvPr>
        </p:nvSpPr>
        <p:spPr/>
        <p:txBody>
          <a:bodyPr/>
          <a:lstStyle/>
          <a:p>
            <a:fld id="{84CB6C83-B894-2740-9986-97D8BB6F6D98}" type="slidenum">
              <a:rPr lang="en-US" smtClean="0"/>
              <a:t>8</a:t>
            </a:fld>
            <a:endParaRPr lang="en-US" dirty="0"/>
          </a:p>
        </p:txBody>
      </p:sp>
    </p:spTree>
    <p:extLst>
      <p:ext uri="{BB962C8B-B14F-4D97-AF65-F5344CB8AC3E}">
        <p14:creationId xmlns:p14="http://schemas.microsoft.com/office/powerpoint/2010/main" val="2140108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2</a:t>
            </a:r>
          </a:p>
        </p:txBody>
      </p:sp>
      <p:sp>
        <p:nvSpPr>
          <p:cNvPr id="4" name="Slide Number Placeholder 3"/>
          <p:cNvSpPr>
            <a:spLocks noGrp="1"/>
          </p:cNvSpPr>
          <p:nvPr>
            <p:ph type="sldNum" sz="quarter" idx="5"/>
          </p:nvPr>
        </p:nvSpPr>
        <p:spPr/>
        <p:txBody>
          <a:bodyPr/>
          <a:lstStyle/>
          <a:p>
            <a:fld id="{84CB6C83-B894-2740-9986-97D8BB6F6D98}" type="slidenum">
              <a:rPr lang="en-US" smtClean="0"/>
              <a:t>15</a:t>
            </a:fld>
            <a:endParaRPr lang="en-US" dirty="0"/>
          </a:p>
        </p:txBody>
      </p:sp>
    </p:spTree>
    <p:extLst>
      <p:ext uri="{BB962C8B-B14F-4D97-AF65-F5344CB8AC3E}">
        <p14:creationId xmlns:p14="http://schemas.microsoft.com/office/powerpoint/2010/main" val="3549700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2</a:t>
            </a:r>
          </a:p>
        </p:txBody>
      </p:sp>
      <p:sp>
        <p:nvSpPr>
          <p:cNvPr id="4" name="Slide Number Placeholder 3"/>
          <p:cNvSpPr>
            <a:spLocks noGrp="1"/>
          </p:cNvSpPr>
          <p:nvPr>
            <p:ph type="sldNum" sz="quarter" idx="5"/>
          </p:nvPr>
        </p:nvSpPr>
        <p:spPr/>
        <p:txBody>
          <a:bodyPr/>
          <a:lstStyle/>
          <a:p>
            <a:fld id="{84CB6C83-B894-2740-9986-97D8BB6F6D98}" type="slidenum">
              <a:rPr lang="en-US" smtClean="0"/>
              <a:t>16</a:t>
            </a:fld>
            <a:endParaRPr lang="en-US" dirty="0"/>
          </a:p>
        </p:txBody>
      </p:sp>
    </p:spTree>
    <p:extLst>
      <p:ext uri="{BB962C8B-B14F-4D97-AF65-F5344CB8AC3E}">
        <p14:creationId xmlns:p14="http://schemas.microsoft.com/office/powerpoint/2010/main" val="31020691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77724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41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smtClean="0"/>
              <a:pPr/>
              <a:t>10/25/2019</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cxnSp>
        <p:nvCxnSpPr>
          <p:cNvPr id="17" name="Straight Connector 16">
            <a:extLst>
              <a:ext uri="{FF2B5EF4-FFF2-40B4-BE49-F238E27FC236}">
                <a16:creationId xmlns:a16="http://schemas.microsoft.com/office/drawing/2014/main" id="{633EA2B8-981C-4E1F-BF0E-7ED0C42738B2}"/>
              </a:ext>
            </a:extLst>
          </p:cNvPr>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2" descr="C:\Users\njones\Dropbox (2U)\Work\Designing Slides\SMU\Design Brief\logo\logo_datasci_SMU.png">
            <a:extLst>
              <a:ext uri="{FF2B5EF4-FFF2-40B4-BE49-F238E27FC236}">
                <a16:creationId xmlns:a16="http://schemas.microsoft.com/office/drawing/2014/main" id="{90999713-76D9-4E76-9064-6F5BACDB7BB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55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smtClean="0"/>
              <a:pPr/>
              <a:t>10/25/2019</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smtClean="0"/>
              <a:pPr/>
              <a:t>‹#›</a:t>
            </a:fld>
            <a:endParaRPr lang="en-US" dirty="0"/>
          </a:p>
        </p:txBody>
      </p:sp>
      <p:cxnSp>
        <p:nvCxnSpPr>
          <p:cNvPr id="7" name="Straight Connector 6">
            <a:extLst>
              <a:ext uri="{FF2B5EF4-FFF2-40B4-BE49-F238E27FC236}">
                <a16:creationId xmlns:a16="http://schemas.microsoft.com/office/drawing/2014/main" id="{99C44D97-6C88-4CDD-B875-A5C103D031CE}"/>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4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3971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a:extLst>
              <a:ext uri="{FF2B5EF4-FFF2-40B4-BE49-F238E27FC236}">
                <a16:creationId xmlns:a16="http://schemas.microsoft.com/office/drawing/2014/main" id="{8E5E8FA2-DE72-4630-A6D8-EAD2FB64DF86}"/>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465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0" name="Straight Connector 9">
            <a:extLst>
              <a:ext uri="{FF2B5EF4-FFF2-40B4-BE49-F238E27FC236}">
                <a16:creationId xmlns:a16="http://schemas.microsoft.com/office/drawing/2014/main" id="{7B8DB680-D193-46C7-8B6D-D6A4B7BB996A}"/>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08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4133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3533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49509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38082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317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05594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166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7962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20017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03372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6043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63844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7739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33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14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042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73994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855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79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816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57966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10/25/2019</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44540626"/>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4.jpeg"/><Relationship Id="rId1" Type="http://schemas.openxmlformats.org/officeDocument/2006/relationships/slideLayout" Target="../slideLayouts/slideLayout16.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6.jpeg"/><Relationship Id="rId1" Type="http://schemas.openxmlformats.org/officeDocument/2006/relationships/slideLayout" Target="../slideLayouts/slideLayout16.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6.jpeg"/><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6.jpeg"/><Relationship Id="rId1" Type="http://schemas.openxmlformats.org/officeDocument/2006/relationships/slideLayout" Target="../slideLayouts/slideLayout16.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6.jpeg"/><Relationship Id="rId1" Type="http://schemas.openxmlformats.org/officeDocument/2006/relationships/slideLayout" Target="../slideLayouts/slideLayout16.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6.jpeg"/><Relationship Id="rId1" Type="http://schemas.openxmlformats.org/officeDocument/2006/relationships/slideLayout" Target="../slideLayouts/slideLayout16.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hyperlink" Target="http://svobodnenoviny.eu/7-zdravi-prospesnych-duvodu-proc-pit-pivo/"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hyperlink" Target="http://svobodnenoviny.eu/7-zdravi-prospesnych-duvodu-proc-pit-pivo/"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hyperlink" Target="http://svobodnenoviny.eu/7-zdravi-prospesnych-duvodu-proc-pit-pivo/" TargetMode="Externa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hyperlink" Target="http://svobodnenoviny.eu/7-zdravi-prospesnych-duvodu-proc-pit-pivo/" TargetMode="External"/><Relationship Id="rId5" Type="http://schemas.openxmlformats.org/officeDocument/2006/relationships/image" Target="../media/image12.jpe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hyperlink" Target="http://svobodnenoviny.eu/7-zdravi-prospesnych-duvodu-proc-pit-pivo/" TargetMode="External"/><Relationship Id="rId5" Type="http://schemas.openxmlformats.org/officeDocument/2006/relationships/image" Target="../media/image6.jpeg"/><Relationship Id="rId10"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2.jpe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vobodnenoviny.eu/7-zdravi-prospesnych-duvodu-proc-pit-pivo/" TargetMode="External"/><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svobodnenoviny.eu/7-zdravi-prospesnych-duvodu-proc-pit-piv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vobodnenoviny.eu/7-zdravi-prospesnych-duvodu-proc-pit-pivo/"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hyperlink" Target="http://svobodnenoviny.eu/7-zdravi-prospesnych-duvodu-proc-pit-pivo/"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6.jpeg"/><Relationship Id="rId1" Type="http://schemas.openxmlformats.org/officeDocument/2006/relationships/slideLayout" Target="../slideLayouts/slideLayout16.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046B881-0482-49E5-9823-5A7DF914197D}"/>
              </a:ext>
            </a:extLst>
          </p:cNvPr>
          <p:cNvSpPr txBox="1">
            <a:spLocks/>
          </p:cNvSpPr>
          <p:nvPr/>
        </p:nvSpPr>
        <p:spPr>
          <a:xfrm>
            <a:off x="0" y="2362200"/>
            <a:ext cx="9174018" cy="182341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4800" dirty="0">
                <a:latin typeface="Tw Cen MT" panose="020B0602020104020603" pitchFamily="34" charset="0"/>
              </a:rPr>
              <a:t>Unit 8 Project</a:t>
            </a:r>
          </a:p>
        </p:txBody>
      </p:sp>
      <p:sp>
        <p:nvSpPr>
          <p:cNvPr id="4" name="Subtitle 2">
            <a:extLst>
              <a:ext uri="{FF2B5EF4-FFF2-40B4-BE49-F238E27FC236}">
                <a16:creationId xmlns:a16="http://schemas.microsoft.com/office/drawing/2014/main" id="{2002609C-2EB9-4036-8637-C5AFAB3EDF36}"/>
              </a:ext>
            </a:extLst>
          </p:cNvPr>
          <p:cNvSpPr txBox="1">
            <a:spLocks/>
          </p:cNvSpPr>
          <p:nvPr/>
        </p:nvSpPr>
        <p:spPr>
          <a:xfrm>
            <a:off x="0" y="3647595"/>
            <a:ext cx="9144000" cy="533400"/>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dirty="0">
                <a:solidFill>
                  <a:schemeClr val="bg1">
                    <a:lumMod val="50000"/>
                  </a:schemeClr>
                </a:solidFill>
                <a:latin typeface="Tw Cen MT" panose="020B0602020104020603" pitchFamily="34" charset="0"/>
              </a:rPr>
              <a:t>EDA By: Hao Wang and Alex Salamah</a:t>
            </a:r>
          </a:p>
        </p:txBody>
      </p:sp>
      <p:pic>
        <p:nvPicPr>
          <p:cNvPr id="5" name="Picture 4" descr="A picture containing table, cup, sitting, glass&#10;&#10;Description automatically generated">
            <a:extLst>
              <a:ext uri="{FF2B5EF4-FFF2-40B4-BE49-F238E27FC236}">
                <a16:creationId xmlns:a16="http://schemas.microsoft.com/office/drawing/2014/main" id="{D6768A64-DA1E-4A1D-A6C9-2EB69BEB0AE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16546" y="93876"/>
            <a:ext cx="1676400" cy="1048920"/>
          </a:xfrm>
          <a:prstGeom prst="rect">
            <a:avLst/>
          </a:prstGeom>
        </p:spPr>
      </p:pic>
      <p:sp>
        <p:nvSpPr>
          <p:cNvPr id="6" name="TextBox 5">
            <a:extLst>
              <a:ext uri="{FF2B5EF4-FFF2-40B4-BE49-F238E27FC236}">
                <a16:creationId xmlns:a16="http://schemas.microsoft.com/office/drawing/2014/main" id="{8DE27D32-F498-47BD-87B5-9975D8F519D0}"/>
              </a:ext>
            </a:extLst>
          </p:cNvPr>
          <p:cNvSpPr txBox="1"/>
          <p:nvPr/>
        </p:nvSpPr>
        <p:spPr>
          <a:xfrm>
            <a:off x="6781800" y="1106275"/>
            <a:ext cx="2392218" cy="200055"/>
          </a:xfrm>
          <a:prstGeom prst="rect">
            <a:avLst/>
          </a:prstGeom>
          <a:noFill/>
        </p:spPr>
        <p:txBody>
          <a:bodyPr wrap="square" rtlCol="0">
            <a:spAutoFit/>
          </a:bodyPr>
          <a:lstStyle/>
          <a:p>
            <a:r>
              <a:rPr lang="en-US" sz="700" dirty="0">
                <a:hlinkClick r:id="rId3" tooltip="http://svobodnenoviny.eu/7-zdravi-prospesnych-duvodu-proc-pit-pivo/"/>
              </a:rPr>
              <a:t>This Photo</a:t>
            </a:r>
            <a:r>
              <a:rPr lang="en-US" sz="700" dirty="0"/>
              <a:t> by Unknown Author is licensed under </a:t>
            </a:r>
            <a:r>
              <a:rPr lang="en-US" sz="700" dirty="0">
                <a:hlinkClick r:id="rId4" tooltip="https://creativecommons.org/licenses/by-sa/3.0/"/>
              </a:rPr>
              <a:t>CC BY-SA</a:t>
            </a:r>
            <a:endParaRPr lang="en-US" sz="700" dirty="0"/>
          </a:p>
        </p:txBody>
      </p:sp>
    </p:spTree>
    <p:extLst>
      <p:ext uri="{BB962C8B-B14F-4D97-AF65-F5344CB8AC3E}">
        <p14:creationId xmlns:p14="http://schemas.microsoft.com/office/powerpoint/2010/main" val="3713124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0"/>
            <a:ext cx="9144000" cy="760413"/>
          </a:xfrm>
        </p:spPr>
        <p:txBody>
          <a:bodyPr anchor="t">
            <a:noAutofit/>
          </a:bodyPr>
          <a:lstStyle/>
          <a:p>
            <a:r>
              <a:rPr lang="en-US" sz="3200" dirty="0">
                <a:latin typeface="Tw Cen MT" panose="020B0602020104020603" pitchFamily="34" charset="0"/>
              </a:rPr>
              <a:t>STATISTICS and DISTRIBUTION OF </a:t>
            </a:r>
            <a:br>
              <a:rPr lang="en-US" sz="3200" dirty="0">
                <a:latin typeface="Tw Cen MT" panose="020B0602020104020603" pitchFamily="34" charset="0"/>
              </a:rPr>
            </a:br>
            <a:r>
              <a:rPr lang="en-US" sz="3200" dirty="0">
                <a:latin typeface="Tw Cen MT" panose="020B0602020104020603" pitchFamily="34" charset="0"/>
              </a:rPr>
              <a:t>ABV &amp; IBU</a:t>
            </a:r>
            <a:endParaRPr lang="en-US" sz="2000" dirty="0">
              <a:latin typeface="Tw Cen MT" panose="020B0602020104020603" pitchFamily="34" charset="0"/>
            </a:endParaRPr>
          </a:p>
        </p:txBody>
      </p:sp>
      <p:pic>
        <p:nvPicPr>
          <p:cNvPr id="6" name="Picture 5" descr="A picture containing table, cup, sitting, glass&#10;&#10;Description automatically generated">
            <a:extLst>
              <a:ext uri="{FF2B5EF4-FFF2-40B4-BE49-F238E27FC236}">
                <a16:creationId xmlns:a16="http://schemas.microsoft.com/office/drawing/2014/main" id="{8B5FF93A-32DB-4D52-B330-B0CBA87DF1B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4800" y="-2748"/>
            <a:ext cx="1219200" cy="762851"/>
          </a:xfrm>
          <a:prstGeom prst="rect">
            <a:avLst/>
          </a:prstGeom>
        </p:spPr>
      </p:pic>
      <p:pic>
        <p:nvPicPr>
          <p:cNvPr id="4" name="Picture 3">
            <a:extLst>
              <a:ext uri="{FF2B5EF4-FFF2-40B4-BE49-F238E27FC236}">
                <a16:creationId xmlns:a16="http://schemas.microsoft.com/office/drawing/2014/main" id="{B5ABF70C-B92B-4648-AE2C-EB1BCB7A7BA0}"/>
              </a:ext>
            </a:extLst>
          </p:cNvPr>
          <p:cNvPicPr>
            <a:picLocks noChangeAspect="1"/>
          </p:cNvPicPr>
          <p:nvPr/>
        </p:nvPicPr>
        <p:blipFill>
          <a:blip r:embed="rId4"/>
          <a:stretch>
            <a:fillRect/>
          </a:stretch>
        </p:blipFill>
        <p:spPr>
          <a:xfrm>
            <a:off x="1371600" y="1693350"/>
            <a:ext cx="7010400" cy="4354038"/>
          </a:xfrm>
          <a:prstGeom prst="rect">
            <a:avLst/>
          </a:prstGeom>
          <a:ln w="88900" cap="sq" cmpd="thickThin">
            <a:solidFill>
              <a:srgbClr val="000000"/>
            </a:solidFill>
            <a:prstDash val="solid"/>
            <a:miter lim="800000"/>
          </a:ln>
          <a:effectLst>
            <a:innerShdw blurRad="76200">
              <a:srgbClr val="000000"/>
            </a:innerShdw>
          </a:effectLst>
        </p:spPr>
      </p:pic>
      <p:cxnSp>
        <p:nvCxnSpPr>
          <p:cNvPr id="7" name="Straight Connector 6">
            <a:extLst>
              <a:ext uri="{FF2B5EF4-FFF2-40B4-BE49-F238E27FC236}">
                <a16:creationId xmlns:a16="http://schemas.microsoft.com/office/drawing/2014/main" id="{0DA54C61-146E-4AB6-8D59-256B4E10D3B0}"/>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509222C-F0E3-4E87-A29C-91CEC52B2010}"/>
              </a:ext>
            </a:extLst>
          </p:cNvPr>
          <p:cNvSpPr txBox="1"/>
          <p:nvPr/>
        </p:nvSpPr>
        <p:spPr>
          <a:xfrm>
            <a:off x="1219200" y="1085482"/>
            <a:ext cx="7924800" cy="584775"/>
          </a:xfrm>
          <a:prstGeom prst="rect">
            <a:avLst/>
          </a:prstGeom>
          <a:noFill/>
        </p:spPr>
        <p:txBody>
          <a:bodyPr wrap="square" rtlCol="0">
            <a:spAutoFit/>
          </a:bodyPr>
          <a:lstStyle/>
          <a:p>
            <a:r>
              <a:rPr lang="en-US" sz="1600" dirty="0"/>
              <a:t>The point plot below illustrates what appears to a positive linear relationship between the ABB and IBU.</a:t>
            </a:r>
          </a:p>
        </p:txBody>
      </p:sp>
    </p:spTree>
    <p:extLst>
      <p:ext uri="{BB962C8B-B14F-4D97-AF65-F5344CB8AC3E}">
        <p14:creationId xmlns:p14="http://schemas.microsoft.com/office/powerpoint/2010/main" val="55862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52388"/>
            <a:ext cx="9144000" cy="848630"/>
          </a:xfrm>
        </p:spPr>
        <p:txBody>
          <a:bodyPr anchor="t">
            <a:noAutofit/>
          </a:bodyPr>
          <a:lstStyle/>
          <a:p>
            <a:r>
              <a:rPr lang="en-US" sz="3200" dirty="0">
                <a:latin typeface="Tw Cen MT" panose="020B0602020104020603" pitchFamily="34" charset="0"/>
              </a:rPr>
              <a:t>RELATIONSHIP ABV v. IBU</a:t>
            </a:r>
            <a:endParaRPr lang="en-US" sz="2000" dirty="0">
              <a:latin typeface="Tw Cen MT" panose="020B0602020104020603" pitchFamily="34" charset="0"/>
            </a:endParaRPr>
          </a:p>
        </p:txBody>
      </p:sp>
      <p:pic>
        <p:nvPicPr>
          <p:cNvPr id="4" name="Picture 3" descr="A picture containing table, cup, sitting, glass&#10;&#10;Description automatically generated">
            <a:extLst>
              <a:ext uri="{FF2B5EF4-FFF2-40B4-BE49-F238E27FC236}">
                <a16:creationId xmlns:a16="http://schemas.microsoft.com/office/drawing/2014/main" id="{0F202128-EC7D-4710-A3C1-7EFED35E993A}"/>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4800" y="-2748"/>
            <a:ext cx="1219200" cy="762851"/>
          </a:xfrm>
          <a:prstGeom prst="rect">
            <a:avLst/>
          </a:prstGeom>
        </p:spPr>
      </p:pic>
      <p:pic>
        <p:nvPicPr>
          <p:cNvPr id="2" name="Picture 1">
            <a:extLst>
              <a:ext uri="{FF2B5EF4-FFF2-40B4-BE49-F238E27FC236}">
                <a16:creationId xmlns:a16="http://schemas.microsoft.com/office/drawing/2014/main" id="{E522DF74-D319-4643-B607-FF6C3A1242AF}"/>
              </a:ext>
            </a:extLst>
          </p:cNvPr>
          <p:cNvPicPr>
            <a:picLocks noChangeAspect="1"/>
          </p:cNvPicPr>
          <p:nvPr/>
        </p:nvPicPr>
        <p:blipFill>
          <a:blip r:embed="rId4"/>
          <a:stretch>
            <a:fillRect/>
          </a:stretch>
        </p:blipFill>
        <p:spPr>
          <a:xfrm>
            <a:off x="990600" y="1836740"/>
            <a:ext cx="7543800" cy="3971493"/>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D561F14C-0270-4502-802D-53713778EFFE}"/>
              </a:ext>
            </a:extLst>
          </p:cNvPr>
          <p:cNvSpPr txBox="1"/>
          <p:nvPr/>
        </p:nvSpPr>
        <p:spPr>
          <a:xfrm>
            <a:off x="914400" y="1085484"/>
            <a:ext cx="7810500" cy="584775"/>
          </a:xfrm>
          <a:prstGeom prst="rect">
            <a:avLst/>
          </a:prstGeom>
          <a:noFill/>
        </p:spPr>
        <p:txBody>
          <a:bodyPr wrap="square" rtlCol="0">
            <a:spAutoFit/>
          </a:bodyPr>
          <a:lstStyle/>
          <a:p>
            <a:r>
              <a:rPr lang="en-US" sz="1600" dirty="0"/>
              <a:t>The addition of line trend to the point plot below confirms the presence of a positive linear relationship between the ABV and IBU.</a:t>
            </a:r>
          </a:p>
        </p:txBody>
      </p:sp>
      <p:cxnSp>
        <p:nvCxnSpPr>
          <p:cNvPr id="7" name="Straight Connector 6">
            <a:extLst>
              <a:ext uri="{FF2B5EF4-FFF2-40B4-BE49-F238E27FC236}">
                <a16:creationId xmlns:a16="http://schemas.microsoft.com/office/drawing/2014/main" id="{22073CA9-BA6B-4A76-84F7-8EE79D6C8E9E}"/>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82961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52388"/>
            <a:ext cx="9144000" cy="892175"/>
          </a:xfrm>
        </p:spPr>
        <p:txBody>
          <a:bodyPr anchor="t">
            <a:noAutofit/>
          </a:bodyPr>
          <a:lstStyle/>
          <a:p>
            <a:r>
              <a:rPr lang="en-US" sz="3200" dirty="0">
                <a:latin typeface="Tw Cen MT" panose="020B0602020104020603" pitchFamily="34" charset="0"/>
              </a:rPr>
              <a:t>RELATIONSHIP ABV v. IBU</a:t>
            </a:r>
            <a:endParaRPr lang="en-US" sz="2000" dirty="0">
              <a:latin typeface="Tw Cen MT" panose="020B0602020104020603" pitchFamily="34" charset="0"/>
            </a:endParaRPr>
          </a:p>
        </p:txBody>
      </p:sp>
      <p:pic>
        <p:nvPicPr>
          <p:cNvPr id="4" name="Picture 3" descr="A picture containing table, cup, sitting, glass&#10;&#10;Description automatically generated">
            <a:extLst>
              <a:ext uri="{FF2B5EF4-FFF2-40B4-BE49-F238E27FC236}">
                <a16:creationId xmlns:a16="http://schemas.microsoft.com/office/drawing/2014/main" id="{0F202128-EC7D-4710-A3C1-7EFED35E993A}"/>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4800" y="-2748"/>
            <a:ext cx="1219200" cy="762851"/>
          </a:xfrm>
          <a:prstGeom prst="rect">
            <a:avLst/>
          </a:prstGeom>
        </p:spPr>
      </p:pic>
      <p:sp>
        <p:nvSpPr>
          <p:cNvPr id="6" name="TextBox 5">
            <a:extLst>
              <a:ext uri="{FF2B5EF4-FFF2-40B4-BE49-F238E27FC236}">
                <a16:creationId xmlns:a16="http://schemas.microsoft.com/office/drawing/2014/main" id="{D561F14C-0270-4502-802D-53713778EFFE}"/>
              </a:ext>
            </a:extLst>
          </p:cNvPr>
          <p:cNvSpPr txBox="1"/>
          <p:nvPr/>
        </p:nvSpPr>
        <p:spPr>
          <a:xfrm>
            <a:off x="914400" y="1085484"/>
            <a:ext cx="8153399" cy="584775"/>
          </a:xfrm>
          <a:prstGeom prst="rect">
            <a:avLst/>
          </a:prstGeom>
          <a:noFill/>
        </p:spPr>
        <p:txBody>
          <a:bodyPr wrap="square" rtlCol="0">
            <a:spAutoFit/>
          </a:bodyPr>
          <a:lstStyle/>
          <a:p>
            <a:r>
              <a:rPr lang="en-US" sz="1600" dirty="0"/>
              <a:t>GGPairs Plot below shows a strong correlation between ABV and IBU across all styles of beers.  The strongest correlation is in other beer style category at 0.787 followed by IPA at 0.689.</a:t>
            </a:r>
          </a:p>
        </p:txBody>
      </p:sp>
      <p:cxnSp>
        <p:nvCxnSpPr>
          <p:cNvPr id="7" name="Straight Connector 6">
            <a:extLst>
              <a:ext uri="{FF2B5EF4-FFF2-40B4-BE49-F238E27FC236}">
                <a16:creationId xmlns:a16="http://schemas.microsoft.com/office/drawing/2014/main" id="{22073CA9-BA6B-4A76-84F7-8EE79D6C8E9E}"/>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A99434D-2CC2-40B8-805F-843BEFD60D8B}"/>
              </a:ext>
            </a:extLst>
          </p:cNvPr>
          <p:cNvPicPr>
            <a:picLocks noChangeAspect="1"/>
          </p:cNvPicPr>
          <p:nvPr/>
        </p:nvPicPr>
        <p:blipFill>
          <a:blip r:embed="rId4"/>
          <a:stretch>
            <a:fillRect/>
          </a:stretch>
        </p:blipFill>
        <p:spPr>
          <a:xfrm>
            <a:off x="838200" y="2272144"/>
            <a:ext cx="8077200" cy="334229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48399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12700"/>
            <a:ext cx="9144000" cy="908050"/>
          </a:xfrm>
        </p:spPr>
        <p:txBody>
          <a:bodyPr anchor="t">
            <a:noAutofit/>
          </a:bodyPr>
          <a:lstStyle/>
          <a:p>
            <a:r>
              <a:rPr lang="en-US" sz="3200" dirty="0">
                <a:latin typeface="Tw Cen MT" panose="020B0602020104020603" pitchFamily="34" charset="0"/>
              </a:rPr>
              <a:t>KNN CLUSTERING for IPAs vs Ale</a:t>
            </a:r>
            <a:endParaRPr lang="en-US" sz="2000" dirty="0">
              <a:latin typeface="Tw Cen MT" panose="020B0602020104020603" pitchFamily="34" charset="0"/>
            </a:endParaRPr>
          </a:p>
        </p:txBody>
      </p:sp>
      <p:pic>
        <p:nvPicPr>
          <p:cNvPr id="14" name="Picture 13" descr="A picture containing table, cup, sitting, glass&#10;&#10;Description automatically generated">
            <a:extLst>
              <a:ext uri="{FF2B5EF4-FFF2-40B4-BE49-F238E27FC236}">
                <a16:creationId xmlns:a16="http://schemas.microsoft.com/office/drawing/2014/main" id="{7A024800-AC3D-4AB3-8892-47111B6FF0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4800" y="-2748"/>
            <a:ext cx="1219200" cy="762851"/>
          </a:xfrm>
          <a:prstGeom prst="rect">
            <a:avLst/>
          </a:prstGeom>
        </p:spPr>
      </p:pic>
      <p:grpSp>
        <p:nvGrpSpPr>
          <p:cNvPr id="16" name="Group 15">
            <a:extLst>
              <a:ext uri="{FF2B5EF4-FFF2-40B4-BE49-F238E27FC236}">
                <a16:creationId xmlns:a16="http://schemas.microsoft.com/office/drawing/2014/main" id="{9BBEBF4B-2FEB-4F15-8D1C-0E195FE6C8DD}"/>
              </a:ext>
            </a:extLst>
          </p:cNvPr>
          <p:cNvGrpSpPr/>
          <p:nvPr/>
        </p:nvGrpSpPr>
        <p:grpSpPr>
          <a:xfrm>
            <a:off x="798945" y="2369685"/>
            <a:ext cx="3048000" cy="3497101"/>
            <a:chOff x="6042891" y="2585337"/>
            <a:chExt cx="3048000" cy="3497101"/>
          </a:xfrm>
        </p:grpSpPr>
        <p:pic>
          <p:nvPicPr>
            <p:cNvPr id="17" name="Picture 16">
              <a:extLst>
                <a:ext uri="{FF2B5EF4-FFF2-40B4-BE49-F238E27FC236}">
                  <a16:creationId xmlns:a16="http://schemas.microsoft.com/office/drawing/2014/main" id="{A7DDF8FB-47BC-4FFA-B3CE-FC354BFD045F}"/>
                </a:ext>
              </a:extLst>
            </p:cNvPr>
            <p:cNvPicPr>
              <a:picLocks noChangeAspect="1"/>
            </p:cNvPicPr>
            <p:nvPr/>
          </p:nvPicPr>
          <p:blipFill>
            <a:blip r:embed="rId4"/>
            <a:stretch>
              <a:fillRect/>
            </a:stretch>
          </p:blipFill>
          <p:spPr>
            <a:xfrm>
              <a:off x="6042891" y="2585337"/>
              <a:ext cx="3048000" cy="3497101"/>
            </a:xfrm>
            <a:prstGeom prst="rect">
              <a:avLst/>
            </a:prstGeom>
          </p:spPr>
        </p:pic>
        <p:sp>
          <p:nvSpPr>
            <p:cNvPr id="7" name="Oval 6">
              <a:extLst>
                <a:ext uri="{FF2B5EF4-FFF2-40B4-BE49-F238E27FC236}">
                  <a16:creationId xmlns:a16="http://schemas.microsoft.com/office/drawing/2014/main" id="{518154DC-E49C-4115-84E3-4781453F9A17}"/>
                </a:ext>
              </a:extLst>
            </p:cNvPr>
            <p:cNvSpPr/>
            <p:nvPr/>
          </p:nvSpPr>
          <p:spPr>
            <a:xfrm>
              <a:off x="7039264" y="3514436"/>
              <a:ext cx="1447800" cy="173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0" name="Straight Connector 19">
            <a:extLst>
              <a:ext uri="{FF2B5EF4-FFF2-40B4-BE49-F238E27FC236}">
                <a16:creationId xmlns:a16="http://schemas.microsoft.com/office/drawing/2014/main" id="{980755F8-F98A-441E-BB11-107D3AEB62CF}"/>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21C787F-59D2-4A0C-903C-F39515DD4685}"/>
              </a:ext>
            </a:extLst>
          </p:cNvPr>
          <p:cNvSpPr txBox="1"/>
          <p:nvPr/>
        </p:nvSpPr>
        <p:spPr>
          <a:xfrm>
            <a:off x="914399" y="1085484"/>
            <a:ext cx="8229599" cy="830997"/>
          </a:xfrm>
          <a:prstGeom prst="rect">
            <a:avLst/>
          </a:prstGeom>
          <a:noFill/>
        </p:spPr>
        <p:txBody>
          <a:bodyPr wrap="square" lIns="182880" rIns="182880" rtlCol="0">
            <a:spAutoFit/>
          </a:bodyPr>
          <a:lstStyle/>
          <a:p>
            <a:r>
              <a:rPr lang="en-US" sz="1600" dirty="0"/>
              <a:t>A KNN classification model with a 75% split and 50 iteration results in an 80% (Fig. 1) classification accuracy as shown in the confusion matrix in (Fig. 1).  This was achieve by trying 30 different K values resulting in K=5 as the optimal value as shown (Fig. 2).</a:t>
            </a:r>
          </a:p>
        </p:txBody>
      </p:sp>
      <p:grpSp>
        <p:nvGrpSpPr>
          <p:cNvPr id="9" name="Group 8">
            <a:extLst>
              <a:ext uri="{FF2B5EF4-FFF2-40B4-BE49-F238E27FC236}">
                <a16:creationId xmlns:a16="http://schemas.microsoft.com/office/drawing/2014/main" id="{EAEDDCC4-8CD3-4EB9-8B8E-B8E4C39BC9F1}"/>
              </a:ext>
            </a:extLst>
          </p:cNvPr>
          <p:cNvGrpSpPr/>
          <p:nvPr/>
        </p:nvGrpSpPr>
        <p:grpSpPr>
          <a:xfrm>
            <a:off x="3898532" y="2416336"/>
            <a:ext cx="5104743" cy="3603464"/>
            <a:chOff x="76200" y="2511794"/>
            <a:chExt cx="5726676" cy="3832254"/>
          </a:xfrm>
        </p:grpSpPr>
        <p:grpSp>
          <p:nvGrpSpPr>
            <p:cNvPr id="3" name="Group 2">
              <a:extLst>
                <a:ext uri="{FF2B5EF4-FFF2-40B4-BE49-F238E27FC236}">
                  <a16:creationId xmlns:a16="http://schemas.microsoft.com/office/drawing/2014/main" id="{5B168CCE-E054-4CEF-BCD4-DBC8DDEE9BE8}"/>
                </a:ext>
              </a:extLst>
            </p:cNvPr>
            <p:cNvGrpSpPr/>
            <p:nvPr/>
          </p:nvGrpSpPr>
          <p:grpSpPr>
            <a:xfrm>
              <a:off x="76200" y="2511794"/>
              <a:ext cx="5726676" cy="3570644"/>
              <a:chOff x="241102" y="1379896"/>
              <a:chExt cx="4647374" cy="2887304"/>
            </a:xfrm>
          </p:grpSpPr>
          <p:pic>
            <p:nvPicPr>
              <p:cNvPr id="2" name="Picture 1">
                <a:extLst>
                  <a:ext uri="{FF2B5EF4-FFF2-40B4-BE49-F238E27FC236}">
                    <a16:creationId xmlns:a16="http://schemas.microsoft.com/office/drawing/2014/main" id="{22FCE222-6260-423C-863F-52ADA4D4C06A}"/>
                  </a:ext>
                </a:extLst>
              </p:cNvPr>
              <p:cNvPicPr>
                <a:picLocks noChangeAspect="1"/>
              </p:cNvPicPr>
              <p:nvPr/>
            </p:nvPicPr>
            <p:blipFill>
              <a:blip r:embed="rId5"/>
              <a:stretch>
                <a:fillRect/>
              </a:stretch>
            </p:blipFill>
            <p:spPr>
              <a:xfrm>
                <a:off x="241102" y="1379896"/>
                <a:ext cx="4647374" cy="2887304"/>
              </a:xfrm>
              <a:prstGeom prst="rect">
                <a:avLst/>
              </a:prstGeom>
            </p:spPr>
          </p:pic>
          <p:sp>
            <p:nvSpPr>
              <p:cNvPr id="6" name="Rectangle 5">
                <a:extLst>
                  <a:ext uri="{FF2B5EF4-FFF2-40B4-BE49-F238E27FC236}">
                    <a16:creationId xmlns:a16="http://schemas.microsoft.com/office/drawing/2014/main" id="{109D8D06-4786-469D-AD5C-81CACF81A105}"/>
                  </a:ext>
                </a:extLst>
              </p:cNvPr>
              <p:cNvSpPr/>
              <p:nvPr/>
            </p:nvSpPr>
            <p:spPr>
              <a:xfrm>
                <a:off x="3352800" y="1676400"/>
                <a:ext cx="1219200" cy="830997"/>
              </a:xfrm>
              <a:prstGeom prst="rect">
                <a:avLst/>
              </a:prstGeom>
            </p:spPr>
            <p:txBody>
              <a:bodyPr wrap="square">
                <a:spAutoFit/>
              </a:bodyPr>
              <a:lstStyle/>
              <a:p>
                <a:r>
                  <a:rPr lang="en-US" sz="1200" dirty="0">
                    <a:latin typeface="Tw Cen MT" panose="020B0602020104020603" pitchFamily="34" charset="0"/>
                  </a:rPr>
                  <a:t>Split % = 75%</a:t>
                </a:r>
              </a:p>
              <a:p>
                <a:r>
                  <a:rPr lang="en-US" sz="1200" dirty="0">
                    <a:latin typeface="Tw Cen MT" panose="020B0602020104020603" pitchFamily="34" charset="0"/>
                  </a:rPr>
                  <a:t>Iterations = 50</a:t>
                </a:r>
              </a:p>
              <a:p>
                <a:r>
                  <a:rPr lang="en-US" sz="1200" dirty="0">
                    <a:latin typeface="Tw Cen MT" panose="020B0602020104020603" pitchFamily="34" charset="0"/>
                  </a:rPr>
                  <a:t>Num of ks = 30</a:t>
                </a:r>
              </a:p>
              <a:p>
                <a:r>
                  <a:rPr lang="en-US" sz="1200" dirty="0">
                    <a:latin typeface="Tw Cen MT" panose="020B0602020104020603" pitchFamily="34" charset="0"/>
                  </a:rPr>
                  <a:t>Optimal K = 5</a:t>
                </a:r>
              </a:p>
            </p:txBody>
          </p:sp>
        </p:grpSp>
        <p:sp>
          <p:nvSpPr>
            <p:cNvPr id="22" name="TextBox 21">
              <a:extLst>
                <a:ext uri="{FF2B5EF4-FFF2-40B4-BE49-F238E27FC236}">
                  <a16:creationId xmlns:a16="http://schemas.microsoft.com/office/drawing/2014/main" id="{57A54907-78B6-41F8-ABA3-33E34C98EC77}"/>
                </a:ext>
              </a:extLst>
            </p:cNvPr>
            <p:cNvSpPr txBox="1"/>
            <p:nvPr/>
          </p:nvSpPr>
          <p:spPr>
            <a:xfrm>
              <a:off x="76200" y="6082438"/>
              <a:ext cx="5726676"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Optimal K value based on 75% training split</a:t>
              </a:r>
            </a:p>
          </p:txBody>
        </p:sp>
      </p:grpSp>
      <p:sp>
        <p:nvSpPr>
          <p:cNvPr id="23" name="TextBox 22">
            <a:extLst>
              <a:ext uri="{FF2B5EF4-FFF2-40B4-BE49-F238E27FC236}">
                <a16:creationId xmlns:a16="http://schemas.microsoft.com/office/drawing/2014/main" id="{EB081E84-D89C-4022-A026-EE5C1195062C}"/>
              </a:ext>
            </a:extLst>
          </p:cNvPr>
          <p:cNvSpPr txBox="1"/>
          <p:nvPr/>
        </p:nvSpPr>
        <p:spPr>
          <a:xfrm>
            <a:off x="798945" y="5913437"/>
            <a:ext cx="3048000"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Confusion Matrix </a:t>
            </a:r>
          </a:p>
        </p:txBody>
      </p:sp>
    </p:spTree>
    <p:extLst>
      <p:ext uri="{BB962C8B-B14F-4D97-AF65-F5344CB8AC3E}">
        <p14:creationId xmlns:p14="http://schemas.microsoft.com/office/powerpoint/2010/main" val="1656920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12700"/>
            <a:ext cx="9144000" cy="908050"/>
          </a:xfrm>
        </p:spPr>
        <p:txBody>
          <a:bodyPr anchor="t">
            <a:noAutofit/>
          </a:bodyPr>
          <a:lstStyle/>
          <a:p>
            <a:r>
              <a:rPr lang="en-US" sz="3200" dirty="0">
                <a:latin typeface="Tw Cen MT" panose="020B0602020104020603" pitchFamily="34" charset="0"/>
              </a:rPr>
              <a:t>Additional Analysis</a:t>
            </a:r>
            <a:endParaRPr lang="en-US" sz="2000" dirty="0">
              <a:latin typeface="Tw Cen MT" panose="020B0602020104020603" pitchFamily="34" charset="0"/>
            </a:endParaRPr>
          </a:p>
        </p:txBody>
      </p:sp>
      <p:pic>
        <p:nvPicPr>
          <p:cNvPr id="14" name="Picture 13" descr="A picture containing table, cup, sitting, glass&#10;&#10;Description automatically generated">
            <a:extLst>
              <a:ext uri="{FF2B5EF4-FFF2-40B4-BE49-F238E27FC236}">
                <a16:creationId xmlns:a16="http://schemas.microsoft.com/office/drawing/2014/main" id="{7A024800-AC3D-4AB3-8892-47111B6FF0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4800" y="-2748"/>
            <a:ext cx="1219200" cy="762851"/>
          </a:xfrm>
          <a:prstGeom prst="rect">
            <a:avLst/>
          </a:prstGeom>
        </p:spPr>
      </p:pic>
      <p:cxnSp>
        <p:nvCxnSpPr>
          <p:cNvPr id="20" name="Straight Connector 19">
            <a:extLst>
              <a:ext uri="{FF2B5EF4-FFF2-40B4-BE49-F238E27FC236}">
                <a16:creationId xmlns:a16="http://schemas.microsoft.com/office/drawing/2014/main" id="{980755F8-F98A-441E-BB11-107D3AEB62CF}"/>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21C787F-59D2-4A0C-903C-F39515DD4685}"/>
              </a:ext>
            </a:extLst>
          </p:cNvPr>
          <p:cNvSpPr txBox="1"/>
          <p:nvPr/>
        </p:nvSpPr>
        <p:spPr>
          <a:xfrm>
            <a:off x="914400" y="993253"/>
            <a:ext cx="8229600" cy="584775"/>
          </a:xfrm>
          <a:prstGeom prst="rect">
            <a:avLst/>
          </a:prstGeom>
          <a:noFill/>
        </p:spPr>
        <p:txBody>
          <a:bodyPr wrap="square" rtlCol="0">
            <a:spAutoFit/>
          </a:bodyPr>
          <a:lstStyle/>
          <a:p>
            <a:r>
              <a:rPr lang="en-US" sz="1600" dirty="0"/>
              <a:t>Based on visual Geo-positional analysis of Breweries presence by state (count) and Alcohol abuse by State there appears to be a correlation.  This may justify further investigation.</a:t>
            </a:r>
          </a:p>
        </p:txBody>
      </p:sp>
      <p:pic>
        <p:nvPicPr>
          <p:cNvPr id="4" name="Picture 3">
            <a:extLst>
              <a:ext uri="{FF2B5EF4-FFF2-40B4-BE49-F238E27FC236}">
                <a16:creationId xmlns:a16="http://schemas.microsoft.com/office/drawing/2014/main" id="{466B700F-187C-4FFB-963F-392697338F2D}"/>
              </a:ext>
            </a:extLst>
          </p:cNvPr>
          <p:cNvPicPr>
            <a:picLocks noChangeAspect="1"/>
          </p:cNvPicPr>
          <p:nvPr/>
        </p:nvPicPr>
        <p:blipFill>
          <a:blip r:embed="rId4"/>
          <a:stretch>
            <a:fillRect/>
          </a:stretch>
        </p:blipFill>
        <p:spPr>
          <a:xfrm>
            <a:off x="138935" y="1811178"/>
            <a:ext cx="4433065" cy="2813180"/>
          </a:xfrm>
          <a:prstGeom prst="rect">
            <a:avLst/>
          </a:prstGeom>
        </p:spPr>
      </p:pic>
      <p:sp>
        <p:nvSpPr>
          <p:cNvPr id="15" name="TextBox 14">
            <a:extLst>
              <a:ext uri="{FF2B5EF4-FFF2-40B4-BE49-F238E27FC236}">
                <a16:creationId xmlns:a16="http://schemas.microsoft.com/office/drawing/2014/main" id="{83B5537C-4809-4F70-9AA9-E7B8B62FAFB2}"/>
              </a:ext>
            </a:extLst>
          </p:cNvPr>
          <p:cNvSpPr txBox="1"/>
          <p:nvPr/>
        </p:nvSpPr>
        <p:spPr>
          <a:xfrm>
            <a:off x="73892" y="4673573"/>
            <a:ext cx="4421908"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Breweries Geo-positional Map</a:t>
            </a:r>
          </a:p>
        </p:txBody>
      </p:sp>
      <p:sp>
        <p:nvSpPr>
          <p:cNvPr id="16" name="TextBox 15">
            <a:extLst>
              <a:ext uri="{FF2B5EF4-FFF2-40B4-BE49-F238E27FC236}">
                <a16:creationId xmlns:a16="http://schemas.microsoft.com/office/drawing/2014/main" id="{4641F890-E6F7-4529-B034-E87D7674A0CA}"/>
              </a:ext>
            </a:extLst>
          </p:cNvPr>
          <p:cNvSpPr txBox="1"/>
          <p:nvPr/>
        </p:nvSpPr>
        <p:spPr>
          <a:xfrm>
            <a:off x="4675540" y="4702021"/>
            <a:ext cx="4468460"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Alcohol Abuse by State Geo-positional Map</a:t>
            </a:r>
          </a:p>
        </p:txBody>
      </p:sp>
      <p:pic>
        <p:nvPicPr>
          <p:cNvPr id="10" name="Picture 9">
            <a:extLst>
              <a:ext uri="{FF2B5EF4-FFF2-40B4-BE49-F238E27FC236}">
                <a16:creationId xmlns:a16="http://schemas.microsoft.com/office/drawing/2014/main" id="{FA8F8577-0799-4C20-8277-B0FB3F3CC880}"/>
              </a:ext>
            </a:extLst>
          </p:cNvPr>
          <p:cNvPicPr>
            <a:picLocks noChangeAspect="1"/>
          </p:cNvPicPr>
          <p:nvPr/>
        </p:nvPicPr>
        <p:blipFill>
          <a:blip r:embed="rId5"/>
          <a:stretch>
            <a:fillRect/>
          </a:stretch>
        </p:blipFill>
        <p:spPr>
          <a:xfrm>
            <a:off x="4508169" y="1811178"/>
            <a:ext cx="4520296" cy="2798586"/>
          </a:xfrm>
          <a:prstGeom prst="rect">
            <a:avLst/>
          </a:prstGeom>
        </p:spPr>
      </p:pic>
    </p:spTree>
    <p:extLst>
      <p:ext uri="{BB962C8B-B14F-4D97-AF65-F5344CB8AC3E}">
        <p14:creationId xmlns:p14="http://schemas.microsoft.com/office/powerpoint/2010/main" val="511857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3200400"/>
            <a:ext cx="9144000" cy="827088"/>
          </a:xfrm>
        </p:spPr>
        <p:txBody>
          <a:bodyPr anchor="t">
            <a:noAutofit/>
          </a:bodyPr>
          <a:lstStyle/>
          <a:p>
            <a:r>
              <a:rPr lang="en-US" sz="3200" dirty="0">
                <a:latin typeface="Tw Cen MT" panose="020B0602020104020603" pitchFamily="34" charset="0"/>
              </a:rPr>
              <a:t>Backup</a:t>
            </a:r>
            <a:endParaRPr lang="en-US" sz="2000" dirty="0">
              <a:latin typeface="Tw Cen MT" panose="020B0602020104020603" pitchFamily="34" charset="0"/>
            </a:endParaRPr>
          </a:p>
        </p:txBody>
      </p:sp>
      <p:pic>
        <p:nvPicPr>
          <p:cNvPr id="7" name="Picture 6" descr="A picture containing table, cup, sitting, glass&#10;&#10;Description automatically generated">
            <a:extLst>
              <a:ext uri="{FF2B5EF4-FFF2-40B4-BE49-F238E27FC236}">
                <a16:creationId xmlns:a16="http://schemas.microsoft.com/office/drawing/2014/main" id="{18A7949A-3FE7-4A14-B6D6-967E6C3F7ECD}"/>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24800" y="-2748"/>
            <a:ext cx="1219200" cy="762851"/>
          </a:xfrm>
          <a:prstGeom prst="rect">
            <a:avLst/>
          </a:prstGeom>
        </p:spPr>
      </p:pic>
      <p:cxnSp>
        <p:nvCxnSpPr>
          <p:cNvPr id="9" name="Straight Connector 8">
            <a:extLst>
              <a:ext uri="{FF2B5EF4-FFF2-40B4-BE49-F238E27FC236}">
                <a16:creationId xmlns:a16="http://schemas.microsoft.com/office/drawing/2014/main" id="{4AB3045E-5576-4750-BF6F-329F04C3581B}"/>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50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34925"/>
            <a:ext cx="9144000" cy="827088"/>
          </a:xfrm>
        </p:spPr>
        <p:txBody>
          <a:bodyPr anchor="t">
            <a:noAutofit/>
          </a:bodyPr>
          <a:lstStyle/>
          <a:p>
            <a:r>
              <a:rPr lang="en-US" sz="3200" dirty="0">
                <a:latin typeface="Tw Cen MT" panose="020B0602020104020603" pitchFamily="34" charset="0"/>
              </a:rPr>
              <a:t>EDA – ABV &amp; IBU distribution</a:t>
            </a:r>
            <a:br>
              <a:rPr lang="en-US" sz="3200" dirty="0">
                <a:latin typeface="Tw Cen MT" panose="020B0602020104020603" pitchFamily="34" charset="0"/>
              </a:rPr>
            </a:br>
            <a:r>
              <a:rPr lang="en-US" sz="2000" dirty="0">
                <a:latin typeface="Tw Cen MT" panose="020B0602020104020603" pitchFamily="34" charset="0"/>
              </a:rPr>
              <a:t>Merged Breweries and Beers DF</a:t>
            </a:r>
          </a:p>
        </p:txBody>
      </p:sp>
      <p:pic>
        <p:nvPicPr>
          <p:cNvPr id="7" name="Picture 6" descr="A picture containing table, cup, sitting, glass&#10;&#10;Description automatically generated">
            <a:extLst>
              <a:ext uri="{FF2B5EF4-FFF2-40B4-BE49-F238E27FC236}">
                <a16:creationId xmlns:a16="http://schemas.microsoft.com/office/drawing/2014/main" id="{18A7949A-3FE7-4A14-B6D6-967E6C3F7ECD}"/>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24800" y="-2748"/>
            <a:ext cx="1219200" cy="762851"/>
          </a:xfrm>
          <a:prstGeom prst="rect">
            <a:avLst/>
          </a:prstGeom>
        </p:spPr>
      </p:pic>
      <p:cxnSp>
        <p:nvCxnSpPr>
          <p:cNvPr id="9" name="Straight Connector 8">
            <a:extLst>
              <a:ext uri="{FF2B5EF4-FFF2-40B4-BE49-F238E27FC236}">
                <a16:creationId xmlns:a16="http://schemas.microsoft.com/office/drawing/2014/main" id="{4AB3045E-5576-4750-BF6F-329F04C3581B}"/>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C7FA1AE-06C1-49AF-BA03-0BAF342190CB}"/>
              </a:ext>
            </a:extLst>
          </p:cNvPr>
          <p:cNvSpPr txBox="1"/>
          <p:nvPr/>
        </p:nvSpPr>
        <p:spPr>
          <a:xfrm>
            <a:off x="990600" y="1129025"/>
            <a:ext cx="7880699" cy="338554"/>
          </a:xfrm>
          <a:prstGeom prst="rect">
            <a:avLst/>
          </a:prstGeom>
          <a:noFill/>
        </p:spPr>
        <p:txBody>
          <a:bodyPr wrap="square" rtlCol="0">
            <a:spAutoFit/>
          </a:bodyPr>
          <a:lstStyle/>
          <a:p>
            <a:r>
              <a:rPr lang="en-US" sz="1600" dirty="0"/>
              <a:t>The  Following is a sample data showing the First and last six records of the merged data set</a:t>
            </a:r>
          </a:p>
        </p:txBody>
      </p:sp>
      <p:pic>
        <p:nvPicPr>
          <p:cNvPr id="19" name="Picture 18">
            <a:extLst>
              <a:ext uri="{FF2B5EF4-FFF2-40B4-BE49-F238E27FC236}">
                <a16:creationId xmlns:a16="http://schemas.microsoft.com/office/drawing/2014/main" id="{364538D6-C8A5-4E33-862B-EE50BC780C5C}"/>
              </a:ext>
            </a:extLst>
          </p:cNvPr>
          <p:cNvPicPr>
            <a:picLocks noChangeAspect="1"/>
          </p:cNvPicPr>
          <p:nvPr/>
        </p:nvPicPr>
        <p:blipFill>
          <a:blip r:embed="rId5"/>
          <a:stretch>
            <a:fillRect/>
          </a:stretch>
        </p:blipFill>
        <p:spPr>
          <a:xfrm>
            <a:off x="6553200" y="427448"/>
            <a:ext cx="1417164" cy="487358"/>
          </a:xfrm>
          <a:prstGeom prst="rect">
            <a:avLst/>
          </a:prstGeom>
        </p:spPr>
      </p:pic>
      <p:sp>
        <p:nvSpPr>
          <p:cNvPr id="6" name="Rectangle 5">
            <a:extLst>
              <a:ext uri="{FF2B5EF4-FFF2-40B4-BE49-F238E27FC236}">
                <a16:creationId xmlns:a16="http://schemas.microsoft.com/office/drawing/2014/main" id="{6B45218D-EDA5-4F30-918D-3D5FD4441624}"/>
              </a:ext>
            </a:extLst>
          </p:cNvPr>
          <p:cNvSpPr/>
          <p:nvPr/>
        </p:nvSpPr>
        <p:spPr>
          <a:xfrm>
            <a:off x="990599" y="1524000"/>
            <a:ext cx="8017050" cy="2246769"/>
          </a:xfrm>
          <a:prstGeom prst="rect">
            <a:avLst/>
          </a:prstGeom>
          <a:ln w="28575">
            <a:solidFill>
              <a:schemeClr val="accent1"/>
            </a:solidFill>
          </a:ln>
        </p:spPr>
        <p:txBody>
          <a:bodyPr wrap="square">
            <a:spAutoFit/>
          </a:bodyPr>
          <a:lstStyle/>
          <a:p>
            <a:r>
              <a:rPr lang="en-US" sz="1000" dirty="0"/>
              <a:t> </a:t>
            </a:r>
            <a:r>
              <a:rPr lang="en-US" sz="1000" dirty="0" err="1"/>
              <a:t>Brewery_id</a:t>
            </a:r>
            <a:r>
              <a:rPr lang="en-US" sz="1000" dirty="0"/>
              <a:t>     </a:t>
            </a:r>
            <a:r>
              <a:rPr lang="en-US" sz="1000" dirty="0" err="1"/>
              <a:t>Beer_name</a:t>
            </a:r>
            <a:r>
              <a:rPr lang="en-US" sz="1000" dirty="0"/>
              <a:t> </a:t>
            </a:r>
            <a:r>
              <a:rPr lang="en-US" sz="1000" dirty="0" err="1"/>
              <a:t>Beer_ID</a:t>
            </a:r>
            <a:r>
              <a:rPr lang="en-US" sz="1000" dirty="0"/>
              <a:t>   ABV IBU                               Style Ounces       </a:t>
            </a:r>
            <a:r>
              <a:rPr lang="en-US" sz="1000" dirty="0" err="1"/>
              <a:t>Brewery_name</a:t>
            </a:r>
            <a:endParaRPr lang="en-US" sz="1000" dirty="0"/>
          </a:p>
          <a:p>
            <a:r>
              <a:rPr lang="en-US" sz="1000" dirty="0"/>
              <a:t>1          1  Get Together    2692 0.045  50                        American IPA     16 </a:t>
            </a:r>
            <a:r>
              <a:rPr lang="en-US" sz="1000" dirty="0" err="1"/>
              <a:t>NorthGate</a:t>
            </a:r>
            <a:r>
              <a:rPr lang="en-US" sz="1000" dirty="0"/>
              <a:t> Brewing </a:t>
            </a:r>
          </a:p>
          <a:p>
            <a:r>
              <a:rPr lang="en-US" sz="1000" dirty="0"/>
              <a:t>2          1 Maggie's Leap    2691 0.049  26                  Milk / Sweet Stout     16 </a:t>
            </a:r>
            <a:r>
              <a:rPr lang="en-US" sz="1000" dirty="0" err="1"/>
              <a:t>NorthGate</a:t>
            </a:r>
            <a:r>
              <a:rPr lang="en-US" sz="1000" dirty="0"/>
              <a:t> Brewing </a:t>
            </a:r>
          </a:p>
          <a:p>
            <a:r>
              <a:rPr lang="en-US" sz="1000" dirty="0"/>
              <a:t>3          1    Wall's End    2690 0.048  19                   English Brown Ale     16 </a:t>
            </a:r>
            <a:r>
              <a:rPr lang="en-US" sz="1000" dirty="0" err="1"/>
              <a:t>NorthGate</a:t>
            </a:r>
            <a:r>
              <a:rPr lang="en-US" sz="1000" dirty="0"/>
              <a:t> Brewing </a:t>
            </a:r>
          </a:p>
          <a:p>
            <a:r>
              <a:rPr lang="en-US" sz="1000" dirty="0"/>
              <a:t>4          1       </a:t>
            </a:r>
            <a:r>
              <a:rPr lang="en-US" sz="1000" dirty="0" err="1"/>
              <a:t>Pumpion</a:t>
            </a:r>
            <a:r>
              <a:rPr lang="en-US" sz="1000" dirty="0"/>
              <a:t>    2689 0.060  38                         Pumpkin Ale     16 </a:t>
            </a:r>
            <a:r>
              <a:rPr lang="en-US" sz="1000" dirty="0" err="1"/>
              <a:t>NorthGate</a:t>
            </a:r>
            <a:r>
              <a:rPr lang="en-US" sz="1000" dirty="0"/>
              <a:t> Brewing </a:t>
            </a:r>
          </a:p>
          <a:p>
            <a:r>
              <a:rPr lang="en-US" sz="1000" dirty="0"/>
              <a:t>5          1    Stronghold    2688 0.060  25                     American Porter     16 </a:t>
            </a:r>
            <a:r>
              <a:rPr lang="en-US" sz="1000" dirty="0" err="1"/>
              <a:t>NorthGate</a:t>
            </a:r>
            <a:r>
              <a:rPr lang="en-US" sz="1000" dirty="0"/>
              <a:t> Brewing </a:t>
            </a:r>
          </a:p>
          <a:p>
            <a:r>
              <a:rPr lang="en-US" sz="1000" dirty="0"/>
              <a:t>6          1   Parapet ESB    2687 0.056  47 Extra Special / Strong Bitter (ESB)     16 </a:t>
            </a:r>
            <a:r>
              <a:rPr lang="en-US" sz="1000" dirty="0" err="1"/>
              <a:t>NorthGate</a:t>
            </a:r>
            <a:r>
              <a:rPr lang="en-US" sz="1000" dirty="0"/>
              <a:t> Brewing </a:t>
            </a:r>
          </a:p>
          <a:p>
            <a:r>
              <a:rPr lang="en-US" sz="1000" dirty="0"/>
              <a:t>         City </a:t>
            </a:r>
            <a:r>
              <a:rPr lang="en-US" sz="1000" dirty="0" err="1"/>
              <a:t>abb</a:t>
            </a:r>
            <a:endParaRPr lang="en-US" sz="1000" dirty="0"/>
          </a:p>
          <a:p>
            <a:r>
              <a:rPr lang="en-US" sz="1000" dirty="0"/>
              <a:t>1 Minneapolis  MN</a:t>
            </a:r>
          </a:p>
          <a:p>
            <a:r>
              <a:rPr lang="en-US" sz="1000" dirty="0"/>
              <a:t>2 Minneapolis  MN</a:t>
            </a:r>
          </a:p>
          <a:p>
            <a:r>
              <a:rPr lang="en-US" sz="1000" dirty="0"/>
              <a:t>3 Minneapolis  MN</a:t>
            </a:r>
          </a:p>
          <a:p>
            <a:r>
              <a:rPr lang="en-US" sz="1000" dirty="0"/>
              <a:t>4 Minneapolis  MN</a:t>
            </a:r>
          </a:p>
          <a:p>
            <a:r>
              <a:rPr lang="en-US" sz="1000" dirty="0"/>
              <a:t>5 Minneapolis  MN</a:t>
            </a:r>
          </a:p>
          <a:p>
            <a:r>
              <a:rPr lang="en-US" sz="1000" dirty="0"/>
              <a:t>6 Minneapolis  MN</a:t>
            </a:r>
          </a:p>
        </p:txBody>
      </p:sp>
      <p:sp>
        <p:nvSpPr>
          <p:cNvPr id="8" name="Rectangle 7">
            <a:extLst>
              <a:ext uri="{FF2B5EF4-FFF2-40B4-BE49-F238E27FC236}">
                <a16:creationId xmlns:a16="http://schemas.microsoft.com/office/drawing/2014/main" id="{623BC69D-D5B7-46D5-8A37-47364566BF26}"/>
              </a:ext>
            </a:extLst>
          </p:cNvPr>
          <p:cNvSpPr/>
          <p:nvPr/>
        </p:nvSpPr>
        <p:spPr>
          <a:xfrm>
            <a:off x="990599" y="3827190"/>
            <a:ext cx="8017049" cy="2246769"/>
          </a:xfrm>
          <a:prstGeom prst="rect">
            <a:avLst/>
          </a:prstGeom>
          <a:ln w="28575">
            <a:solidFill>
              <a:schemeClr val="accent1"/>
            </a:solidFill>
          </a:ln>
        </p:spPr>
        <p:txBody>
          <a:bodyPr wrap="square">
            <a:spAutoFit/>
          </a:bodyPr>
          <a:lstStyle/>
          <a:p>
            <a:r>
              <a:rPr lang="en-US" sz="1000" dirty="0"/>
              <a:t> </a:t>
            </a:r>
            <a:r>
              <a:rPr lang="en-US" sz="1000" dirty="0" err="1"/>
              <a:t>Brewery_id</a:t>
            </a:r>
            <a:r>
              <a:rPr lang="en-US" sz="1000" dirty="0"/>
              <a:t>                 </a:t>
            </a:r>
            <a:r>
              <a:rPr lang="en-US" sz="1000" dirty="0" err="1"/>
              <a:t>Beer_name</a:t>
            </a:r>
            <a:r>
              <a:rPr lang="en-US" sz="1000" dirty="0"/>
              <a:t> </a:t>
            </a:r>
            <a:r>
              <a:rPr lang="en-US" sz="1000" dirty="0" err="1"/>
              <a:t>Beer_ID</a:t>
            </a:r>
            <a:r>
              <a:rPr lang="en-US" sz="1000" dirty="0"/>
              <a:t>   ABV   IBU                   Style Ounces</a:t>
            </a:r>
          </a:p>
          <a:p>
            <a:r>
              <a:rPr lang="en-US" sz="1000" dirty="0"/>
              <a:t>2405        556             Pilsner Ukiah      98 0.055 42.71         German </a:t>
            </a:r>
            <a:r>
              <a:rPr lang="en-US" sz="1000" dirty="0" err="1"/>
              <a:t>Pilsener</a:t>
            </a:r>
            <a:r>
              <a:rPr lang="en-US" sz="1000" dirty="0"/>
              <a:t>     12</a:t>
            </a:r>
          </a:p>
          <a:p>
            <a:r>
              <a:rPr lang="en-US" sz="1000" dirty="0"/>
              <a:t>2406        557  </a:t>
            </a:r>
            <a:r>
              <a:rPr lang="en-US" sz="1000" dirty="0" err="1"/>
              <a:t>Heinnieweisse</a:t>
            </a:r>
            <a:r>
              <a:rPr lang="en-US" sz="1000" dirty="0"/>
              <a:t> </a:t>
            </a:r>
            <a:r>
              <a:rPr lang="en-US" sz="1000" dirty="0" err="1"/>
              <a:t>Weissebier</a:t>
            </a:r>
            <a:r>
              <a:rPr lang="en-US" sz="1000" dirty="0"/>
              <a:t>      52 0.049 42.71              Hefeweizen     12</a:t>
            </a:r>
          </a:p>
          <a:p>
            <a:r>
              <a:rPr lang="en-US" sz="1000" dirty="0"/>
              <a:t>2407        557           </a:t>
            </a:r>
            <a:r>
              <a:rPr lang="en-US" sz="1000" dirty="0" err="1"/>
              <a:t>Snapperhead</a:t>
            </a:r>
            <a:r>
              <a:rPr lang="en-US" sz="1000" dirty="0"/>
              <a:t> IPA      51 0.068 42.71            American IPA     12</a:t>
            </a:r>
          </a:p>
          <a:p>
            <a:r>
              <a:rPr lang="en-US" sz="1000" dirty="0"/>
              <a:t>2408        557         Moo Thunder Stout      50 0.049 42.71      Milk / Sweet Stout     12</a:t>
            </a:r>
          </a:p>
          <a:p>
            <a:r>
              <a:rPr lang="en-US" sz="1000" dirty="0"/>
              <a:t>2409        557         </a:t>
            </a:r>
            <a:r>
              <a:rPr lang="en-US" sz="1000" dirty="0" err="1"/>
              <a:t>Porkslap</a:t>
            </a:r>
            <a:r>
              <a:rPr lang="en-US" sz="1000" dirty="0"/>
              <a:t> Pale Ale      49 0.043 42.71 American Pale Ale (APA)     12</a:t>
            </a:r>
          </a:p>
          <a:p>
            <a:r>
              <a:rPr lang="en-US" sz="1000" dirty="0"/>
              <a:t>2410        558 Urban Wilderness Pale Ale      30 0.049 42.71        English Pale Ale     12</a:t>
            </a:r>
          </a:p>
          <a:p>
            <a:r>
              <a:rPr lang="en-US" sz="1000" dirty="0"/>
              <a:t>                      </a:t>
            </a:r>
            <a:r>
              <a:rPr lang="en-US" sz="1000" dirty="0" err="1"/>
              <a:t>Brewery_name</a:t>
            </a:r>
            <a:r>
              <a:rPr lang="en-US" sz="1000" dirty="0"/>
              <a:t>          City </a:t>
            </a:r>
            <a:r>
              <a:rPr lang="en-US" sz="1000" dirty="0" err="1"/>
              <a:t>abb</a:t>
            </a:r>
            <a:endParaRPr lang="en-US" sz="1000" dirty="0"/>
          </a:p>
          <a:p>
            <a:r>
              <a:rPr lang="en-US" sz="1000" dirty="0"/>
              <a:t>2405         Ukiah Brewing Company         Ukiah  CA</a:t>
            </a:r>
          </a:p>
          <a:p>
            <a:r>
              <a:rPr lang="en-US" sz="1000" dirty="0"/>
              <a:t>2406       Butternuts Beer and Ale </a:t>
            </a:r>
            <a:r>
              <a:rPr lang="en-US" sz="1000" dirty="0" err="1"/>
              <a:t>Garrattsville</a:t>
            </a:r>
            <a:r>
              <a:rPr lang="en-US" sz="1000" dirty="0"/>
              <a:t>  NY</a:t>
            </a:r>
          </a:p>
          <a:p>
            <a:r>
              <a:rPr lang="en-US" sz="1000" dirty="0"/>
              <a:t>2407       Butternuts Beer and Ale </a:t>
            </a:r>
            <a:r>
              <a:rPr lang="en-US" sz="1000" dirty="0" err="1"/>
              <a:t>Garrattsville</a:t>
            </a:r>
            <a:r>
              <a:rPr lang="en-US" sz="1000" dirty="0"/>
              <a:t>  NY</a:t>
            </a:r>
          </a:p>
          <a:p>
            <a:r>
              <a:rPr lang="en-US" sz="1000" dirty="0"/>
              <a:t>2408       Butternuts Beer and Ale </a:t>
            </a:r>
            <a:r>
              <a:rPr lang="en-US" sz="1000" dirty="0" err="1"/>
              <a:t>Garrattsville</a:t>
            </a:r>
            <a:r>
              <a:rPr lang="en-US" sz="1000" dirty="0"/>
              <a:t>  NY</a:t>
            </a:r>
          </a:p>
          <a:p>
            <a:r>
              <a:rPr lang="en-US" sz="1000" dirty="0"/>
              <a:t>2409       Butternuts Beer and Ale </a:t>
            </a:r>
            <a:r>
              <a:rPr lang="en-US" sz="1000" dirty="0" err="1"/>
              <a:t>Garrattsville</a:t>
            </a:r>
            <a:r>
              <a:rPr lang="en-US" sz="1000" dirty="0"/>
              <a:t>  NY</a:t>
            </a:r>
          </a:p>
          <a:p>
            <a:r>
              <a:rPr lang="en-US" sz="1000" dirty="0"/>
              <a:t>2410 Sleeping Lady Brewing Company     Anchorage  AK</a:t>
            </a:r>
          </a:p>
        </p:txBody>
      </p:sp>
    </p:spTree>
    <p:extLst>
      <p:ext uri="{BB962C8B-B14F-4D97-AF65-F5344CB8AC3E}">
        <p14:creationId xmlns:p14="http://schemas.microsoft.com/office/powerpoint/2010/main" val="95949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11113"/>
            <a:ext cx="8229600" cy="933450"/>
          </a:xfrm>
        </p:spPr>
        <p:txBody>
          <a:bodyPr>
            <a:noAutofit/>
          </a:bodyPr>
          <a:lstStyle/>
          <a:p>
            <a:r>
              <a:rPr lang="en-US" sz="3200" dirty="0">
                <a:latin typeface="Tw Cen MT" panose="020B0602020104020603" pitchFamily="34" charset="0"/>
              </a:rPr>
              <a:t>INITIAL DATA PROFILING</a:t>
            </a:r>
            <a:br>
              <a:rPr lang="en-US" sz="3200" dirty="0">
                <a:latin typeface="Tw Cen MT" panose="020B0602020104020603" pitchFamily="34" charset="0"/>
              </a:rPr>
            </a:br>
            <a:r>
              <a:rPr lang="en-US" sz="2000" dirty="0">
                <a:latin typeface="Tw Cen MT" panose="020B0602020104020603" pitchFamily="34" charset="0"/>
              </a:rPr>
              <a:t>BEERS DATA SET</a:t>
            </a:r>
          </a:p>
        </p:txBody>
      </p:sp>
      <p:pic>
        <p:nvPicPr>
          <p:cNvPr id="8" name="Picture 7">
            <a:extLst>
              <a:ext uri="{FF2B5EF4-FFF2-40B4-BE49-F238E27FC236}">
                <a16:creationId xmlns:a16="http://schemas.microsoft.com/office/drawing/2014/main" id="{58FD207B-CA1F-4D27-BE7A-6E8AC602AFA3}"/>
              </a:ext>
            </a:extLst>
          </p:cNvPr>
          <p:cNvPicPr>
            <a:picLocks noChangeAspect="1"/>
          </p:cNvPicPr>
          <p:nvPr/>
        </p:nvPicPr>
        <p:blipFill>
          <a:blip r:embed="rId3"/>
          <a:stretch>
            <a:fillRect/>
          </a:stretch>
        </p:blipFill>
        <p:spPr>
          <a:xfrm>
            <a:off x="4863248" y="4027876"/>
            <a:ext cx="4098737" cy="2470053"/>
          </a:xfrm>
          <a:prstGeom prst="rect">
            <a:avLst/>
          </a:prstGeom>
          <a:ln w="889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F0CBF66F-F374-42E2-B32A-39E51E50E717}"/>
              </a:ext>
            </a:extLst>
          </p:cNvPr>
          <p:cNvSpPr txBox="1"/>
          <p:nvPr/>
        </p:nvSpPr>
        <p:spPr>
          <a:xfrm>
            <a:off x="4495800" y="1000105"/>
            <a:ext cx="4640125" cy="3154710"/>
          </a:xfrm>
          <a:prstGeom prst="rect">
            <a:avLst/>
          </a:prstGeom>
          <a:noFill/>
        </p:spPr>
        <p:txBody>
          <a:bodyPr wrap="square" rtlCol="0">
            <a:spAutoFit/>
          </a:bodyPr>
          <a:lstStyle>
            <a:defPPr>
              <a:defRPr lang="en-US"/>
            </a:defPPr>
            <a:lvl1pPr>
              <a:defRPr sz="1200"/>
            </a:lvl1pPr>
            <a:lvl2pPr marL="628650" lvl="1" indent="-171450">
              <a:buFont typeface="Arial" panose="020B0604020202020204" pitchFamily="34" charset="0"/>
              <a:buChar char="•"/>
              <a:defRPr sz="1100"/>
            </a:lvl2pPr>
          </a:lstStyle>
          <a:p>
            <a:r>
              <a:rPr lang="en-US" sz="1600" dirty="0"/>
              <a:t>Beers data set: 2410 observations, 7 variables.</a:t>
            </a:r>
          </a:p>
          <a:p>
            <a:pPr lvl="1"/>
            <a:r>
              <a:rPr lang="en-US" sz="1400" dirty="0"/>
              <a:t>2 factors: Name &amp; Style</a:t>
            </a:r>
          </a:p>
          <a:p>
            <a:pPr lvl="1"/>
            <a:r>
              <a:rPr lang="en-US" sz="1400" dirty="0"/>
              <a:t>3 integers: Beer ID, IBU &amp; Brewery ID</a:t>
            </a:r>
          </a:p>
          <a:p>
            <a:pPr lvl="1"/>
            <a:r>
              <a:rPr lang="en-US" sz="1400" dirty="0"/>
              <a:t>2 numeric: ABV &amp; Ounces</a:t>
            </a:r>
          </a:p>
          <a:p>
            <a:r>
              <a:rPr lang="en-US" sz="1600" b="1" dirty="0"/>
              <a:t>Missing Values</a:t>
            </a:r>
            <a:r>
              <a:rPr lang="en-US" sz="1600" dirty="0"/>
              <a:t>:</a:t>
            </a:r>
          </a:p>
          <a:p>
            <a:pPr lvl="1"/>
            <a:r>
              <a:rPr lang="en-US" sz="1400" dirty="0"/>
              <a:t>IBU: 1005 observations (42%) </a:t>
            </a:r>
          </a:p>
          <a:p>
            <a:pPr lvl="1"/>
            <a:r>
              <a:rPr lang="en-US" sz="1400" dirty="0"/>
              <a:t>ABV: 62 observations (3%)</a:t>
            </a:r>
          </a:p>
          <a:p>
            <a:r>
              <a:rPr lang="en-US" sz="1600" b="1" dirty="0"/>
              <a:t>Unique Values: </a:t>
            </a:r>
          </a:p>
          <a:p>
            <a:pPr lvl="1"/>
            <a:r>
              <a:rPr lang="en-US" sz="1400" dirty="0"/>
              <a:t>Beer Name: 2305 unique values and 105 duplicates.</a:t>
            </a:r>
          </a:p>
          <a:p>
            <a:pPr lvl="1"/>
            <a:r>
              <a:rPr lang="en-US" sz="1400" dirty="0"/>
              <a:t>Beer Style: 100 unique values</a:t>
            </a:r>
          </a:p>
          <a:p>
            <a:pPr indent="-171450"/>
            <a:r>
              <a:rPr lang="en-US" sz="1600" b="1" dirty="0"/>
              <a:t>Categories: </a:t>
            </a:r>
            <a:r>
              <a:rPr lang="en-US" sz="1400" dirty="0"/>
              <a:t>The most prevalent category in the style dimension is “American IPA” (Fig. 2)</a:t>
            </a:r>
          </a:p>
          <a:p>
            <a:pPr indent="-171450"/>
            <a:endParaRPr lang="en-US" dirty="0"/>
          </a:p>
          <a:p>
            <a:pPr marL="457200" lvl="1" indent="0">
              <a:buNone/>
            </a:pPr>
            <a:endParaRPr lang="en-US" dirty="0"/>
          </a:p>
        </p:txBody>
      </p:sp>
      <p:pic>
        <p:nvPicPr>
          <p:cNvPr id="10" name="Picture 9" descr="A picture containing table, cup, sitting, glass&#10;&#10;Description automatically generated">
            <a:extLst>
              <a:ext uri="{FF2B5EF4-FFF2-40B4-BE49-F238E27FC236}">
                <a16:creationId xmlns:a16="http://schemas.microsoft.com/office/drawing/2014/main" id="{FECE0DA0-37C7-4FAB-9797-5CAD8511BBC8}"/>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924800" y="-2748"/>
            <a:ext cx="1219200" cy="762851"/>
          </a:xfrm>
          <a:prstGeom prst="rect">
            <a:avLst/>
          </a:prstGeom>
        </p:spPr>
      </p:pic>
      <p:grpSp>
        <p:nvGrpSpPr>
          <p:cNvPr id="2" name="Group 1">
            <a:extLst>
              <a:ext uri="{FF2B5EF4-FFF2-40B4-BE49-F238E27FC236}">
                <a16:creationId xmlns:a16="http://schemas.microsoft.com/office/drawing/2014/main" id="{37D9884D-01E9-43C6-B14C-6D494F943E23}"/>
              </a:ext>
            </a:extLst>
          </p:cNvPr>
          <p:cNvGrpSpPr/>
          <p:nvPr/>
        </p:nvGrpSpPr>
        <p:grpSpPr>
          <a:xfrm>
            <a:off x="166665" y="1094418"/>
            <a:ext cx="4116344" cy="2842928"/>
            <a:chOff x="385513" y="1419637"/>
            <a:chExt cx="4116344" cy="2842928"/>
          </a:xfrm>
        </p:grpSpPr>
        <p:pic>
          <p:nvPicPr>
            <p:cNvPr id="6" name="Picture 5">
              <a:extLst>
                <a:ext uri="{FF2B5EF4-FFF2-40B4-BE49-F238E27FC236}">
                  <a16:creationId xmlns:a16="http://schemas.microsoft.com/office/drawing/2014/main" id="{5E77880C-5408-40F8-8B96-AFB7CA10A425}"/>
                </a:ext>
              </a:extLst>
            </p:cNvPr>
            <p:cNvPicPr>
              <a:picLocks noChangeAspect="1"/>
            </p:cNvPicPr>
            <p:nvPr/>
          </p:nvPicPr>
          <p:blipFill>
            <a:blip r:embed="rId6"/>
            <a:stretch>
              <a:fillRect/>
            </a:stretch>
          </p:blipFill>
          <p:spPr>
            <a:xfrm>
              <a:off x="403337" y="1419637"/>
              <a:ext cx="4098520" cy="2543511"/>
            </a:xfrm>
            <a:prstGeom prst="rect">
              <a:avLst/>
            </a:prstGeom>
            <a:ln w="88900" cap="sq" cmpd="thickThin">
              <a:solidFill>
                <a:srgbClr val="000000"/>
              </a:solidFill>
              <a:prstDash val="solid"/>
              <a:miter lim="800000"/>
            </a:ln>
            <a:effectLst>
              <a:innerShdw blurRad="76200">
                <a:srgbClr val="000000"/>
              </a:innerShdw>
            </a:effectLst>
          </p:spPr>
        </p:pic>
        <p:sp>
          <p:nvSpPr>
            <p:cNvPr id="11" name="TextBox 10">
              <a:extLst>
                <a:ext uri="{FF2B5EF4-FFF2-40B4-BE49-F238E27FC236}">
                  <a16:creationId xmlns:a16="http://schemas.microsoft.com/office/drawing/2014/main" id="{65ADD465-0BF6-4385-92C1-056DC2CBA2C5}"/>
                </a:ext>
              </a:extLst>
            </p:cNvPr>
            <p:cNvSpPr txBox="1"/>
            <p:nvPr/>
          </p:nvSpPr>
          <p:spPr>
            <a:xfrm>
              <a:off x="385513" y="4000955"/>
              <a:ext cx="4094007"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Missing Values Analysis</a:t>
              </a:r>
            </a:p>
          </p:txBody>
        </p:sp>
      </p:grpSp>
      <p:grpSp>
        <p:nvGrpSpPr>
          <p:cNvPr id="3" name="Group 2">
            <a:extLst>
              <a:ext uri="{FF2B5EF4-FFF2-40B4-BE49-F238E27FC236}">
                <a16:creationId xmlns:a16="http://schemas.microsoft.com/office/drawing/2014/main" id="{2A43A262-17F2-41E8-98CE-B0247BC6E7A5}"/>
              </a:ext>
            </a:extLst>
          </p:cNvPr>
          <p:cNvGrpSpPr/>
          <p:nvPr/>
        </p:nvGrpSpPr>
        <p:grpSpPr>
          <a:xfrm>
            <a:off x="182013" y="4032015"/>
            <a:ext cx="4098740" cy="2851879"/>
            <a:chOff x="182013" y="4041540"/>
            <a:chExt cx="4098740" cy="2851879"/>
          </a:xfrm>
        </p:grpSpPr>
        <p:pic>
          <p:nvPicPr>
            <p:cNvPr id="7" name="Picture 6">
              <a:extLst>
                <a:ext uri="{FF2B5EF4-FFF2-40B4-BE49-F238E27FC236}">
                  <a16:creationId xmlns:a16="http://schemas.microsoft.com/office/drawing/2014/main" id="{55ADD0D1-9E2D-4406-8CC1-CA25F6260836}"/>
                </a:ext>
              </a:extLst>
            </p:cNvPr>
            <p:cNvPicPr>
              <a:picLocks noChangeAspect="1"/>
            </p:cNvPicPr>
            <p:nvPr/>
          </p:nvPicPr>
          <p:blipFill>
            <a:blip r:embed="rId7"/>
            <a:stretch>
              <a:fillRect/>
            </a:stretch>
          </p:blipFill>
          <p:spPr>
            <a:xfrm>
              <a:off x="186746" y="4041540"/>
              <a:ext cx="4094007" cy="2543511"/>
            </a:xfrm>
            <a:prstGeom prst="rect">
              <a:avLst/>
            </a:prstGeom>
            <a:ln w="88900" cap="sq" cmpd="thickThin">
              <a:solidFill>
                <a:srgbClr val="000000"/>
              </a:solidFill>
              <a:prstDash val="solid"/>
              <a:miter lim="800000"/>
            </a:ln>
            <a:effectLst>
              <a:innerShdw blurRad="76200">
                <a:srgbClr val="000000"/>
              </a:innerShdw>
            </a:effectLst>
          </p:spPr>
        </p:pic>
        <p:sp>
          <p:nvSpPr>
            <p:cNvPr id="12" name="TextBox 11">
              <a:extLst>
                <a:ext uri="{FF2B5EF4-FFF2-40B4-BE49-F238E27FC236}">
                  <a16:creationId xmlns:a16="http://schemas.microsoft.com/office/drawing/2014/main" id="{67EB08CC-7C2A-4EF5-AA65-80F27FC642B6}"/>
                </a:ext>
              </a:extLst>
            </p:cNvPr>
            <p:cNvSpPr txBox="1"/>
            <p:nvPr/>
          </p:nvSpPr>
          <p:spPr>
            <a:xfrm>
              <a:off x="182013" y="6631809"/>
              <a:ext cx="4078659" cy="261610"/>
            </a:xfrm>
            <a:prstGeom prst="rect">
              <a:avLst/>
            </a:prstGeom>
            <a:noFill/>
          </p:spPr>
          <p:txBody>
            <a:bodyPr wrap="square" rtlCol="0">
              <a:spAutoFit/>
            </a:bodyPr>
            <a:lstStyle/>
            <a:p>
              <a:pPr algn="ctr"/>
              <a:r>
                <a:rPr lang="en-US" sz="1100" dirty="0">
                  <a:latin typeface="Tw Cen MT" panose="020B0602020104020603" pitchFamily="34" charset="0"/>
                </a:rPr>
                <a:t>Figure 2 Categorical Analysis</a:t>
              </a:r>
            </a:p>
          </p:txBody>
        </p:sp>
      </p:grpSp>
      <p:cxnSp>
        <p:nvCxnSpPr>
          <p:cNvPr id="13" name="Straight Connector 12">
            <a:extLst>
              <a:ext uri="{FF2B5EF4-FFF2-40B4-BE49-F238E27FC236}">
                <a16:creationId xmlns:a16="http://schemas.microsoft.com/office/drawing/2014/main" id="{03AD8661-B68B-4D84-9FC0-347267DE843D}"/>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5C77061-23ED-4805-9B66-FAC959CB3D27}"/>
              </a:ext>
            </a:extLst>
          </p:cNvPr>
          <p:cNvPicPr>
            <a:picLocks noChangeAspect="1"/>
          </p:cNvPicPr>
          <p:nvPr/>
        </p:nvPicPr>
        <p:blipFill>
          <a:blip r:embed="rId8"/>
          <a:stretch>
            <a:fillRect/>
          </a:stretch>
        </p:blipFill>
        <p:spPr>
          <a:xfrm>
            <a:off x="6146813" y="395794"/>
            <a:ext cx="1531605" cy="526714"/>
          </a:xfrm>
          <a:prstGeom prst="rect">
            <a:avLst/>
          </a:prstGeom>
        </p:spPr>
      </p:pic>
      <p:sp>
        <p:nvSpPr>
          <p:cNvPr id="19" name="TextBox 18">
            <a:extLst>
              <a:ext uri="{FF2B5EF4-FFF2-40B4-BE49-F238E27FC236}">
                <a16:creationId xmlns:a16="http://schemas.microsoft.com/office/drawing/2014/main" id="{0A6003C5-6789-4282-B6BE-97430ECABC12}"/>
              </a:ext>
            </a:extLst>
          </p:cNvPr>
          <p:cNvSpPr txBox="1"/>
          <p:nvPr/>
        </p:nvSpPr>
        <p:spPr>
          <a:xfrm>
            <a:off x="4912941" y="6575526"/>
            <a:ext cx="4078659" cy="261610"/>
          </a:xfrm>
          <a:prstGeom prst="rect">
            <a:avLst/>
          </a:prstGeom>
          <a:noFill/>
        </p:spPr>
        <p:txBody>
          <a:bodyPr wrap="square" rtlCol="0">
            <a:spAutoFit/>
          </a:bodyPr>
          <a:lstStyle/>
          <a:p>
            <a:pPr algn="ctr"/>
            <a:r>
              <a:rPr lang="en-US" sz="1100" dirty="0">
                <a:latin typeface="Tw Cen MT" panose="020B0602020104020603" pitchFamily="34" charset="0"/>
              </a:rPr>
              <a:t>Figure 3 Coloration Analysis</a:t>
            </a:r>
          </a:p>
        </p:txBody>
      </p:sp>
    </p:spTree>
    <p:extLst>
      <p:ext uri="{BB962C8B-B14F-4D97-AF65-F5344CB8AC3E}">
        <p14:creationId xmlns:p14="http://schemas.microsoft.com/office/powerpoint/2010/main" val="222975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20639"/>
            <a:ext cx="9144000" cy="731838"/>
          </a:xfrm>
        </p:spPr>
        <p:txBody>
          <a:bodyPr>
            <a:noAutofit/>
          </a:bodyPr>
          <a:lstStyle/>
          <a:p>
            <a:r>
              <a:rPr lang="en-US" sz="3200" dirty="0">
                <a:latin typeface="Tw Cen MT" panose="020B0602020104020603" pitchFamily="34" charset="0"/>
              </a:rPr>
              <a:t>INITIAL DATA PROFILING</a:t>
            </a:r>
            <a:br>
              <a:rPr lang="en-US" sz="3200" dirty="0">
                <a:latin typeface="Tw Cen MT" panose="020B0602020104020603" pitchFamily="34" charset="0"/>
              </a:rPr>
            </a:br>
            <a:r>
              <a:rPr lang="en-US" sz="2000" dirty="0">
                <a:latin typeface="Tw Cen MT" panose="020B0602020104020603" pitchFamily="34" charset="0"/>
              </a:rPr>
              <a:t>BREWERIES DATA SET</a:t>
            </a:r>
          </a:p>
        </p:txBody>
      </p:sp>
      <p:pic>
        <p:nvPicPr>
          <p:cNvPr id="8" name="Picture 7">
            <a:extLst>
              <a:ext uri="{FF2B5EF4-FFF2-40B4-BE49-F238E27FC236}">
                <a16:creationId xmlns:a16="http://schemas.microsoft.com/office/drawing/2014/main" id="{0AAFCEDB-7CC6-4307-8BED-46947793A15D}"/>
              </a:ext>
            </a:extLst>
          </p:cNvPr>
          <p:cNvPicPr>
            <a:picLocks noChangeAspect="1"/>
          </p:cNvPicPr>
          <p:nvPr/>
        </p:nvPicPr>
        <p:blipFill>
          <a:blip r:embed="rId3"/>
          <a:stretch>
            <a:fillRect/>
          </a:stretch>
        </p:blipFill>
        <p:spPr>
          <a:xfrm>
            <a:off x="914401" y="1600200"/>
            <a:ext cx="4370907" cy="753407"/>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89A02C27-7F74-4056-912C-572B48927A79}"/>
              </a:ext>
            </a:extLst>
          </p:cNvPr>
          <p:cNvPicPr>
            <a:picLocks noChangeAspect="1"/>
          </p:cNvPicPr>
          <p:nvPr/>
        </p:nvPicPr>
        <p:blipFill>
          <a:blip r:embed="rId4"/>
          <a:stretch>
            <a:fillRect/>
          </a:stretch>
        </p:blipFill>
        <p:spPr>
          <a:xfrm>
            <a:off x="4868070" y="3999978"/>
            <a:ext cx="4125712" cy="2560989"/>
          </a:xfrm>
          <a:prstGeom prst="rect">
            <a:avLst/>
          </a:prstGeom>
          <a:ln w="88900" cap="sq" cmpd="thickThin">
            <a:solidFill>
              <a:srgbClr val="000000"/>
            </a:solidFill>
            <a:prstDash val="solid"/>
            <a:miter lim="800000"/>
          </a:ln>
          <a:effectLst>
            <a:innerShdw blurRad="76200">
              <a:srgbClr val="000000"/>
            </a:innerShdw>
          </a:effectLst>
        </p:spPr>
      </p:pic>
      <p:pic>
        <p:nvPicPr>
          <p:cNvPr id="13" name="Picture 12" descr="A picture containing table, cup, sitting, glass&#10;&#10;Description automatically generated">
            <a:extLst>
              <a:ext uri="{FF2B5EF4-FFF2-40B4-BE49-F238E27FC236}">
                <a16:creationId xmlns:a16="http://schemas.microsoft.com/office/drawing/2014/main" id="{03C32D3E-6B10-403C-B783-3259D2D0388A}"/>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43570" y="-2748"/>
            <a:ext cx="1100430" cy="688537"/>
          </a:xfrm>
          <a:prstGeom prst="rect">
            <a:avLst/>
          </a:prstGeom>
        </p:spPr>
      </p:pic>
      <p:sp>
        <p:nvSpPr>
          <p:cNvPr id="15" name="TextBox 14">
            <a:extLst>
              <a:ext uri="{FF2B5EF4-FFF2-40B4-BE49-F238E27FC236}">
                <a16:creationId xmlns:a16="http://schemas.microsoft.com/office/drawing/2014/main" id="{A7BD789B-2BE3-4C42-B053-8586A99B431E}"/>
              </a:ext>
            </a:extLst>
          </p:cNvPr>
          <p:cNvSpPr txBox="1"/>
          <p:nvPr/>
        </p:nvSpPr>
        <p:spPr>
          <a:xfrm>
            <a:off x="5395285" y="1152717"/>
            <a:ext cx="3733801" cy="2616101"/>
          </a:xfrm>
          <a:prstGeom prst="rect">
            <a:avLst/>
          </a:prstGeom>
          <a:noFill/>
        </p:spPr>
        <p:txBody>
          <a:bodyPr wrap="square" rtlCol="0">
            <a:spAutoFit/>
          </a:bodyPr>
          <a:lstStyle/>
          <a:p>
            <a:r>
              <a:rPr lang="en-US" sz="1600" dirty="0"/>
              <a:t>The raw Breweries data set consists of 558 observations and four variables (Fig. 1): </a:t>
            </a:r>
          </a:p>
          <a:p>
            <a:pPr marL="628650" lvl="1" indent="-171450">
              <a:buFont typeface="Arial" panose="020B0604020202020204" pitchFamily="34" charset="0"/>
              <a:buChar char="•"/>
            </a:pPr>
            <a:r>
              <a:rPr lang="en-US" sz="1400" dirty="0"/>
              <a:t>Three Factors: Name, City &amp; State</a:t>
            </a:r>
          </a:p>
          <a:p>
            <a:pPr marL="628650" lvl="1" indent="-171450">
              <a:buFont typeface="Arial" panose="020B0604020202020204" pitchFamily="34" charset="0"/>
              <a:buChar char="•"/>
            </a:pPr>
            <a:r>
              <a:rPr lang="en-US" sz="1400" dirty="0"/>
              <a:t>One Integer: Brewery  ID</a:t>
            </a:r>
          </a:p>
          <a:p>
            <a:r>
              <a:rPr lang="en-US" sz="1600" b="1" dirty="0"/>
              <a:t>Missing Values:</a:t>
            </a:r>
            <a:r>
              <a:rPr lang="en-US" sz="1600" dirty="0"/>
              <a:t> </a:t>
            </a:r>
            <a:r>
              <a:rPr lang="en-US" sz="1400" dirty="0"/>
              <a:t>None</a:t>
            </a:r>
            <a:endParaRPr lang="en-US" sz="1600" dirty="0"/>
          </a:p>
          <a:p>
            <a:r>
              <a:rPr lang="en-US" sz="1600" b="1" dirty="0"/>
              <a:t>Unique Values:</a:t>
            </a:r>
            <a:r>
              <a:rPr lang="en-US" sz="1600" dirty="0"/>
              <a:t> </a:t>
            </a:r>
            <a:r>
              <a:rPr lang="en-US" sz="1400" dirty="0"/>
              <a:t>The Breweries are all uniquely identified and are spread out across 384 cities in 51 states.  Colorado has the largest number of breweries (47) Followed by California (39) and Michigan (32) in 3</a:t>
            </a:r>
            <a:r>
              <a:rPr lang="en-US" sz="1400" baseline="30000" dirty="0"/>
              <a:t>rd</a:t>
            </a:r>
            <a:r>
              <a:rPr lang="en-US" sz="1400" dirty="0"/>
              <a:t> place. (Fig. 2)</a:t>
            </a:r>
          </a:p>
          <a:p>
            <a:r>
              <a:rPr lang="en-US" sz="1400" dirty="0"/>
              <a:t>Portland leads the cities with 11 Breweries </a:t>
            </a:r>
            <a:endParaRPr lang="en-US" sz="1600" dirty="0"/>
          </a:p>
        </p:txBody>
      </p:sp>
      <p:cxnSp>
        <p:nvCxnSpPr>
          <p:cNvPr id="16" name="Straight Connector 15">
            <a:extLst>
              <a:ext uri="{FF2B5EF4-FFF2-40B4-BE49-F238E27FC236}">
                <a16:creationId xmlns:a16="http://schemas.microsoft.com/office/drawing/2014/main" id="{1E385002-405D-4A82-855A-209F56758814}"/>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AEA087B5-68D6-4606-A857-1D91B569256B}"/>
              </a:ext>
            </a:extLst>
          </p:cNvPr>
          <p:cNvGrpSpPr/>
          <p:nvPr/>
        </p:nvGrpSpPr>
        <p:grpSpPr>
          <a:xfrm>
            <a:off x="521982" y="2819400"/>
            <a:ext cx="4126218" cy="2895600"/>
            <a:chOff x="157730" y="1119332"/>
            <a:chExt cx="4126218" cy="2895600"/>
          </a:xfrm>
        </p:grpSpPr>
        <p:pic>
          <p:nvPicPr>
            <p:cNvPr id="4" name="Picture 3">
              <a:extLst>
                <a:ext uri="{FF2B5EF4-FFF2-40B4-BE49-F238E27FC236}">
                  <a16:creationId xmlns:a16="http://schemas.microsoft.com/office/drawing/2014/main" id="{CA855F50-85EA-4111-BB4E-F124A2DA15DE}"/>
                </a:ext>
              </a:extLst>
            </p:cNvPr>
            <p:cNvPicPr>
              <a:picLocks noChangeAspect="1"/>
            </p:cNvPicPr>
            <p:nvPr/>
          </p:nvPicPr>
          <p:blipFill>
            <a:blip r:embed="rId7"/>
            <a:stretch>
              <a:fillRect/>
            </a:stretch>
          </p:blipFill>
          <p:spPr>
            <a:xfrm>
              <a:off x="197762" y="1119332"/>
              <a:ext cx="4086186" cy="2544447"/>
            </a:xfrm>
            <a:prstGeom prst="rect">
              <a:avLst/>
            </a:prstGeom>
            <a:ln w="88900" cap="sq" cmpd="thickThin">
              <a:solidFill>
                <a:srgbClr val="000000"/>
              </a:solidFill>
              <a:prstDash val="solid"/>
              <a:miter lim="800000"/>
            </a:ln>
            <a:effectLst>
              <a:innerShdw blurRad="76200">
                <a:srgbClr val="000000"/>
              </a:innerShdw>
            </a:effectLst>
          </p:spPr>
        </p:pic>
        <p:sp>
          <p:nvSpPr>
            <p:cNvPr id="17" name="TextBox 16">
              <a:extLst>
                <a:ext uri="{FF2B5EF4-FFF2-40B4-BE49-F238E27FC236}">
                  <a16:creationId xmlns:a16="http://schemas.microsoft.com/office/drawing/2014/main" id="{E7D41BB6-DD92-4672-A17D-FB93A748402B}"/>
                </a:ext>
              </a:extLst>
            </p:cNvPr>
            <p:cNvSpPr txBox="1"/>
            <p:nvPr/>
          </p:nvSpPr>
          <p:spPr>
            <a:xfrm>
              <a:off x="157730" y="3753322"/>
              <a:ext cx="4098520"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Breweries Count By State</a:t>
              </a:r>
            </a:p>
          </p:txBody>
        </p:sp>
      </p:grpSp>
      <p:sp>
        <p:nvSpPr>
          <p:cNvPr id="20" name="TextBox 19">
            <a:extLst>
              <a:ext uri="{FF2B5EF4-FFF2-40B4-BE49-F238E27FC236}">
                <a16:creationId xmlns:a16="http://schemas.microsoft.com/office/drawing/2014/main" id="{3D916499-F4C7-4AB0-BA14-B63184F3C07F}"/>
              </a:ext>
            </a:extLst>
          </p:cNvPr>
          <p:cNvSpPr txBox="1"/>
          <p:nvPr/>
        </p:nvSpPr>
        <p:spPr>
          <a:xfrm>
            <a:off x="4886532" y="6615626"/>
            <a:ext cx="4098520"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3 Breweries Count By City</a:t>
            </a:r>
          </a:p>
        </p:txBody>
      </p:sp>
      <p:pic>
        <p:nvPicPr>
          <p:cNvPr id="21" name="Picture 20">
            <a:extLst>
              <a:ext uri="{FF2B5EF4-FFF2-40B4-BE49-F238E27FC236}">
                <a16:creationId xmlns:a16="http://schemas.microsoft.com/office/drawing/2014/main" id="{E1542073-37B0-4C9F-8DAC-3001454C6A6A}"/>
              </a:ext>
            </a:extLst>
          </p:cNvPr>
          <p:cNvPicPr>
            <a:picLocks noChangeAspect="1"/>
          </p:cNvPicPr>
          <p:nvPr/>
        </p:nvPicPr>
        <p:blipFill>
          <a:blip r:embed="rId8"/>
          <a:stretch>
            <a:fillRect/>
          </a:stretch>
        </p:blipFill>
        <p:spPr>
          <a:xfrm>
            <a:off x="6629400" y="478046"/>
            <a:ext cx="1265572" cy="435226"/>
          </a:xfrm>
          <a:prstGeom prst="rect">
            <a:avLst/>
          </a:prstGeom>
        </p:spPr>
      </p:pic>
      <p:sp>
        <p:nvSpPr>
          <p:cNvPr id="22" name="TextBox 21">
            <a:extLst>
              <a:ext uri="{FF2B5EF4-FFF2-40B4-BE49-F238E27FC236}">
                <a16:creationId xmlns:a16="http://schemas.microsoft.com/office/drawing/2014/main" id="{4750E0A1-630D-4DD8-801E-AAD76BD84666}"/>
              </a:ext>
            </a:extLst>
          </p:cNvPr>
          <p:cNvSpPr txBox="1"/>
          <p:nvPr/>
        </p:nvSpPr>
        <p:spPr>
          <a:xfrm>
            <a:off x="838200" y="2401653"/>
            <a:ext cx="4565451"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1Brewries Data Set Profile</a:t>
            </a:r>
          </a:p>
        </p:txBody>
      </p:sp>
    </p:spTree>
    <p:extLst>
      <p:ext uri="{BB962C8B-B14F-4D97-AF65-F5344CB8AC3E}">
        <p14:creationId xmlns:p14="http://schemas.microsoft.com/office/powerpoint/2010/main" val="267120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0A3399E-0912-4E59-9EB9-DC00B14CA586}"/>
              </a:ext>
            </a:extLst>
          </p:cNvPr>
          <p:cNvPicPr>
            <a:picLocks noChangeAspect="1"/>
          </p:cNvPicPr>
          <p:nvPr/>
        </p:nvPicPr>
        <p:blipFill>
          <a:blip r:embed="rId3"/>
          <a:stretch>
            <a:fillRect/>
          </a:stretch>
        </p:blipFill>
        <p:spPr>
          <a:xfrm>
            <a:off x="555507" y="4079914"/>
            <a:ext cx="3864094" cy="2391600"/>
          </a:xfrm>
          <a:prstGeom prst="rect">
            <a:avLst/>
          </a:prstGeom>
          <a:ln w="88900" cap="sq" cmpd="thickThin">
            <a:solidFill>
              <a:srgbClr val="000000"/>
            </a:solidFill>
            <a:prstDash val="solid"/>
            <a:miter lim="800000"/>
          </a:ln>
          <a:effectLst>
            <a:innerShdw blurRad="76200">
              <a:srgbClr val="000000"/>
            </a:innerShdw>
          </a:effectLst>
        </p:spPr>
      </p:pic>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34925"/>
            <a:ext cx="9144000" cy="827088"/>
          </a:xfrm>
        </p:spPr>
        <p:txBody>
          <a:bodyPr anchor="t">
            <a:noAutofit/>
          </a:bodyPr>
          <a:lstStyle/>
          <a:p>
            <a:r>
              <a:rPr lang="en-US" sz="3200" dirty="0">
                <a:latin typeface="Tw Cen MT" panose="020B0602020104020603" pitchFamily="34" charset="0"/>
              </a:rPr>
              <a:t>EDA – ABV &amp; IBU distribution</a:t>
            </a:r>
            <a:br>
              <a:rPr lang="en-US" sz="3200" dirty="0">
                <a:latin typeface="Tw Cen MT" panose="020B0602020104020603" pitchFamily="34" charset="0"/>
              </a:rPr>
            </a:br>
            <a:r>
              <a:rPr lang="en-US" sz="2000" dirty="0">
                <a:latin typeface="Tw Cen MT" panose="020B0602020104020603" pitchFamily="34" charset="0"/>
              </a:rPr>
              <a:t>Merged Breweries and Beers DF</a:t>
            </a:r>
          </a:p>
        </p:txBody>
      </p:sp>
      <p:pic>
        <p:nvPicPr>
          <p:cNvPr id="12" name="Picture 11">
            <a:extLst>
              <a:ext uri="{FF2B5EF4-FFF2-40B4-BE49-F238E27FC236}">
                <a16:creationId xmlns:a16="http://schemas.microsoft.com/office/drawing/2014/main" id="{C42A7B0A-DB4B-4FC2-807C-C7AF54972EF5}"/>
              </a:ext>
            </a:extLst>
          </p:cNvPr>
          <p:cNvPicPr>
            <a:picLocks noChangeAspect="1"/>
          </p:cNvPicPr>
          <p:nvPr/>
        </p:nvPicPr>
        <p:blipFill>
          <a:blip r:embed="rId4"/>
          <a:stretch>
            <a:fillRect/>
          </a:stretch>
        </p:blipFill>
        <p:spPr>
          <a:xfrm>
            <a:off x="5007206" y="4079913"/>
            <a:ext cx="3864093" cy="2397081"/>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descr="A picture containing table, cup, sitting, glass&#10;&#10;Description automatically generated">
            <a:extLst>
              <a:ext uri="{FF2B5EF4-FFF2-40B4-BE49-F238E27FC236}">
                <a16:creationId xmlns:a16="http://schemas.microsoft.com/office/drawing/2014/main" id="{18A7949A-3FE7-4A14-B6D6-967E6C3F7ECD}"/>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924800" y="-2748"/>
            <a:ext cx="1219200" cy="762851"/>
          </a:xfrm>
          <a:prstGeom prst="rect">
            <a:avLst/>
          </a:prstGeom>
        </p:spPr>
      </p:pic>
      <p:grpSp>
        <p:nvGrpSpPr>
          <p:cNvPr id="2" name="Group 1">
            <a:extLst>
              <a:ext uri="{FF2B5EF4-FFF2-40B4-BE49-F238E27FC236}">
                <a16:creationId xmlns:a16="http://schemas.microsoft.com/office/drawing/2014/main" id="{7B7908B1-6783-4174-B3BA-0419E37446BA}"/>
              </a:ext>
            </a:extLst>
          </p:cNvPr>
          <p:cNvGrpSpPr/>
          <p:nvPr/>
        </p:nvGrpSpPr>
        <p:grpSpPr>
          <a:xfrm>
            <a:off x="537594" y="1129025"/>
            <a:ext cx="3909676" cy="2604773"/>
            <a:chOff x="300411" y="1298645"/>
            <a:chExt cx="4119191" cy="2548270"/>
          </a:xfrm>
        </p:grpSpPr>
        <p:pic>
          <p:nvPicPr>
            <p:cNvPr id="14" name="Picture 13">
              <a:extLst>
                <a:ext uri="{FF2B5EF4-FFF2-40B4-BE49-F238E27FC236}">
                  <a16:creationId xmlns:a16="http://schemas.microsoft.com/office/drawing/2014/main" id="{150CF0D5-B1F5-4317-88BC-EB5A3E375D01}"/>
                </a:ext>
              </a:extLst>
            </p:cNvPr>
            <p:cNvPicPr>
              <a:picLocks noChangeAspect="1"/>
            </p:cNvPicPr>
            <p:nvPr/>
          </p:nvPicPr>
          <p:blipFill>
            <a:blip r:embed="rId7"/>
            <a:stretch>
              <a:fillRect/>
            </a:stretch>
          </p:blipFill>
          <p:spPr>
            <a:xfrm>
              <a:off x="300411" y="1298645"/>
              <a:ext cx="4119191" cy="2548270"/>
            </a:xfrm>
            <a:prstGeom prst="rect">
              <a:avLst/>
            </a:prstGeom>
            <a:ln w="88900" cap="sq" cmpd="thickThin">
              <a:solidFill>
                <a:srgbClr val="000000"/>
              </a:solidFill>
              <a:prstDash val="solid"/>
              <a:miter lim="800000"/>
            </a:ln>
            <a:effectLst>
              <a:innerShdw blurRad="76200">
                <a:srgbClr val="000000"/>
              </a:innerShdw>
            </a:effectLst>
          </p:spPr>
        </p:pic>
        <p:pic>
          <p:nvPicPr>
            <p:cNvPr id="15" name="Picture 14">
              <a:extLst>
                <a:ext uri="{FF2B5EF4-FFF2-40B4-BE49-F238E27FC236}">
                  <a16:creationId xmlns:a16="http://schemas.microsoft.com/office/drawing/2014/main" id="{D7FB666C-7B73-4194-8156-29C65C28911E}"/>
                </a:ext>
              </a:extLst>
            </p:cNvPr>
            <p:cNvPicPr>
              <a:picLocks noChangeAspect="1"/>
            </p:cNvPicPr>
            <p:nvPr/>
          </p:nvPicPr>
          <p:blipFill>
            <a:blip r:embed="rId8"/>
            <a:stretch>
              <a:fillRect/>
            </a:stretch>
          </p:blipFill>
          <p:spPr>
            <a:xfrm>
              <a:off x="2971800" y="1636002"/>
              <a:ext cx="1265030" cy="1089754"/>
            </a:xfrm>
            <a:prstGeom prst="rect">
              <a:avLst/>
            </a:prstGeom>
          </p:spPr>
        </p:pic>
      </p:grpSp>
      <p:pic>
        <p:nvPicPr>
          <p:cNvPr id="16" name="Picture 15">
            <a:extLst>
              <a:ext uri="{FF2B5EF4-FFF2-40B4-BE49-F238E27FC236}">
                <a16:creationId xmlns:a16="http://schemas.microsoft.com/office/drawing/2014/main" id="{F0E48765-3A1E-48B6-A10B-D0FC2A837C49}"/>
              </a:ext>
            </a:extLst>
          </p:cNvPr>
          <p:cNvPicPr>
            <a:picLocks noChangeAspect="1"/>
          </p:cNvPicPr>
          <p:nvPr/>
        </p:nvPicPr>
        <p:blipFill>
          <a:blip r:embed="rId9"/>
          <a:stretch>
            <a:fillRect/>
          </a:stretch>
        </p:blipFill>
        <p:spPr>
          <a:xfrm>
            <a:off x="3013714" y="4471862"/>
            <a:ext cx="1181202" cy="1051651"/>
          </a:xfrm>
          <a:prstGeom prst="rect">
            <a:avLst/>
          </a:prstGeom>
        </p:spPr>
      </p:pic>
      <p:cxnSp>
        <p:nvCxnSpPr>
          <p:cNvPr id="9" name="Straight Connector 8">
            <a:extLst>
              <a:ext uri="{FF2B5EF4-FFF2-40B4-BE49-F238E27FC236}">
                <a16:creationId xmlns:a16="http://schemas.microsoft.com/office/drawing/2014/main" id="{4AB3045E-5576-4750-BF6F-329F04C3581B}"/>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870390B-E4AF-472A-B5A1-B9F74BF666AC}"/>
              </a:ext>
            </a:extLst>
          </p:cNvPr>
          <p:cNvSpPr txBox="1"/>
          <p:nvPr/>
        </p:nvSpPr>
        <p:spPr>
          <a:xfrm>
            <a:off x="5007206" y="6553099"/>
            <a:ext cx="3938161"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3 Can size distribution</a:t>
            </a:r>
          </a:p>
        </p:txBody>
      </p:sp>
      <p:sp>
        <p:nvSpPr>
          <p:cNvPr id="17" name="TextBox 16">
            <a:extLst>
              <a:ext uri="{FF2B5EF4-FFF2-40B4-BE49-F238E27FC236}">
                <a16:creationId xmlns:a16="http://schemas.microsoft.com/office/drawing/2014/main" id="{E614DA00-CB35-4FB6-958F-9AA11064BF02}"/>
              </a:ext>
            </a:extLst>
          </p:cNvPr>
          <p:cNvSpPr txBox="1"/>
          <p:nvPr/>
        </p:nvSpPr>
        <p:spPr>
          <a:xfrm>
            <a:off x="537594" y="3773917"/>
            <a:ext cx="3909676"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ABV distribution post cleanup</a:t>
            </a:r>
          </a:p>
        </p:txBody>
      </p:sp>
      <p:sp>
        <p:nvSpPr>
          <p:cNvPr id="18" name="TextBox 17">
            <a:extLst>
              <a:ext uri="{FF2B5EF4-FFF2-40B4-BE49-F238E27FC236}">
                <a16:creationId xmlns:a16="http://schemas.microsoft.com/office/drawing/2014/main" id="{72537853-A600-4AF3-8BC8-0A7B97CD3502}"/>
              </a:ext>
            </a:extLst>
          </p:cNvPr>
          <p:cNvSpPr txBox="1"/>
          <p:nvPr/>
        </p:nvSpPr>
        <p:spPr>
          <a:xfrm>
            <a:off x="583177" y="6553099"/>
            <a:ext cx="3864094"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IBU Distribution post Cleanup</a:t>
            </a:r>
          </a:p>
        </p:txBody>
      </p:sp>
      <p:sp>
        <p:nvSpPr>
          <p:cNvPr id="3" name="TextBox 2">
            <a:extLst>
              <a:ext uri="{FF2B5EF4-FFF2-40B4-BE49-F238E27FC236}">
                <a16:creationId xmlns:a16="http://schemas.microsoft.com/office/drawing/2014/main" id="{4C7FA1AE-06C1-49AF-BA03-0BAF342190CB}"/>
              </a:ext>
            </a:extLst>
          </p:cNvPr>
          <p:cNvSpPr txBox="1"/>
          <p:nvPr/>
        </p:nvSpPr>
        <p:spPr>
          <a:xfrm>
            <a:off x="4876800" y="1129025"/>
            <a:ext cx="3994499" cy="1815882"/>
          </a:xfrm>
          <a:prstGeom prst="rect">
            <a:avLst/>
          </a:prstGeom>
          <a:noFill/>
        </p:spPr>
        <p:txBody>
          <a:bodyPr wrap="square" rtlCol="0">
            <a:spAutoFit/>
          </a:bodyPr>
          <a:lstStyle/>
          <a:p>
            <a:pPr marL="91440" indent="-91440">
              <a:buFont typeface="Arial" panose="020B0604020202020204" pitchFamily="34" charset="0"/>
              <a:buChar char="•"/>
            </a:pPr>
            <a:r>
              <a:rPr lang="en-US" sz="1600" dirty="0"/>
              <a:t>The Alcohol By Volume (ABV) distribution appears to be normal with a mean at 0.059 and a median at 0.057.  (Fig. 1)</a:t>
            </a:r>
          </a:p>
          <a:p>
            <a:pPr marL="91440" indent="-91440">
              <a:buFont typeface="Arial" panose="020B0604020202020204" pitchFamily="34" charset="0"/>
              <a:buChar char="•"/>
            </a:pPr>
            <a:r>
              <a:rPr lang="en-US" sz="1600" dirty="0"/>
              <a:t>The International Bitterness Units (IBU) is also relatively normally distributed with a median of 35 and a mean of 39.81. (Fig 2)</a:t>
            </a:r>
          </a:p>
          <a:p>
            <a:pPr marL="91440" indent="-91440">
              <a:buFont typeface="Arial" panose="020B0604020202020204" pitchFamily="34" charset="0"/>
              <a:buChar char="•"/>
            </a:pPr>
            <a:r>
              <a:rPr lang="en-US" sz="1600" dirty="0"/>
              <a:t> Both variables appear to have some outliers</a:t>
            </a:r>
          </a:p>
        </p:txBody>
      </p:sp>
      <p:pic>
        <p:nvPicPr>
          <p:cNvPr id="19" name="Picture 18">
            <a:extLst>
              <a:ext uri="{FF2B5EF4-FFF2-40B4-BE49-F238E27FC236}">
                <a16:creationId xmlns:a16="http://schemas.microsoft.com/office/drawing/2014/main" id="{364538D6-C8A5-4E33-862B-EE50BC780C5C}"/>
              </a:ext>
            </a:extLst>
          </p:cNvPr>
          <p:cNvPicPr>
            <a:picLocks noChangeAspect="1"/>
          </p:cNvPicPr>
          <p:nvPr/>
        </p:nvPicPr>
        <p:blipFill>
          <a:blip r:embed="rId10"/>
          <a:stretch>
            <a:fillRect/>
          </a:stretch>
        </p:blipFill>
        <p:spPr>
          <a:xfrm>
            <a:off x="6553200" y="427448"/>
            <a:ext cx="1417164" cy="487358"/>
          </a:xfrm>
          <a:prstGeom prst="rect">
            <a:avLst/>
          </a:prstGeom>
        </p:spPr>
      </p:pic>
    </p:spTree>
    <p:extLst>
      <p:ext uri="{BB962C8B-B14F-4D97-AF65-F5344CB8AC3E}">
        <p14:creationId xmlns:p14="http://schemas.microsoft.com/office/powerpoint/2010/main" val="159482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3" name="Picture 12" descr="A picture containing table, cup, sitting, glass&#10;&#10;Description automatically generated">
            <a:extLst>
              <a:ext uri="{FF2B5EF4-FFF2-40B4-BE49-F238E27FC236}">
                <a16:creationId xmlns:a16="http://schemas.microsoft.com/office/drawing/2014/main" id="{03C32D3E-6B10-403C-B783-3259D2D0388A}"/>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043570" y="-2748"/>
            <a:ext cx="1100430" cy="688537"/>
          </a:xfrm>
          <a:prstGeom prst="rect">
            <a:avLst/>
          </a:prstGeom>
        </p:spPr>
      </p:pic>
      <p:cxnSp>
        <p:nvCxnSpPr>
          <p:cNvPr id="16" name="Straight Connector 15">
            <a:extLst>
              <a:ext uri="{FF2B5EF4-FFF2-40B4-BE49-F238E27FC236}">
                <a16:creationId xmlns:a16="http://schemas.microsoft.com/office/drawing/2014/main" id="{1E385002-405D-4A82-855A-209F56758814}"/>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FF67913-023F-4CD1-B1D6-5E6AA094B510}"/>
              </a:ext>
            </a:extLst>
          </p:cNvPr>
          <p:cNvSpPr txBox="1"/>
          <p:nvPr/>
        </p:nvSpPr>
        <p:spPr>
          <a:xfrm>
            <a:off x="188526" y="6620559"/>
            <a:ext cx="4163348" cy="261610"/>
          </a:xfrm>
          <a:prstGeom prst="rect">
            <a:avLst/>
          </a:prstGeom>
          <a:noFill/>
        </p:spPr>
        <p:txBody>
          <a:bodyPr wrap="square" rtlCol="0">
            <a:spAutoFit/>
          </a:bodyPr>
          <a:lstStyle/>
          <a:p>
            <a:pPr algn="ctr" defTabSz="457200"/>
            <a:r>
              <a:rPr lang="en-US" sz="1100" b="1" dirty="0">
                <a:solidFill>
                  <a:prstClr val="black"/>
                </a:solidFill>
                <a:latin typeface="Tw Cen MT" panose="020B0602020104020603"/>
              </a:rPr>
              <a:t>Figure</a:t>
            </a:r>
            <a:r>
              <a:rPr lang="en-US" sz="1100" dirty="0">
                <a:solidFill>
                  <a:prstClr val="black"/>
                </a:solidFill>
                <a:latin typeface="Tw Cen MT" panose="020B0602020104020603"/>
              </a:rPr>
              <a:t> 2 Missing ABV removed</a:t>
            </a:r>
          </a:p>
        </p:txBody>
      </p:sp>
      <p:pic>
        <p:nvPicPr>
          <p:cNvPr id="14" name="Picture 13">
            <a:extLst>
              <a:ext uri="{FF2B5EF4-FFF2-40B4-BE49-F238E27FC236}">
                <a16:creationId xmlns:a16="http://schemas.microsoft.com/office/drawing/2014/main" id="{40015FDA-30AF-4406-AD38-92BD7CD8968E}"/>
              </a:ext>
            </a:extLst>
          </p:cNvPr>
          <p:cNvPicPr>
            <a:picLocks noChangeAspect="1"/>
          </p:cNvPicPr>
          <p:nvPr/>
        </p:nvPicPr>
        <p:blipFill>
          <a:blip r:embed="rId5"/>
          <a:stretch>
            <a:fillRect/>
          </a:stretch>
        </p:blipFill>
        <p:spPr>
          <a:xfrm>
            <a:off x="6553200" y="381922"/>
            <a:ext cx="1541436" cy="531404"/>
          </a:xfrm>
          <a:prstGeom prst="rect">
            <a:avLst/>
          </a:prstGeom>
        </p:spPr>
      </p:pic>
      <p:sp>
        <p:nvSpPr>
          <p:cNvPr id="18" name="Title 1">
            <a:extLst>
              <a:ext uri="{FF2B5EF4-FFF2-40B4-BE49-F238E27FC236}">
                <a16:creationId xmlns:a16="http://schemas.microsoft.com/office/drawing/2014/main" id="{C243CCBF-9383-418A-AEAD-335D1B4BA9B9}"/>
              </a:ext>
            </a:extLst>
          </p:cNvPr>
          <p:cNvSpPr txBox="1">
            <a:spLocks/>
          </p:cNvSpPr>
          <p:nvPr/>
        </p:nvSpPr>
        <p:spPr>
          <a:xfrm>
            <a:off x="0" y="9525"/>
            <a:ext cx="9105900" cy="884238"/>
          </a:xfrm>
          <a:prstGeom prst="rect">
            <a:avLst/>
          </a:prstGeom>
          <a:effectLst/>
        </p:spPr>
        <p:txBody>
          <a:bodyPr vert="horz" lIns="91440" tIns="45720" rIns="91440" bIns="45720" rtlCol="0" anchor="t">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kern="1000" dirty="0">
                <a:latin typeface="Tw Cen MT" panose="020B0602020104020603" pitchFamily="34" charset="0"/>
              </a:rPr>
              <a:t>DATA Transformation</a:t>
            </a:r>
            <a:br>
              <a:rPr lang="en-US" sz="3200" kern="1000" dirty="0">
                <a:latin typeface="Tw Cen MT" panose="020B0602020104020603" pitchFamily="34" charset="0"/>
              </a:rPr>
            </a:br>
            <a:r>
              <a:rPr lang="en-US" sz="2000" kern="1000" dirty="0">
                <a:latin typeface="Tw Cen MT" panose="020B0602020104020603" pitchFamily="34" charset="0"/>
              </a:rPr>
              <a:t>MISSING VALUES IN MERGED DF</a:t>
            </a:r>
            <a:endParaRPr lang="en-US" sz="1800" kern="1000" dirty="0">
              <a:latin typeface="Tw Cen MT" panose="020B0602020104020603" pitchFamily="34" charset="0"/>
            </a:endParaRPr>
          </a:p>
        </p:txBody>
      </p:sp>
      <p:grpSp>
        <p:nvGrpSpPr>
          <p:cNvPr id="22" name="Group 21">
            <a:extLst>
              <a:ext uri="{FF2B5EF4-FFF2-40B4-BE49-F238E27FC236}">
                <a16:creationId xmlns:a16="http://schemas.microsoft.com/office/drawing/2014/main" id="{155E89FF-07B8-4D34-9715-A682EAF71561}"/>
              </a:ext>
            </a:extLst>
          </p:cNvPr>
          <p:cNvGrpSpPr/>
          <p:nvPr/>
        </p:nvGrpSpPr>
        <p:grpSpPr>
          <a:xfrm>
            <a:off x="144481" y="1142204"/>
            <a:ext cx="4323343" cy="2820196"/>
            <a:chOff x="144481" y="1142204"/>
            <a:chExt cx="4323343" cy="2820196"/>
          </a:xfrm>
        </p:grpSpPr>
        <p:pic>
          <p:nvPicPr>
            <p:cNvPr id="23" name="Picture 22">
              <a:extLst>
                <a:ext uri="{FF2B5EF4-FFF2-40B4-BE49-F238E27FC236}">
                  <a16:creationId xmlns:a16="http://schemas.microsoft.com/office/drawing/2014/main" id="{898755F9-2F66-4D76-9F0E-F44740EB575E}"/>
                </a:ext>
              </a:extLst>
            </p:cNvPr>
            <p:cNvPicPr>
              <a:picLocks noChangeAspect="1"/>
            </p:cNvPicPr>
            <p:nvPr/>
          </p:nvPicPr>
          <p:blipFill>
            <a:blip r:embed="rId6"/>
            <a:stretch>
              <a:fillRect/>
            </a:stretch>
          </p:blipFill>
          <p:spPr>
            <a:xfrm>
              <a:off x="155659" y="1142204"/>
              <a:ext cx="4196215" cy="2515390"/>
            </a:xfrm>
            <a:prstGeom prst="rect">
              <a:avLst/>
            </a:prstGeom>
            <a:ln w="88900" cap="sq" cmpd="thickThin">
              <a:solidFill>
                <a:srgbClr val="000000"/>
              </a:solidFill>
              <a:prstDash val="solid"/>
              <a:miter lim="800000"/>
            </a:ln>
            <a:effectLst>
              <a:innerShdw blurRad="76200">
                <a:srgbClr val="000000"/>
              </a:innerShdw>
            </a:effectLst>
          </p:spPr>
        </p:pic>
        <p:sp>
          <p:nvSpPr>
            <p:cNvPr id="24" name="TextBox 23">
              <a:extLst>
                <a:ext uri="{FF2B5EF4-FFF2-40B4-BE49-F238E27FC236}">
                  <a16:creationId xmlns:a16="http://schemas.microsoft.com/office/drawing/2014/main" id="{595CD8BB-70BF-4E92-9589-A15F2F2BE775}"/>
                </a:ext>
              </a:extLst>
            </p:cNvPr>
            <p:cNvSpPr txBox="1"/>
            <p:nvPr/>
          </p:nvSpPr>
          <p:spPr>
            <a:xfrm>
              <a:off x="144481" y="3700790"/>
              <a:ext cx="4323343"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ABV &amp; IBU missing values</a:t>
              </a:r>
            </a:p>
          </p:txBody>
        </p:sp>
      </p:grpSp>
      <p:sp>
        <p:nvSpPr>
          <p:cNvPr id="25" name="TextBox 24">
            <a:extLst>
              <a:ext uri="{FF2B5EF4-FFF2-40B4-BE49-F238E27FC236}">
                <a16:creationId xmlns:a16="http://schemas.microsoft.com/office/drawing/2014/main" id="{B92DD0F0-0B68-4D20-A419-92CB70A48DA8}"/>
              </a:ext>
            </a:extLst>
          </p:cNvPr>
          <p:cNvSpPr txBox="1"/>
          <p:nvPr/>
        </p:nvSpPr>
        <p:spPr>
          <a:xfrm>
            <a:off x="4541969" y="956455"/>
            <a:ext cx="4600575" cy="1846659"/>
          </a:xfrm>
          <a:prstGeom prst="rect">
            <a:avLst/>
          </a:prstGeom>
          <a:noFill/>
        </p:spPr>
        <p:txBody>
          <a:bodyPr wrap="square" lIns="45720" rIns="45720" rtlCol="0">
            <a:spAutoFit/>
          </a:bodyPr>
          <a:lstStyle/>
          <a:p>
            <a:r>
              <a:rPr lang="en-US" sz="1400" b="1" dirty="0"/>
              <a:t>Identifying Missing values:</a:t>
            </a:r>
          </a:p>
          <a:p>
            <a:pPr marL="548640" lvl="1" indent="-91440">
              <a:buFont typeface="Arial" panose="020B0604020202020204" pitchFamily="34" charset="0"/>
              <a:buChar char="•"/>
            </a:pPr>
            <a:r>
              <a:rPr lang="en-US" sz="1200" dirty="0"/>
              <a:t>There 62 observations where both ABV and IBU are NA’s</a:t>
            </a:r>
          </a:p>
          <a:p>
            <a:pPr marL="548640" lvl="1" indent="-91440">
              <a:buFont typeface="Arial" panose="020B0604020202020204" pitchFamily="34" charset="0"/>
              <a:buChar char="•"/>
            </a:pPr>
            <a:r>
              <a:rPr lang="en-US" sz="1200" dirty="0"/>
              <a:t>943 observations where the IBU only are NA’s (Fig. 1)</a:t>
            </a:r>
          </a:p>
          <a:p>
            <a:r>
              <a:rPr lang="en-US" sz="1600" b="1" dirty="0"/>
              <a:t>Dealing with missing values</a:t>
            </a:r>
            <a:r>
              <a:rPr lang="en-US" sz="1600" dirty="0"/>
              <a:t>:</a:t>
            </a:r>
          </a:p>
          <a:p>
            <a:pPr marL="548640" lvl="1" indent="-91440">
              <a:buFont typeface="Arial" panose="020B0604020202020204" pitchFamily="34" charset="0"/>
              <a:buChar char="•"/>
            </a:pPr>
            <a:r>
              <a:rPr lang="en-US" sz="1200" dirty="0"/>
              <a:t>Replace 62 NA’s in ABV with state level median (Fig. 2)</a:t>
            </a:r>
          </a:p>
          <a:p>
            <a:pPr marL="548640" lvl="1" indent="-91440">
              <a:buFont typeface="Arial" panose="020B0604020202020204" pitchFamily="34" charset="0"/>
              <a:buChar char="•"/>
            </a:pPr>
            <a:r>
              <a:rPr lang="en-US" sz="1200" dirty="0"/>
              <a:t>Replacing 1005 NA’s with state level median led to an 18% reduction in the accuracy of the correlation model (Fig. 3)  Using predicted values from simple linear regression model improved the accuracy of the model</a:t>
            </a:r>
            <a:endParaRPr lang="en-US" sz="1400" dirty="0"/>
          </a:p>
        </p:txBody>
      </p:sp>
      <p:pic>
        <p:nvPicPr>
          <p:cNvPr id="26" name="Picture 25">
            <a:extLst>
              <a:ext uri="{FF2B5EF4-FFF2-40B4-BE49-F238E27FC236}">
                <a16:creationId xmlns:a16="http://schemas.microsoft.com/office/drawing/2014/main" id="{0294BA93-1C53-4C20-B22C-CDEE4448D263}"/>
              </a:ext>
            </a:extLst>
          </p:cNvPr>
          <p:cNvPicPr>
            <a:picLocks noChangeAspect="1"/>
          </p:cNvPicPr>
          <p:nvPr/>
        </p:nvPicPr>
        <p:blipFill>
          <a:blip r:embed="rId7"/>
          <a:stretch>
            <a:fillRect/>
          </a:stretch>
        </p:blipFill>
        <p:spPr>
          <a:xfrm>
            <a:off x="155659" y="3961797"/>
            <a:ext cx="4255377" cy="2706859"/>
          </a:xfrm>
          <a:prstGeom prst="rect">
            <a:avLst/>
          </a:prstGeom>
        </p:spPr>
      </p:pic>
      <p:grpSp>
        <p:nvGrpSpPr>
          <p:cNvPr id="27" name="Group 26">
            <a:extLst>
              <a:ext uri="{FF2B5EF4-FFF2-40B4-BE49-F238E27FC236}">
                <a16:creationId xmlns:a16="http://schemas.microsoft.com/office/drawing/2014/main" id="{087D1F86-FBBE-403E-A0EE-00B8685F5B32}"/>
              </a:ext>
            </a:extLst>
          </p:cNvPr>
          <p:cNvGrpSpPr/>
          <p:nvPr/>
        </p:nvGrpSpPr>
        <p:grpSpPr>
          <a:xfrm>
            <a:off x="4676178" y="2781502"/>
            <a:ext cx="4255377" cy="2918069"/>
            <a:chOff x="4676178" y="2735322"/>
            <a:chExt cx="4255377" cy="2918069"/>
          </a:xfrm>
        </p:grpSpPr>
        <p:pic>
          <p:nvPicPr>
            <p:cNvPr id="28" name="Picture 27">
              <a:extLst>
                <a:ext uri="{FF2B5EF4-FFF2-40B4-BE49-F238E27FC236}">
                  <a16:creationId xmlns:a16="http://schemas.microsoft.com/office/drawing/2014/main" id="{2640772E-9791-4EE3-B8F7-20DA70B71B74}"/>
                </a:ext>
              </a:extLst>
            </p:cNvPr>
            <p:cNvPicPr>
              <a:picLocks noChangeAspect="1"/>
            </p:cNvPicPr>
            <p:nvPr/>
          </p:nvPicPr>
          <p:blipFill>
            <a:blip r:embed="rId8"/>
            <a:stretch>
              <a:fillRect/>
            </a:stretch>
          </p:blipFill>
          <p:spPr>
            <a:xfrm>
              <a:off x="4676178" y="2735322"/>
              <a:ext cx="4255377" cy="2706859"/>
            </a:xfrm>
            <a:prstGeom prst="rect">
              <a:avLst/>
            </a:prstGeom>
          </p:spPr>
        </p:pic>
        <p:sp>
          <p:nvSpPr>
            <p:cNvPr id="29" name="TextBox 28">
              <a:extLst>
                <a:ext uri="{FF2B5EF4-FFF2-40B4-BE49-F238E27FC236}">
                  <a16:creationId xmlns:a16="http://schemas.microsoft.com/office/drawing/2014/main" id="{649817F0-9805-42E4-B0EA-A5668B2DDB90}"/>
                </a:ext>
              </a:extLst>
            </p:cNvPr>
            <p:cNvSpPr txBox="1"/>
            <p:nvPr/>
          </p:nvSpPr>
          <p:spPr>
            <a:xfrm>
              <a:off x="4732966" y="5391781"/>
              <a:ext cx="4198589"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3 All NA’s removed</a:t>
              </a:r>
            </a:p>
          </p:txBody>
        </p:sp>
      </p:grpSp>
      <p:grpSp>
        <p:nvGrpSpPr>
          <p:cNvPr id="30" name="Group 29">
            <a:extLst>
              <a:ext uri="{FF2B5EF4-FFF2-40B4-BE49-F238E27FC236}">
                <a16:creationId xmlns:a16="http://schemas.microsoft.com/office/drawing/2014/main" id="{F10C8FCB-B60A-439B-BB31-28DC5A6459F6}"/>
              </a:ext>
            </a:extLst>
          </p:cNvPr>
          <p:cNvGrpSpPr/>
          <p:nvPr/>
        </p:nvGrpSpPr>
        <p:grpSpPr>
          <a:xfrm>
            <a:off x="4581823" y="5725385"/>
            <a:ext cx="4523776" cy="1123824"/>
            <a:chOff x="4628056" y="3026358"/>
            <a:chExt cx="4523776" cy="1123824"/>
          </a:xfrm>
        </p:grpSpPr>
        <p:pic>
          <p:nvPicPr>
            <p:cNvPr id="31" name="Picture 30">
              <a:extLst>
                <a:ext uri="{FF2B5EF4-FFF2-40B4-BE49-F238E27FC236}">
                  <a16:creationId xmlns:a16="http://schemas.microsoft.com/office/drawing/2014/main" id="{9688561C-8598-479F-B7A7-9EA3F019C647}"/>
                </a:ext>
              </a:extLst>
            </p:cNvPr>
            <p:cNvPicPr>
              <a:picLocks noChangeAspect="1"/>
            </p:cNvPicPr>
            <p:nvPr/>
          </p:nvPicPr>
          <p:blipFill>
            <a:blip r:embed="rId9"/>
            <a:stretch>
              <a:fillRect/>
            </a:stretch>
          </p:blipFill>
          <p:spPr>
            <a:xfrm>
              <a:off x="4628056" y="3026358"/>
              <a:ext cx="4523776" cy="891046"/>
            </a:xfrm>
            <a:prstGeom prst="rect">
              <a:avLst/>
            </a:prstGeom>
          </p:spPr>
        </p:pic>
        <p:sp>
          <p:nvSpPr>
            <p:cNvPr id="32" name="TextBox 31">
              <a:extLst>
                <a:ext uri="{FF2B5EF4-FFF2-40B4-BE49-F238E27FC236}">
                  <a16:creationId xmlns:a16="http://schemas.microsoft.com/office/drawing/2014/main" id="{D8F66291-C3CE-45CC-8CC2-AFD7D6D5C3D0}"/>
                </a:ext>
              </a:extLst>
            </p:cNvPr>
            <p:cNvSpPr txBox="1"/>
            <p:nvPr/>
          </p:nvSpPr>
          <p:spPr>
            <a:xfrm>
              <a:off x="4668257" y="3888572"/>
              <a:ext cx="4323343"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4 </a:t>
              </a:r>
            </a:p>
          </p:txBody>
        </p:sp>
      </p:grpSp>
    </p:spTree>
    <p:extLst>
      <p:ext uri="{BB962C8B-B14F-4D97-AF65-F5344CB8AC3E}">
        <p14:creationId xmlns:p14="http://schemas.microsoft.com/office/powerpoint/2010/main" val="329572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0"/>
            <a:ext cx="9144000" cy="944563"/>
          </a:xfrm>
        </p:spPr>
        <p:txBody>
          <a:bodyPr anchor="t">
            <a:noAutofit/>
          </a:bodyPr>
          <a:lstStyle/>
          <a:p>
            <a:r>
              <a:rPr lang="en-US" sz="3200" dirty="0">
                <a:latin typeface="Tw Cen MT" panose="020B0602020104020603" pitchFamily="34" charset="0"/>
              </a:rPr>
              <a:t>EDA - Median Analysis by State</a:t>
            </a:r>
            <a:endParaRPr lang="en-US" sz="2000" dirty="0">
              <a:latin typeface="Tw Cen MT" panose="020B0602020104020603" pitchFamily="34" charset="0"/>
            </a:endParaRPr>
          </a:p>
        </p:txBody>
      </p:sp>
      <p:pic>
        <p:nvPicPr>
          <p:cNvPr id="7" name="Picture 6" descr="A picture containing table, cup, sitting, glass&#10;&#10;Description automatically generated">
            <a:extLst>
              <a:ext uri="{FF2B5EF4-FFF2-40B4-BE49-F238E27FC236}">
                <a16:creationId xmlns:a16="http://schemas.microsoft.com/office/drawing/2014/main" id="{C09F8B9B-574A-47F9-9247-6BB94DE2937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24800" y="-2748"/>
            <a:ext cx="1219200" cy="762851"/>
          </a:xfrm>
          <a:prstGeom prst="rect">
            <a:avLst/>
          </a:prstGeom>
        </p:spPr>
      </p:pic>
      <p:pic>
        <p:nvPicPr>
          <p:cNvPr id="9" name="Picture 8">
            <a:extLst>
              <a:ext uri="{FF2B5EF4-FFF2-40B4-BE49-F238E27FC236}">
                <a16:creationId xmlns:a16="http://schemas.microsoft.com/office/drawing/2014/main" id="{D79D610D-522F-4395-9F5E-1F3161F09596}"/>
              </a:ext>
            </a:extLst>
          </p:cNvPr>
          <p:cNvPicPr>
            <a:picLocks noChangeAspect="1"/>
          </p:cNvPicPr>
          <p:nvPr/>
        </p:nvPicPr>
        <p:blipFill>
          <a:blip r:embed="rId5"/>
          <a:stretch>
            <a:fillRect/>
          </a:stretch>
        </p:blipFill>
        <p:spPr>
          <a:xfrm>
            <a:off x="236998" y="3739013"/>
            <a:ext cx="4191000" cy="2595918"/>
          </a:xfrm>
          <a:prstGeom prst="rect">
            <a:avLst/>
          </a:prstGeom>
          <a:ln w="88900" cap="sq" cmpd="thickThin">
            <a:solidFill>
              <a:srgbClr val="000000"/>
            </a:solidFill>
            <a:prstDash val="solid"/>
            <a:miter lim="800000"/>
          </a:ln>
          <a:effectLst>
            <a:innerShdw blurRad="76200">
              <a:srgbClr val="000000"/>
            </a:innerShdw>
          </a:effectLst>
        </p:spPr>
      </p:pic>
      <p:cxnSp>
        <p:nvCxnSpPr>
          <p:cNvPr id="8" name="Straight Connector 7">
            <a:extLst>
              <a:ext uri="{FF2B5EF4-FFF2-40B4-BE49-F238E27FC236}">
                <a16:creationId xmlns:a16="http://schemas.microsoft.com/office/drawing/2014/main" id="{D5104791-C568-41E0-B7DE-0628AE841528}"/>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05E21E1-7DA1-4A58-8AB5-475D7E7A13F5}"/>
              </a:ext>
            </a:extLst>
          </p:cNvPr>
          <p:cNvSpPr txBox="1"/>
          <p:nvPr/>
        </p:nvSpPr>
        <p:spPr>
          <a:xfrm>
            <a:off x="4648199" y="1036146"/>
            <a:ext cx="4495801" cy="1323439"/>
          </a:xfrm>
          <a:prstGeom prst="rect">
            <a:avLst/>
          </a:prstGeom>
          <a:noFill/>
        </p:spPr>
        <p:txBody>
          <a:bodyPr wrap="square" rtlCol="0">
            <a:spAutoFit/>
          </a:bodyPr>
          <a:lstStyle>
            <a:defPPr>
              <a:defRPr lang="en-US"/>
            </a:defPPr>
            <a:lvl1pPr>
              <a:defRPr sz="1400"/>
            </a:lvl1pPr>
          </a:lstStyle>
          <a:p>
            <a:r>
              <a:rPr lang="en-US" sz="1600" dirty="0"/>
              <a:t>The median IBU per state appears to change considerably between states with an overall IBU median of 37.  West Virginia has the highest IBU at 57.5  and Kansas has the lowest at 22</a:t>
            </a:r>
          </a:p>
          <a:p>
            <a:r>
              <a:rPr lang="en-US" sz="1600" dirty="0"/>
              <a:t>(Fig. 2)</a:t>
            </a:r>
          </a:p>
        </p:txBody>
      </p:sp>
      <p:sp>
        <p:nvSpPr>
          <p:cNvPr id="20" name="TextBox 19">
            <a:extLst>
              <a:ext uri="{FF2B5EF4-FFF2-40B4-BE49-F238E27FC236}">
                <a16:creationId xmlns:a16="http://schemas.microsoft.com/office/drawing/2014/main" id="{3FBBA28A-26AF-4217-9C22-BA934219CD0C}"/>
              </a:ext>
            </a:extLst>
          </p:cNvPr>
          <p:cNvSpPr txBox="1"/>
          <p:nvPr/>
        </p:nvSpPr>
        <p:spPr>
          <a:xfrm>
            <a:off x="4888155" y="5181895"/>
            <a:ext cx="3909676"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IBU Median By State</a:t>
            </a:r>
          </a:p>
        </p:txBody>
      </p:sp>
      <p:pic>
        <p:nvPicPr>
          <p:cNvPr id="3" name="Picture 2">
            <a:extLst>
              <a:ext uri="{FF2B5EF4-FFF2-40B4-BE49-F238E27FC236}">
                <a16:creationId xmlns:a16="http://schemas.microsoft.com/office/drawing/2014/main" id="{09E67BF9-1EC9-427D-B4CF-74C1F1CAB4CE}"/>
              </a:ext>
            </a:extLst>
          </p:cNvPr>
          <p:cNvPicPr>
            <a:picLocks noChangeAspect="1"/>
          </p:cNvPicPr>
          <p:nvPr/>
        </p:nvPicPr>
        <p:blipFill>
          <a:blip r:embed="rId6"/>
          <a:stretch>
            <a:fillRect/>
          </a:stretch>
        </p:blipFill>
        <p:spPr>
          <a:xfrm>
            <a:off x="4747866" y="2451166"/>
            <a:ext cx="4181765" cy="2595918"/>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3BEA59F5-24E4-45A6-BA7E-9A4DB89545DF}"/>
              </a:ext>
            </a:extLst>
          </p:cNvPr>
          <p:cNvSpPr txBox="1"/>
          <p:nvPr/>
        </p:nvSpPr>
        <p:spPr>
          <a:xfrm>
            <a:off x="604220" y="2360535"/>
            <a:ext cx="4127104" cy="1323439"/>
          </a:xfrm>
          <a:prstGeom prst="rect">
            <a:avLst/>
          </a:prstGeom>
          <a:noFill/>
        </p:spPr>
        <p:txBody>
          <a:bodyPr wrap="square" rtlCol="0">
            <a:spAutoFit/>
          </a:bodyPr>
          <a:lstStyle/>
          <a:p>
            <a:r>
              <a:rPr lang="en-US" sz="1600" dirty="0"/>
              <a:t>The median ABV per state appears fairly consistent with an overall ABV median of 0.056.  Kentucky has the highest ABV at 0.062 and Utah has the lowest at 0.04</a:t>
            </a:r>
          </a:p>
          <a:p>
            <a:r>
              <a:rPr lang="en-US" sz="1600" dirty="0"/>
              <a:t>(Fig. 1)</a:t>
            </a:r>
          </a:p>
        </p:txBody>
      </p:sp>
      <p:sp>
        <p:nvSpPr>
          <p:cNvPr id="21" name="TextBox 20">
            <a:extLst>
              <a:ext uri="{FF2B5EF4-FFF2-40B4-BE49-F238E27FC236}">
                <a16:creationId xmlns:a16="http://schemas.microsoft.com/office/drawing/2014/main" id="{A08D7CDD-7054-4956-9561-B63E98CE673C}"/>
              </a:ext>
            </a:extLst>
          </p:cNvPr>
          <p:cNvSpPr txBox="1"/>
          <p:nvPr/>
        </p:nvSpPr>
        <p:spPr>
          <a:xfrm>
            <a:off x="236998" y="6479773"/>
            <a:ext cx="4296458"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ABV Median By State</a:t>
            </a:r>
          </a:p>
        </p:txBody>
      </p:sp>
    </p:spTree>
    <p:extLst>
      <p:ext uri="{BB962C8B-B14F-4D97-AF65-F5344CB8AC3E}">
        <p14:creationId xmlns:p14="http://schemas.microsoft.com/office/powerpoint/2010/main" val="293659559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0"/>
            <a:ext cx="9144000" cy="952500"/>
          </a:xfrm>
        </p:spPr>
        <p:txBody>
          <a:bodyPr anchor="t">
            <a:noAutofit/>
          </a:bodyPr>
          <a:lstStyle/>
          <a:p>
            <a:r>
              <a:rPr lang="en-US" sz="3200" dirty="0">
                <a:latin typeface="Tw Cen MT" panose="020B0602020104020603" pitchFamily="34" charset="0"/>
              </a:rPr>
              <a:t>EDA – Statistical Analysis by State</a:t>
            </a:r>
            <a:br>
              <a:rPr lang="en-US" sz="3200" dirty="0">
                <a:latin typeface="Tw Cen MT" panose="020B0602020104020603" pitchFamily="34" charset="0"/>
              </a:rPr>
            </a:br>
            <a:r>
              <a:rPr lang="en-US" sz="2000" dirty="0">
                <a:latin typeface="Tw Cen MT" panose="020B0602020104020603" pitchFamily="34" charset="0"/>
              </a:rPr>
              <a:t>Maximum ABV and IBU</a:t>
            </a:r>
          </a:p>
        </p:txBody>
      </p:sp>
      <p:pic>
        <p:nvPicPr>
          <p:cNvPr id="7" name="Picture 6" descr="A picture containing table, cup, sitting, glass&#10;&#10;Description automatically generated">
            <a:extLst>
              <a:ext uri="{FF2B5EF4-FFF2-40B4-BE49-F238E27FC236}">
                <a16:creationId xmlns:a16="http://schemas.microsoft.com/office/drawing/2014/main" id="{C09F8B9B-574A-47F9-9247-6BB94DE2937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24800" y="-2748"/>
            <a:ext cx="1219200" cy="762851"/>
          </a:xfrm>
          <a:prstGeom prst="rect">
            <a:avLst/>
          </a:prstGeom>
        </p:spPr>
      </p:pic>
      <p:cxnSp>
        <p:nvCxnSpPr>
          <p:cNvPr id="8" name="Straight Connector 7">
            <a:extLst>
              <a:ext uri="{FF2B5EF4-FFF2-40B4-BE49-F238E27FC236}">
                <a16:creationId xmlns:a16="http://schemas.microsoft.com/office/drawing/2014/main" id="{D5104791-C568-41E0-B7DE-0628AE841528}"/>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F1FC7C4-D640-4908-91CB-427BFC2B0AAF}"/>
              </a:ext>
            </a:extLst>
          </p:cNvPr>
          <p:cNvSpPr txBox="1"/>
          <p:nvPr/>
        </p:nvSpPr>
        <p:spPr>
          <a:xfrm>
            <a:off x="4572001" y="1071900"/>
            <a:ext cx="4419599" cy="1323439"/>
          </a:xfrm>
          <a:prstGeom prst="rect">
            <a:avLst/>
          </a:prstGeom>
          <a:noFill/>
        </p:spPr>
        <p:txBody>
          <a:bodyPr wrap="square" rtlCol="0">
            <a:spAutoFit/>
          </a:bodyPr>
          <a:lstStyle/>
          <a:p>
            <a:r>
              <a:rPr lang="en-US" sz="1600" dirty="0"/>
              <a:t>The maximum IBU per state appears to vary between states with an overall median of all max values at 92.82.  Oregon has the highest Max IBU at 138 and Arkansas has the lowest at 44.11 (Fig. 2)</a:t>
            </a:r>
            <a:endParaRPr lang="en-US" dirty="0"/>
          </a:p>
        </p:txBody>
      </p:sp>
      <p:pic>
        <p:nvPicPr>
          <p:cNvPr id="2" name="Picture 1">
            <a:extLst>
              <a:ext uri="{FF2B5EF4-FFF2-40B4-BE49-F238E27FC236}">
                <a16:creationId xmlns:a16="http://schemas.microsoft.com/office/drawing/2014/main" id="{A38D109E-CB67-4B13-872B-5AD7CD7065F3}"/>
              </a:ext>
            </a:extLst>
          </p:cNvPr>
          <p:cNvPicPr>
            <a:picLocks noChangeAspect="1"/>
          </p:cNvPicPr>
          <p:nvPr/>
        </p:nvPicPr>
        <p:blipFill>
          <a:blip r:embed="rId5"/>
          <a:stretch>
            <a:fillRect/>
          </a:stretch>
        </p:blipFill>
        <p:spPr>
          <a:xfrm>
            <a:off x="4638393" y="2699320"/>
            <a:ext cx="4318104" cy="2691580"/>
          </a:xfrm>
          <a:prstGeom prst="rect">
            <a:avLst/>
          </a:prstGeom>
          <a:ln w="88900" cap="sq" cmpd="thickThin">
            <a:solidFill>
              <a:srgbClr val="000000"/>
            </a:solidFill>
            <a:prstDash val="solid"/>
            <a:miter lim="800000"/>
          </a:ln>
          <a:effectLst>
            <a:innerShdw blurRad="76200">
              <a:srgbClr val="000000"/>
            </a:innerShdw>
          </a:effectLst>
        </p:spPr>
      </p:pic>
      <p:sp>
        <p:nvSpPr>
          <p:cNvPr id="12" name="TextBox 11">
            <a:extLst>
              <a:ext uri="{FF2B5EF4-FFF2-40B4-BE49-F238E27FC236}">
                <a16:creationId xmlns:a16="http://schemas.microsoft.com/office/drawing/2014/main" id="{30579E49-77C4-4385-9FB3-274E344FFAA0}"/>
              </a:ext>
            </a:extLst>
          </p:cNvPr>
          <p:cNvSpPr txBox="1"/>
          <p:nvPr/>
        </p:nvSpPr>
        <p:spPr>
          <a:xfrm>
            <a:off x="4572000" y="5528076"/>
            <a:ext cx="4380855"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IBU Max By State</a:t>
            </a:r>
          </a:p>
        </p:txBody>
      </p:sp>
      <p:sp>
        <p:nvSpPr>
          <p:cNvPr id="15" name="TextBox 14">
            <a:extLst>
              <a:ext uri="{FF2B5EF4-FFF2-40B4-BE49-F238E27FC236}">
                <a16:creationId xmlns:a16="http://schemas.microsoft.com/office/drawing/2014/main" id="{03CB9FAB-1A32-4605-9C15-DB397336CFBD}"/>
              </a:ext>
            </a:extLst>
          </p:cNvPr>
          <p:cNvSpPr txBox="1"/>
          <p:nvPr/>
        </p:nvSpPr>
        <p:spPr>
          <a:xfrm>
            <a:off x="114945" y="6449296"/>
            <a:ext cx="4380855"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ABV Max By State</a:t>
            </a:r>
          </a:p>
        </p:txBody>
      </p:sp>
      <p:pic>
        <p:nvPicPr>
          <p:cNvPr id="3" name="Picture 2">
            <a:extLst>
              <a:ext uri="{FF2B5EF4-FFF2-40B4-BE49-F238E27FC236}">
                <a16:creationId xmlns:a16="http://schemas.microsoft.com/office/drawing/2014/main" id="{DDFEF626-2B52-46D3-8D9A-2F43EB21AB3C}"/>
              </a:ext>
            </a:extLst>
          </p:cNvPr>
          <p:cNvPicPr>
            <a:picLocks noChangeAspect="1"/>
          </p:cNvPicPr>
          <p:nvPr/>
        </p:nvPicPr>
        <p:blipFill>
          <a:blip r:embed="rId6"/>
          <a:stretch>
            <a:fillRect/>
          </a:stretch>
        </p:blipFill>
        <p:spPr>
          <a:xfrm>
            <a:off x="152876" y="3667385"/>
            <a:ext cx="4252015" cy="2662524"/>
          </a:xfrm>
          <a:prstGeom prst="rect">
            <a:avLst/>
          </a:prstGeom>
          <a:ln w="88900" cap="sq" cmpd="thickThin">
            <a:solidFill>
              <a:srgbClr val="000000"/>
            </a:solidFill>
            <a:prstDash val="solid"/>
            <a:miter lim="800000"/>
          </a:ln>
          <a:effectLst>
            <a:innerShdw blurRad="76200">
              <a:srgbClr val="000000"/>
            </a:innerShdw>
          </a:effectLst>
        </p:spPr>
      </p:pic>
      <p:sp>
        <p:nvSpPr>
          <p:cNvPr id="16" name="TextBox 15">
            <a:extLst>
              <a:ext uri="{FF2B5EF4-FFF2-40B4-BE49-F238E27FC236}">
                <a16:creationId xmlns:a16="http://schemas.microsoft.com/office/drawing/2014/main" id="{ACA4699E-573C-463B-9F64-4A5EBA544197}"/>
              </a:ext>
            </a:extLst>
          </p:cNvPr>
          <p:cNvSpPr txBox="1"/>
          <p:nvPr/>
        </p:nvSpPr>
        <p:spPr>
          <a:xfrm>
            <a:off x="685800" y="2030603"/>
            <a:ext cx="3719092" cy="1569660"/>
          </a:xfrm>
          <a:prstGeom prst="rect">
            <a:avLst/>
          </a:prstGeom>
          <a:noFill/>
        </p:spPr>
        <p:txBody>
          <a:bodyPr wrap="square" rtlCol="0">
            <a:spAutoFit/>
          </a:bodyPr>
          <a:lstStyle/>
          <a:p>
            <a:r>
              <a:rPr lang="en-US" sz="1600" dirty="0"/>
              <a:t>The maximum ABV per state appears to vary between states with an overall median of all max values at 0.09.  Colorado has the highest Max ABV at 0.128 and Delaware has the lowest at 0.055 (Fig. 1)</a:t>
            </a:r>
            <a:endParaRPr lang="en-US" dirty="0"/>
          </a:p>
        </p:txBody>
      </p:sp>
    </p:spTree>
    <p:extLst>
      <p:ext uri="{BB962C8B-B14F-4D97-AF65-F5344CB8AC3E}">
        <p14:creationId xmlns:p14="http://schemas.microsoft.com/office/powerpoint/2010/main" val="284442421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30163"/>
            <a:ext cx="9144000" cy="896937"/>
          </a:xfrm>
        </p:spPr>
        <p:txBody>
          <a:bodyPr anchor="t">
            <a:noAutofit/>
          </a:bodyPr>
          <a:lstStyle/>
          <a:p>
            <a:r>
              <a:rPr lang="en-US" sz="3200" dirty="0">
                <a:latin typeface="Tw Cen MT" panose="020B0602020104020603" pitchFamily="34" charset="0"/>
              </a:rPr>
              <a:t>STATISTICS and DISTRIBUTION OF ABV</a:t>
            </a:r>
            <a:endParaRPr lang="en-US" sz="2000" dirty="0">
              <a:latin typeface="Tw Cen MT" panose="020B0602020104020603" pitchFamily="34" charset="0"/>
            </a:endParaRPr>
          </a:p>
        </p:txBody>
      </p:sp>
      <p:pic>
        <p:nvPicPr>
          <p:cNvPr id="6" name="Picture 5" descr="A picture containing table, cup, sitting, glass&#10;&#10;Description automatically generated">
            <a:extLst>
              <a:ext uri="{FF2B5EF4-FFF2-40B4-BE49-F238E27FC236}">
                <a16:creationId xmlns:a16="http://schemas.microsoft.com/office/drawing/2014/main" id="{8B5FF93A-32DB-4D52-B330-B0CBA87DF1B2}"/>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24800" y="-2748"/>
            <a:ext cx="1219200" cy="762851"/>
          </a:xfrm>
          <a:prstGeom prst="rect">
            <a:avLst/>
          </a:prstGeom>
        </p:spPr>
      </p:pic>
      <p:pic>
        <p:nvPicPr>
          <p:cNvPr id="2" name="Picture 1">
            <a:extLst>
              <a:ext uri="{FF2B5EF4-FFF2-40B4-BE49-F238E27FC236}">
                <a16:creationId xmlns:a16="http://schemas.microsoft.com/office/drawing/2014/main" id="{A2247E66-488E-41BB-B6ED-4ECE2A7386F7}"/>
              </a:ext>
            </a:extLst>
          </p:cNvPr>
          <p:cNvPicPr>
            <a:picLocks noChangeAspect="1"/>
          </p:cNvPicPr>
          <p:nvPr/>
        </p:nvPicPr>
        <p:blipFill>
          <a:blip r:embed="rId5"/>
          <a:stretch>
            <a:fillRect/>
          </a:stretch>
        </p:blipFill>
        <p:spPr>
          <a:xfrm>
            <a:off x="163082" y="3810000"/>
            <a:ext cx="4242208" cy="2632468"/>
          </a:xfrm>
          <a:prstGeom prst="rect">
            <a:avLst/>
          </a:prstGeom>
          <a:ln w="88900" cap="sq" cmpd="thickThin">
            <a:solidFill>
              <a:srgbClr val="000000"/>
            </a:solidFill>
            <a:prstDash val="solid"/>
            <a:miter lim="800000"/>
          </a:ln>
          <a:effectLst>
            <a:innerShdw blurRad="76200">
              <a:srgbClr val="000000"/>
            </a:innerShdw>
          </a:effectLst>
        </p:spPr>
      </p:pic>
      <p:pic>
        <p:nvPicPr>
          <p:cNvPr id="3" name="Picture 2">
            <a:extLst>
              <a:ext uri="{FF2B5EF4-FFF2-40B4-BE49-F238E27FC236}">
                <a16:creationId xmlns:a16="http://schemas.microsoft.com/office/drawing/2014/main" id="{60E9EA73-60A6-4367-AF52-ABB151A35B3C}"/>
              </a:ext>
            </a:extLst>
          </p:cNvPr>
          <p:cNvPicPr>
            <a:picLocks noChangeAspect="1"/>
          </p:cNvPicPr>
          <p:nvPr/>
        </p:nvPicPr>
        <p:blipFill>
          <a:blip r:embed="rId6"/>
          <a:stretch>
            <a:fillRect/>
          </a:stretch>
        </p:blipFill>
        <p:spPr>
          <a:xfrm>
            <a:off x="4618643" y="2398642"/>
            <a:ext cx="4371975" cy="2706758"/>
          </a:xfrm>
          <a:prstGeom prst="rect">
            <a:avLst/>
          </a:prstGeom>
          <a:ln w="88900" cap="sq" cmpd="thickThin">
            <a:solidFill>
              <a:srgbClr val="000000"/>
            </a:solidFill>
            <a:prstDash val="solid"/>
            <a:miter lim="800000"/>
          </a:ln>
          <a:effectLst>
            <a:innerShdw blurRad="76200">
              <a:srgbClr val="000000"/>
            </a:innerShdw>
          </a:effectLst>
        </p:spPr>
      </p:pic>
      <p:cxnSp>
        <p:nvCxnSpPr>
          <p:cNvPr id="7" name="Straight Connector 6">
            <a:extLst>
              <a:ext uri="{FF2B5EF4-FFF2-40B4-BE49-F238E27FC236}">
                <a16:creationId xmlns:a16="http://schemas.microsoft.com/office/drawing/2014/main" id="{79DF0CD6-8EC2-4C53-AF9D-B313D1A62F8F}"/>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197BC16-8A4F-4FAC-BA34-E1AA827698CB}"/>
              </a:ext>
            </a:extLst>
          </p:cNvPr>
          <p:cNvSpPr txBox="1"/>
          <p:nvPr/>
        </p:nvSpPr>
        <p:spPr>
          <a:xfrm>
            <a:off x="4495801" y="1132582"/>
            <a:ext cx="4572000" cy="1077218"/>
          </a:xfrm>
          <a:prstGeom prst="rect">
            <a:avLst/>
          </a:prstGeom>
          <a:noFill/>
        </p:spPr>
        <p:txBody>
          <a:bodyPr wrap="square" rtlCol="0">
            <a:spAutoFit/>
          </a:bodyPr>
          <a:lstStyle/>
          <a:p>
            <a:r>
              <a:rPr lang="en-US" sz="1600" dirty="0"/>
              <a:t>The ABV per size of can (oz) clearly illustrates that the IPA variety has more Alcohol By Volume than other varieties.  This across all can sizes with one exception (can size=19.2).  (Fig. 2)</a:t>
            </a:r>
          </a:p>
        </p:txBody>
      </p:sp>
      <p:sp>
        <p:nvSpPr>
          <p:cNvPr id="9" name="TextBox 8">
            <a:extLst>
              <a:ext uri="{FF2B5EF4-FFF2-40B4-BE49-F238E27FC236}">
                <a16:creationId xmlns:a16="http://schemas.microsoft.com/office/drawing/2014/main" id="{62226DC7-2BF9-4DB4-B499-3F80202B2FEE}"/>
              </a:ext>
            </a:extLst>
          </p:cNvPr>
          <p:cNvSpPr txBox="1"/>
          <p:nvPr/>
        </p:nvSpPr>
        <p:spPr>
          <a:xfrm>
            <a:off x="4576617" y="5202322"/>
            <a:ext cx="4380855"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ABV by Size of can in Ounces</a:t>
            </a:r>
          </a:p>
        </p:txBody>
      </p:sp>
      <p:sp>
        <p:nvSpPr>
          <p:cNvPr id="10" name="TextBox 9">
            <a:extLst>
              <a:ext uri="{FF2B5EF4-FFF2-40B4-BE49-F238E27FC236}">
                <a16:creationId xmlns:a16="http://schemas.microsoft.com/office/drawing/2014/main" id="{E2382962-A851-448C-923D-E8D6904DA033}"/>
              </a:ext>
            </a:extLst>
          </p:cNvPr>
          <p:cNvSpPr txBox="1"/>
          <p:nvPr/>
        </p:nvSpPr>
        <p:spPr>
          <a:xfrm>
            <a:off x="93758" y="6507743"/>
            <a:ext cx="4380855"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ABV by Ale Type</a:t>
            </a:r>
          </a:p>
        </p:txBody>
      </p:sp>
      <p:sp>
        <p:nvSpPr>
          <p:cNvPr id="11" name="TextBox 10">
            <a:extLst>
              <a:ext uri="{FF2B5EF4-FFF2-40B4-BE49-F238E27FC236}">
                <a16:creationId xmlns:a16="http://schemas.microsoft.com/office/drawing/2014/main" id="{47F3B578-E921-42A4-BCD0-45C45B53FAE3}"/>
              </a:ext>
            </a:extLst>
          </p:cNvPr>
          <p:cNvSpPr txBox="1"/>
          <p:nvPr/>
        </p:nvSpPr>
        <p:spPr>
          <a:xfrm>
            <a:off x="607291" y="2382621"/>
            <a:ext cx="4011352" cy="1323439"/>
          </a:xfrm>
          <a:prstGeom prst="rect">
            <a:avLst/>
          </a:prstGeom>
          <a:noFill/>
        </p:spPr>
        <p:txBody>
          <a:bodyPr wrap="square" rtlCol="0">
            <a:spAutoFit/>
          </a:bodyPr>
          <a:lstStyle/>
          <a:p>
            <a:r>
              <a:rPr lang="en-US" sz="1600" dirty="0"/>
              <a:t>The ABV clearly illustrates that the IPA variety has more Alcohol By Volume than other varieties.  This is across all can sizes with one exception (can size=19.2) in the “other” type.  (Fig. 1)</a:t>
            </a:r>
          </a:p>
        </p:txBody>
      </p:sp>
    </p:spTree>
    <p:extLst>
      <p:ext uri="{BB962C8B-B14F-4D97-AF65-F5344CB8AC3E}">
        <p14:creationId xmlns:p14="http://schemas.microsoft.com/office/powerpoint/2010/main" val="124357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3175"/>
            <a:ext cx="9144000" cy="763588"/>
          </a:xfrm>
        </p:spPr>
        <p:txBody>
          <a:bodyPr anchor="t">
            <a:noAutofit/>
          </a:bodyPr>
          <a:lstStyle/>
          <a:p>
            <a:r>
              <a:rPr lang="en-US" sz="3200" dirty="0">
                <a:latin typeface="Tw Cen MT" panose="020B0602020104020603" pitchFamily="34" charset="0"/>
              </a:rPr>
              <a:t>STATISTICS and DISTRIBUTION OF ABV</a:t>
            </a:r>
            <a:endParaRPr lang="en-US" sz="2000" dirty="0">
              <a:latin typeface="Tw Cen MT" panose="020B0602020104020603" pitchFamily="34" charset="0"/>
            </a:endParaRPr>
          </a:p>
        </p:txBody>
      </p:sp>
      <p:pic>
        <p:nvPicPr>
          <p:cNvPr id="6" name="Picture 5" descr="A picture containing table, cup, sitting, glass&#10;&#10;Description automatically generated">
            <a:extLst>
              <a:ext uri="{FF2B5EF4-FFF2-40B4-BE49-F238E27FC236}">
                <a16:creationId xmlns:a16="http://schemas.microsoft.com/office/drawing/2014/main" id="{8B5FF93A-32DB-4D52-B330-B0CBA87DF1B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4800" y="-2748"/>
            <a:ext cx="1219200" cy="762851"/>
          </a:xfrm>
          <a:prstGeom prst="rect">
            <a:avLst/>
          </a:prstGeom>
        </p:spPr>
      </p:pic>
      <p:sp>
        <p:nvSpPr>
          <p:cNvPr id="8" name="TextBox 7">
            <a:extLst>
              <a:ext uri="{FF2B5EF4-FFF2-40B4-BE49-F238E27FC236}">
                <a16:creationId xmlns:a16="http://schemas.microsoft.com/office/drawing/2014/main" id="{964676C6-4B0E-45DF-8A3B-1F26356ECC09}"/>
              </a:ext>
            </a:extLst>
          </p:cNvPr>
          <p:cNvSpPr txBox="1"/>
          <p:nvPr/>
        </p:nvSpPr>
        <p:spPr>
          <a:xfrm>
            <a:off x="914400" y="1047755"/>
            <a:ext cx="8219208" cy="584775"/>
          </a:xfrm>
          <a:prstGeom prst="rect">
            <a:avLst/>
          </a:prstGeom>
          <a:noFill/>
        </p:spPr>
        <p:txBody>
          <a:bodyPr wrap="square" rtlCol="0">
            <a:spAutoFit/>
          </a:bodyPr>
          <a:lstStyle/>
          <a:p>
            <a:r>
              <a:rPr lang="en-US" sz="1600" dirty="0"/>
              <a:t>IPA style beer is the predominant variety when ABV exceeds 0.06.  This again indicates that IPA beer tends to have higher alcohol content than other variety.  </a:t>
            </a:r>
          </a:p>
        </p:txBody>
      </p:sp>
      <p:cxnSp>
        <p:nvCxnSpPr>
          <p:cNvPr id="9" name="Straight Connector 8">
            <a:extLst>
              <a:ext uri="{FF2B5EF4-FFF2-40B4-BE49-F238E27FC236}">
                <a16:creationId xmlns:a16="http://schemas.microsoft.com/office/drawing/2014/main" id="{622978AC-73CB-4097-977E-9179B3460B9F}"/>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C8D2CAA-99E8-4EB5-86CB-E2F142F58CFE}"/>
              </a:ext>
            </a:extLst>
          </p:cNvPr>
          <p:cNvPicPr>
            <a:picLocks noChangeAspect="1"/>
          </p:cNvPicPr>
          <p:nvPr/>
        </p:nvPicPr>
        <p:blipFill>
          <a:blip r:embed="rId4"/>
          <a:stretch>
            <a:fillRect/>
          </a:stretch>
        </p:blipFill>
        <p:spPr>
          <a:xfrm>
            <a:off x="914400" y="1775046"/>
            <a:ext cx="7848600" cy="4168415"/>
          </a:xfrm>
          <a:prstGeom prst="rect">
            <a:avLst/>
          </a:prstGeom>
        </p:spPr>
      </p:pic>
    </p:spTree>
    <p:extLst>
      <p:ext uri="{BB962C8B-B14F-4D97-AF65-F5344CB8AC3E}">
        <p14:creationId xmlns:p14="http://schemas.microsoft.com/office/powerpoint/2010/main" val="25731616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2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51942</TotalTime>
  <Words>1340</Words>
  <Application>Microsoft Office PowerPoint</Application>
  <PresentationFormat>On-screen Show (4:3)</PresentationFormat>
  <Paragraphs>133</Paragraphs>
  <Slides>16</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Corbel</vt:lpstr>
      <vt:lpstr>Tw Cen MT</vt:lpstr>
      <vt:lpstr>2_Body Slides</vt:lpstr>
      <vt:lpstr>Parallax</vt:lpstr>
      <vt:lpstr>PowerPoint Presentation</vt:lpstr>
      <vt:lpstr>INITIAL DATA PROFILING BEERS DATA SET</vt:lpstr>
      <vt:lpstr>INITIAL DATA PROFILING BREWERIES DATA SET</vt:lpstr>
      <vt:lpstr>EDA – ABV &amp; IBU distribution Merged Breweries and Beers DF</vt:lpstr>
      <vt:lpstr>PowerPoint Presentation</vt:lpstr>
      <vt:lpstr>EDA - Median Analysis by State</vt:lpstr>
      <vt:lpstr>EDA – Statistical Analysis by State Maximum ABV and IBU</vt:lpstr>
      <vt:lpstr>STATISTICS and DISTRIBUTION OF ABV</vt:lpstr>
      <vt:lpstr>STATISTICS and DISTRIBUTION OF ABV</vt:lpstr>
      <vt:lpstr>STATISTICS and DISTRIBUTION OF  ABV &amp; IBU</vt:lpstr>
      <vt:lpstr>RELATIONSHIP ABV v. IBU</vt:lpstr>
      <vt:lpstr>RELATIONSHIP ABV v. IBU</vt:lpstr>
      <vt:lpstr>KNN CLUSTERING for IPAs vs Ale</vt:lpstr>
      <vt:lpstr>Additional Analysis</vt:lpstr>
      <vt:lpstr>Backup</vt:lpstr>
      <vt:lpstr>EDA – ABV &amp; IBU distribution Merged Breweries and Beers DF</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Hao Wang</cp:lastModifiedBy>
  <cp:revision>694</cp:revision>
  <dcterms:created xsi:type="dcterms:W3CDTF">2016-03-21T14:12:59Z</dcterms:created>
  <dcterms:modified xsi:type="dcterms:W3CDTF">2019-10-26T02:51:17Z</dcterms:modified>
  <cp:category/>
</cp:coreProperties>
</file>