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749" r:id="rId2"/>
    <p:sldId id="752" r:id="rId3"/>
    <p:sldId id="754" r:id="rId4"/>
    <p:sldId id="760" r:id="rId5"/>
    <p:sldId id="753" r:id="rId6"/>
    <p:sldId id="756" r:id="rId7"/>
    <p:sldId id="769" r:id="rId8"/>
    <p:sldId id="757" r:id="rId9"/>
    <p:sldId id="767" r:id="rId10"/>
    <p:sldId id="765" r:id="rId11"/>
    <p:sldId id="768" r:id="rId12"/>
    <p:sldId id="770" r:id="rId13"/>
    <p:sldId id="759" r:id="rId14"/>
    <p:sldId id="772" r:id="rId15"/>
    <p:sldId id="715"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CA1"/>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242" autoAdjust="0"/>
  </p:normalViewPr>
  <p:slideViewPr>
    <p:cSldViewPr>
      <p:cViewPr varScale="1">
        <p:scale>
          <a:sx n="104" d="100"/>
          <a:sy n="104" d="100"/>
        </p:scale>
        <p:origin x="1104"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10/17/2019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134129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latin typeface="Tw Cen MT" panose="020B0602020104020603" pitchFamily="34" charset="0"/>
              </a:rPr>
              <a:t>Using the median by state the correlation is 0.48. By removing the </a:t>
            </a:r>
            <a:r>
              <a:rPr lang="en-US" sz="1200" dirty="0" err="1">
                <a:latin typeface="Tw Cen MT" panose="020B0602020104020603" pitchFamily="34" charset="0"/>
              </a:rPr>
              <a:t>Nas</a:t>
            </a:r>
            <a:r>
              <a:rPr lang="en-US" sz="1200" dirty="0">
                <a:latin typeface="Tw Cen MT" panose="020B0602020104020603" pitchFamily="34" charset="0"/>
              </a:rPr>
              <a:t>, the correlation is at 0.67.  With a simple regression model to replace the NA’s the correlation at 0.75</a:t>
            </a:r>
          </a:p>
          <a:p>
            <a:pPr marL="285750" indent="-285750">
              <a:spcBef>
                <a:spcPts val="600"/>
              </a:spcBef>
              <a:buFont typeface="Arial" panose="020B0604020202020204" pitchFamily="34" charset="0"/>
              <a:buChar char="•"/>
            </a:pPr>
            <a:r>
              <a:rPr lang="en-US" sz="1200" dirty="0">
                <a:latin typeface="Tw Cen MT" panose="020B0602020104020603" pitchFamily="34" charset="0"/>
              </a:rPr>
              <a:t>Alternative option is to use </a:t>
            </a:r>
            <a:r>
              <a:rPr lang="en-US" sz="1200" b="1" dirty="0">
                <a:solidFill>
                  <a:schemeClr val="bg2">
                    <a:lumMod val="50000"/>
                  </a:schemeClr>
                </a:solidFill>
                <a:latin typeface="Tw Cen MT" panose="020B0602020104020603" pitchFamily="34" charset="0"/>
              </a:rPr>
              <a:t>Simple Linear Regression </a:t>
            </a:r>
            <a:r>
              <a:rPr lang="en-US" sz="1200" dirty="0">
                <a:latin typeface="Tw Cen MT" panose="020B0602020104020603" pitchFamily="34" charset="0"/>
              </a:rPr>
              <a:t>model to predict IBU missing values, to keep the correlation between IBU/ABV no change.</a:t>
            </a:r>
          </a:p>
          <a:p>
            <a:endParaRPr lang="en-US" dirty="0"/>
          </a:p>
        </p:txBody>
      </p:sp>
      <p:sp>
        <p:nvSpPr>
          <p:cNvPr id="4" name="Slide Number Placeholder 3"/>
          <p:cNvSpPr>
            <a:spLocks noGrp="1"/>
          </p:cNvSpPr>
          <p:nvPr>
            <p:ph type="sldNum" sz="quarter" idx="5"/>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232879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removing missing values</a:t>
            </a:r>
          </a:p>
        </p:txBody>
      </p:sp>
      <p:sp>
        <p:nvSpPr>
          <p:cNvPr id="4" name="Slide Number Placeholder 3"/>
          <p:cNvSpPr>
            <a:spLocks noGrp="1"/>
          </p:cNvSpPr>
          <p:nvPr>
            <p:ph type="sldNum" sz="quarter" idx="5"/>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2799458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4 and 5</a:t>
            </a:r>
          </a:p>
        </p:txBody>
      </p:sp>
      <p:sp>
        <p:nvSpPr>
          <p:cNvPr id="4" name="Slide Number Placeholder 3"/>
          <p:cNvSpPr>
            <a:spLocks noGrp="1"/>
          </p:cNvSpPr>
          <p:nvPr>
            <p:ph type="sldNum" sz="quarter" idx="5"/>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2366096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4 and 5</a:t>
            </a:r>
          </a:p>
        </p:txBody>
      </p:sp>
      <p:sp>
        <p:nvSpPr>
          <p:cNvPr id="4" name="Slide Number Placeholder 3"/>
          <p:cNvSpPr>
            <a:spLocks noGrp="1"/>
          </p:cNvSpPr>
          <p:nvPr>
            <p:ph type="sldNum" sz="quarter" idx="5"/>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244576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professor about the other category during ls. # 8 IPA</a:t>
            </a:r>
          </a:p>
        </p:txBody>
      </p:sp>
      <p:sp>
        <p:nvSpPr>
          <p:cNvPr id="4" name="Slide Number Placeholder 3"/>
          <p:cNvSpPr>
            <a:spLocks noGrp="1"/>
          </p:cNvSpPr>
          <p:nvPr>
            <p:ph type="sldNum" sz="quarter" idx="5"/>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2140108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7772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41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55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33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14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04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3994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5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79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1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57966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5.jpe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8.xml"/><Relationship Id="rId1" Type="http://schemas.openxmlformats.org/officeDocument/2006/relationships/themeOverride" Target="../theme/themeOverride3.xml"/><Relationship Id="rId5" Type="http://schemas.openxmlformats.org/officeDocument/2006/relationships/image" Target="../media/image32.png"/><Relationship Id="rId4" Type="http://schemas.openxmlformats.org/officeDocument/2006/relationships/hyperlink" Target="http://svobodnenoviny.eu/7-zdravi-prospesnych-duvodu-proc-pit-pivo/"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5.jpe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hyperlink" Target="http://svobodnenoviny.eu/7-zdravi-prospesnych-duvodu-proc-pit-pivo/" TargetMode="Externa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hyperlink" Target="http://svobodnenoviny.eu/7-zdravi-prospesnych-duvodu-proc-pit-pivo/" TargetMode="Externa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jpe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vobodnenoviny.eu/7-zdravi-prospesnych-duvodu-proc-pit-pivo/" TargetMode="External"/><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vobodnenoviny.eu/7-zdravi-prospesnych-duvodu-proc-pit-pivo/" TargetMode="External"/><Relationship Id="rId5" Type="http://schemas.openxmlformats.org/officeDocument/2006/relationships/image" Target="../media/image5.jpeg"/><Relationship Id="rId10" Type="http://schemas.openxmlformats.org/officeDocument/2006/relationships/image" Target="../media/image8.png"/><Relationship Id="rId4" Type="http://schemas.openxmlformats.org/officeDocument/2006/relationships/image" Target="../media/image20.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5.png"/><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image" Target="../media/image24.png"/><Relationship Id="rId5" Type="http://schemas.openxmlformats.org/officeDocument/2006/relationships/hyperlink" Target="http://svobodnenoviny.eu/7-zdravi-prospesnych-duvodu-proc-pit-pivo/"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themeOverride" Target="../theme/themeOverride2.xml"/><Relationship Id="rId6" Type="http://schemas.openxmlformats.org/officeDocument/2006/relationships/image" Target="../media/image26.png"/><Relationship Id="rId5" Type="http://schemas.openxmlformats.org/officeDocument/2006/relationships/hyperlink" Target="http://svobodnenoviny.eu/7-zdravi-prospesnych-duvodu-proc-pit-pivo/" TargetMode="Externa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vobodnenoviny.eu/7-zdravi-prospesnych-duvodu-proc-pit-piv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5.jpeg"/><Relationship Id="rId1" Type="http://schemas.openxmlformats.org/officeDocument/2006/relationships/slideLayout" Target="../slideLayouts/slideLayout8.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46B881-0482-49E5-9823-5A7DF914197D}"/>
              </a:ext>
            </a:extLst>
          </p:cNvPr>
          <p:cNvSpPr txBox="1">
            <a:spLocks/>
          </p:cNvSpPr>
          <p:nvPr/>
        </p:nvSpPr>
        <p:spPr>
          <a:xfrm>
            <a:off x="227012" y="2362200"/>
            <a:ext cx="8689976" cy="18234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4800" dirty="0">
                <a:latin typeface="Tw Cen MT" panose="020B0602020104020603" pitchFamily="34" charset="0"/>
              </a:rPr>
              <a:t>Unit 8 Project</a:t>
            </a:r>
          </a:p>
        </p:txBody>
      </p:sp>
      <p:sp>
        <p:nvSpPr>
          <p:cNvPr id="4" name="Subtitle 2">
            <a:extLst>
              <a:ext uri="{FF2B5EF4-FFF2-40B4-BE49-F238E27FC236}">
                <a16:creationId xmlns:a16="http://schemas.microsoft.com/office/drawing/2014/main" id="{2002609C-2EB9-4036-8637-C5AFAB3EDF36}"/>
              </a:ext>
            </a:extLst>
          </p:cNvPr>
          <p:cNvSpPr txBox="1">
            <a:spLocks/>
          </p:cNvSpPr>
          <p:nvPr/>
        </p:nvSpPr>
        <p:spPr>
          <a:xfrm>
            <a:off x="2514600" y="3810000"/>
            <a:ext cx="4267200" cy="533400"/>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dirty="0">
                <a:solidFill>
                  <a:schemeClr val="bg1">
                    <a:lumMod val="50000"/>
                  </a:schemeClr>
                </a:solidFill>
                <a:latin typeface="Tw Cen MT" panose="020B0602020104020603" pitchFamily="34" charset="0"/>
              </a:rPr>
              <a:t>EDA: Hao Wang and Alex Salamah</a:t>
            </a:r>
          </a:p>
        </p:txBody>
      </p:sp>
      <p:pic>
        <p:nvPicPr>
          <p:cNvPr id="5" name="Picture 4" descr="A picture containing table, cup, sitting, glass&#10;&#10;Description automatically generated">
            <a:extLst>
              <a:ext uri="{FF2B5EF4-FFF2-40B4-BE49-F238E27FC236}">
                <a16:creationId xmlns:a16="http://schemas.microsoft.com/office/drawing/2014/main" id="{D6768A64-DA1E-4A1D-A6C9-2EB69BEB0AE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16546" y="93876"/>
            <a:ext cx="1676400" cy="1048920"/>
          </a:xfrm>
          <a:prstGeom prst="rect">
            <a:avLst/>
          </a:prstGeom>
        </p:spPr>
      </p:pic>
      <p:sp>
        <p:nvSpPr>
          <p:cNvPr id="6" name="TextBox 5">
            <a:extLst>
              <a:ext uri="{FF2B5EF4-FFF2-40B4-BE49-F238E27FC236}">
                <a16:creationId xmlns:a16="http://schemas.microsoft.com/office/drawing/2014/main" id="{8DE27D32-F498-47BD-87B5-9975D8F519D0}"/>
              </a:ext>
            </a:extLst>
          </p:cNvPr>
          <p:cNvSpPr txBox="1"/>
          <p:nvPr/>
        </p:nvSpPr>
        <p:spPr>
          <a:xfrm>
            <a:off x="889254" y="5733288"/>
            <a:ext cx="7365492" cy="230832"/>
          </a:xfrm>
          <a:prstGeom prst="rect">
            <a:avLst/>
          </a:prstGeom>
          <a:noFill/>
        </p:spPr>
        <p:txBody>
          <a:bodyPr wrap="square" rtlCol="0">
            <a:spAutoFit/>
          </a:bodyPr>
          <a:lstStyle/>
          <a:p>
            <a:r>
              <a:rPr lang="en-US" sz="900" dirty="0">
                <a:hlinkClick r:id="rId3" tooltip="http://svobodnenoviny.eu/7-zdravi-prospesnych-duvodu-proc-pit-pivo/"/>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371312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8229600" cy="760413"/>
          </a:xfrm>
        </p:spPr>
        <p:txBody>
          <a:bodyPr anchor="t">
            <a:noAutofit/>
          </a:bodyPr>
          <a:lstStyle/>
          <a:p>
            <a:pPr algn="l"/>
            <a:r>
              <a:rPr lang="en-US" sz="3200" dirty="0">
                <a:latin typeface="Tw Cen MT" panose="020B0602020104020603" pitchFamily="34" charset="0"/>
              </a:rPr>
              <a:t>STATISTICS and DISTRIBUTION OF ABV &amp; IBU</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pic>
        <p:nvPicPr>
          <p:cNvPr id="4" name="Picture 3">
            <a:extLst>
              <a:ext uri="{FF2B5EF4-FFF2-40B4-BE49-F238E27FC236}">
                <a16:creationId xmlns:a16="http://schemas.microsoft.com/office/drawing/2014/main" id="{B5ABF70C-B92B-4648-AE2C-EB1BCB7A7BA0}"/>
              </a:ext>
            </a:extLst>
          </p:cNvPr>
          <p:cNvPicPr>
            <a:picLocks noChangeAspect="1"/>
          </p:cNvPicPr>
          <p:nvPr/>
        </p:nvPicPr>
        <p:blipFill>
          <a:blip r:embed="rId4"/>
          <a:stretch>
            <a:fillRect/>
          </a:stretch>
        </p:blipFill>
        <p:spPr>
          <a:xfrm>
            <a:off x="889000" y="2057400"/>
            <a:ext cx="7315200" cy="4543344"/>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Connector 6">
            <a:extLst>
              <a:ext uri="{FF2B5EF4-FFF2-40B4-BE49-F238E27FC236}">
                <a16:creationId xmlns:a16="http://schemas.microsoft.com/office/drawing/2014/main" id="{0DA54C61-146E-4AB6-8D59-256B4E10D3B0}"/>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09222C-F0E3-4E87-A29C-91CEC52B2010}"/>
              </a:ext>
            </a:extLst>
          </p:cNvPr>
          <p:cNvSpPr txBox="1"/>
          <p:nvPr/>
        </p:nvSpPr>
        <p:spPr>
          <a:xfrm>
            <a:off x="419099" y="1085484"/>
            <a:ext cx="8305801" cy="584775"/>
          </a:xfrm>
          <a:prstGeom prst="rect">
            <a:avLst/>
          </a:prstGeom>
          <a:noFill/>
        </p:spPr>
        <p:txBody>
          <a:bodyPr wrap="square" rtlCol="0">
            <a:spAutoFit/>
          </a:bodyPr>
          <a:lstStyle/>
          <a:p>
            <a:r>
              <a:rPr lang="en-US" sz="1600" dirty="0"/>
              <a:t>The point plot below illustrates what appears to a positive linear relationship between the ABB and IBU.</a:t>
            </a:r>
          </a:p>
        </p:txBody>
      </p:sp>
    </p:spTree>
    <p:extLst>
      <p:ext uri="{BB962C8B-B14F-4D97-AF65-F5344CB8AC3E}">
        <p14:creationId xmlns:p14="http://schemas.microsoft.com/office/powerpoint/2010/main" val="55862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52388"/>
            <a:ext cx="8229600" cy="1143000"/>
          </a:xfrm>
        </p:spPr>
        <p:txBody>
          <a:bodyPr anchor="t">
            <a:noAutofit/>
          </a:bodyPr>
          <a:lstStyle/>
          <a:p>
            <a:pPr algn="l"/>
            <a:r>
              <a:rPr lang="en-US" sz="3200" dirty="0">
                <a:latin typeface="Tw Cen MT" panose="020B0602020104020603" pitchFamily="34" charset="0"/>
              </a:rPr>
              <a:t>RELATIONSHIP ABV v. IBU</a:t>
            </a:r>
            <a:endParaRPr lang="en-US" sz="2000" dirty="0">
              <a:latin typeface="Tw Cen MT" panose="020B0602020104020603" pitchFamily="34" charset="0"/>
            </a:endParaRPr>
          </a:p>
        </p:txBody>
      </p:sp>
      <p:pic>
        <p:nvPicPr>
          <p:cNvPr id="4" name="Picture 3" descr="A picture containing table, cup, sitting, glass&#10;&#10;Description automatically generated">
            <a:extLst>
              <a:ext uri="{FF2B5EF4-FFF2-40B4-BE49-F238E27FC236}">
                <a16:creationId xmlns:a16="http://schemas.microsoft.com/office/drawing/2014/main" id="{0F202128-EC7D-4710-A3C1-7EFED35E993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pic>
        <p:nvPicPr>
          <p:cNvPr id="2" name="Picture 1">
            <a:extLst>
              <a:ext uri="{FF2B5EF4-FFF2-40B4-BE49-F238E27FC236}">
                <a16:creationId xmlns:a16="http://schemas.microsoft.com/office/drawing/2014/main" id="{E522DF74-D319-4643-B607-FF6C3A1242AF}"/>
              </a:ext>
            </a:extLst>
          </p:cNvPr>
          <p:cNvPicPr>
            <a:picLocks noChangeAspect="1"/>
          </p:cNvPicPr>
          <p:nvPr/>
        </p:nvPicPr>
        <p:blipFill>
          <a:blip r:embed="rId5"/>
          <a:stretch>
            <a:fillRect/>
          </a:stretch>
        </p:blipFill>
        <p:spPr>
          <a:xfrm>
            <a:off x="228600" y="2126674"/>
            <a:ext cx="8686800" cy="4573234"/>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561F14C-0270-4502-802D-53713778EFFE}"/>
              </a:ext>
            </a:extLst>
          </p:cNvPr>
          <p:cNvSpPr txBox="1"/>
          <p:nvPr/>
        </p:nvSpPr>
        <p:spPr>
          <a:xfrm>
            <a:off x="419099" y="1085484"/>
            <a:ext cx="8305801" cy="584775"/>
          </a:xfrm>
          <a:prstGeom prst="rect">
            <a:avLst/>
          </a:prstGeom>
          <a:noFill/>
        </p:spPr>
        <p:txBody>
          <a:bodyPr wrap="square" rtlCol="0">
            <a:spAutoFit/>
          </a:bodyPr>
          <a:lstStyle/>
          <a:p>
            <a:r>
              <a:rPr lang="en-US" sz="1600" dirty="0"/>
              <a:t>The addition of line trend to the point plot below confirms the presence of a positive linear relationship between the ABV and IBU.</a:t>
            </a:r>
          </a:p>
        </p:txBody>
      </p:sp>
      <p:cxnSp>
        <p:nvCxnSpPr>
          <p:cNvPr id="7" name="Straight Connector 6">
            <a:extLst>
              <a:ext uri="{FF2B5EF4-FFF2-40B4-BE49-F238E27FC236}">
                <a16:creationId xmlns:a16="http://schemas.microsoft.com/office/drawing/2014/main" id="{22073CA9-BA6B-4A76-84F7-8EE79D6C8E9E}"/>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82961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52388"/>
            <a:ext cx="8229600" cy="1143000"/>
          </a:xfrm>
        </p:spPr>
        <p:txBody>
          <a:bodyPr anchor="t">
            <a:noAutofit/>
          </a:bodyPr>
          <a:lstStyle/>
          <a:p>
            <a:pPr algn="l"/>
            <a:r>
              <a:rPr lang="en-US" sz="3200" dirty="0">
                <a:latin typeface="Tw Cen MT" panose="020B0602020104020603" pitchFamily="34" charset="0"/>
              </a:rPr>
              <a:t>RELATIONSHIP ABV v. IBU</a:t>
            </a:r>
            <a:endParaRPr lang="en-US" sz="2000" dirty="0">
              <a:latin typeface="Tw Cen MT" panose="020B0602020104020603" pitchFamily="34" charset="0"/>
            </a:endParaRPr>
          </a:p>
        </p:txBody>
      </p:sp>
      <p:pic>
        <p:nvPicPr>
          <p:cNvPr id="4" name="Picture 3" descr="A picture containing table, cup, sitting, glass&#10;&#10;Description automatically generated">
            <a:extLst>
              <a:ext uri="{FF2B5EF4-FFF2-40B4-BE49-F238E27FC236}">
                <a16:creationId xmlns:a16="http://schemas.microsoft.com/office/drawing/2014/main" id="{0F202128-EC7D-4710-A3C1-7EFED35E993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sp>
        <p:nvSpPr>
          <p:cNvPr id="6" name="TextBox 5">
            <a:extLst>
              <a:ext uri="{FF2B5EF4-FFF2-40B4-BE49-F238E27FC236}">
                <a16:creationId xmlns:a16="http://schemas.microsoft.com/office/drawing/2014/main" id="{D561F14C-0270-4502-802D-53713778EFFE}"/>
              </a:ext>
            </a:extLst>
          </p:cNvPr>
          <p:cNvSpPr txBox="1"/>
          <p:nvPr/>
        </p:nvSpPr>
        <p:spPr>
          <a:xfrm>
            <a:off x="0" y="1085484"/>
            <a:ext cx="9067799" cy="584775"/>
          </a:xfrm>
          <a:prstGeom prst="rect">
            <a:avLst/>
          </a:prstGeom>
          <a:noFill/>
        </p:spPr>
        <p:txBody>
          <a:bodyPr wrap="square" rtlCol="0">
            <a:spAutoFit/>
          </a:bodyPr>
          <a:lstStyle/>
          <a:p>
            <a:r>
              <a:rPr lang="en-US" sz="1600" dirty="0" err="1"/>
              <a:t>GGPair</a:t>
            </a:r>
            <a:r>
              <a:rPr lang="en-US" sz="1600" dirty="0"/>
              <a:t> Plot below shows a strong correlation between ABV and IBU across all styles of beers.  The strongest correlation is in other beer style category at 0.787 followed by IPA at 0.689.</a:t>
            </a:r>
          </a:p>
        </p:txBody>
      </p:sp>
      <p:cxnSp>
        <p:nvCxnSpPr>
          <p:cNvPr id="7" name="Straight Connector 6">
            <a:extLst>
              <a:ext uri="{FF2B5EF4-FFF2-40B4-BE49-F238E27FC236}">
                <a16:creationId xmlns:a16="http://schemas.microsoft.com/office/drawing/2014/main" id="{22073CA9-BA6B-4A76-84F7-8EE79D6C8E9E}"/>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A99434D-2CC2-40B8-805F-843BEFD60D8B}"/>
              </a:ext>
            </a:extLst>
          </p:cNvPr>
          <p:cNvPicPr>
            <a:picLocks noChangeAspect="1"/>
          </p:cNvPicPr>
          <p:nvPr/>
        </p:nvPicPr>
        <p:blipFill>
          <a:blip r:embed="rId4"/>
          <a:stretch>
            <a:fillRect/>
          </a:stretch>
        </p:blipFill>
        <p:spPr>
          <a:xfrm>
            <a:off x="152400" y="3048000"/>
            <a:ext cx="8839200" cy="36576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4839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2700"/>
            <a:ext cx="7772400" cy="908050"/>
          </a:xfrm>
        </p:spPr>
        <p:txBody>
          <a:bodyPr anchor="t">
            <a:noAutofit/>
          </a:bodyPr>
          <a:lstStyle/>
          <a:p>
            <a:pPr algn="l"/>
            <a:r>
              <a:rPr lang="en-US" sz="3200" dirty="0">
                <a:latin typeface="Tw Cen MT" panose="020B0602020104020603" pitchFamily="34" charset="0"/>
              </a:rPr>
              <a:t>KNN CLUSTERING for IPAs vs Ale</a:t>
            </a:r>
            <a:endParaRPr lang="en-US" sz="2000" dirty="0">
              <a:latin typeface="Tw Cen MT" panose="020B0602020104020603" pitchFamily="34" charset="0"/>
            </a:endParaRPr>
          </a:p>
        </p:txBody>
      </p:sp>
      <p:pic>
        <p:nvPicPr>
          <p:cNvPr id="14" name="Picture 13" descr="A picture containing table, cup, sitting, glass&#10;&#10;Description automatically generated">
            <a:extLst>
              <a:ext uri="{FF2B5EF4-FFF2-40B4-BE49-F238E27FC236}">
                <a16:creationId xmlns:a16="http://schemas.microsoft.com/office/drawing/2014/main" id="{7A024800-AC3D-4AB3-8892-47111B6FF0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grpSp>
        <p:nvGrpSpPr>
          <p:cNvPr id="16" name="Group 15">
            <a:extLst>
              <a:ext uri="{FF2B5EF4-FFF2-40B4-BE49-F238E27FC236}">
                <a16:creationId xmlns:a16="http://schemas.microsoft.com/office/drawing/2014/main" id="{9BBEBF4B-2FEB-4F15-8D1C-0E195FE6C8DD}"/>
              </a:ext>
            </a:extLst>
          </p:cNvPr>
          <p:cNvGrpSpPr/>
          <p:nvPr/>
        </p:nvGrpSpPr>
        <p:grpSpPr>
          <a:xfrm>
            <a:off x="34636" y="2416336"/>
            <a:ext cx="3048000" cy="3497101"/>
            <a:chOff x="6042891" y="2585337"/>
            <a:chExt cx="3048000" cy="3497101"/>
          </a:xfrm>
        </p:grpSpPr>
        <p:pic>
          <p:nvPicPr>
            <p:cNvPr id="17" name="Picture 16">
              <a:extLst>
                <a:ext uri="{FF2B5EF4-FFF2-40B4-BE49-F238E27FC236}">
                  <a16:creationId xmlns:a16="http://schemas.microsoft.com/office/drawing/2014/main" id="{A7DDF8FB-47BC-4FFA-B3CE-FC354BFD045F}"/>
                </a:ext>
              </a:extLst>
            </p:cNvPr>
            <p:cNvPicPr>
              <a:picLocks noChangeAspect="1"/>
            </p:cNvPicPr>
            <p:nvPr/>
          </p:nvPicPr>
          <p:blipFill>
            <a:blip r:embed="rId4"/>
            <a:stretch>
              <a:fillRect/>
            </a:stretch>
          </p:blipFill>
          <p:spPr>
            <a:xfrm>
              <a:off x="6042891" y="2585337"/>
              <a:ext cx="3048000" cy="3497101"/>
            </a:xfrm>
            <a:prstGeom prst="rect">
              <a:avLst/>
            </a:prstGeom>
          </p:spPr>
        </p:pic>
        <p:sp>
          <p:nvSpPr>
            <p:cNvPr id="7" name="Oval 6">
              <a:extLst>
                <a:ext uri="{FF2B5EF4-FFF2-40B4-BE49-F238E27FC236}">
                  <a16:creationId xmlns:a16="http://schemas.microsoft.com/office/drawing/2014/main" id="{518154DC-E49C-4115-84E3-4781453F9A17}"/>
                </a:ext>
              </a:extLst>
            </p:cNvPr>
            <p:cNvSpPr/>
            <p:nvPr/>
          </p:nvSpPr>
          <p:spPr>
            <a:xfrm>
              <a:off x="7039264" y="3514436"/>
              <a:ext cx="1447800" cy="173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980755F8-F98A-441E-BB11-107D3AEB62C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1C787F-59D2-4A0C-903C-F39515DD4685}"/>
              </a:ext>
            </a:extLst>
          </p:cNvPr>
          <p:cNvSpPr txBox="1"/>
          <p:nvPr/>
        </p:nvSpPr>
        <p:spPr>
          <a:xfrm>
            <a:off x="0" y="1085484"/>
            <a:ext cx="9143999" cy="830997"/>
          </a:xfrm>
          <a:prstGeom prst="rect">
            <a:avLst/>
          </a:prstGeom>
          <a:noFill/>
        </p:spPr>
        <p:txBody>
          <a:bodyPr wrap="square" lIns="182880" rIns="182880" rtlCol="0">
            <a:spAutoFit/>
          </a:bodyPr>
          <a:lstStyle/>
          <a:p>
            <a:r>
              <a:rPr lang="en-US" sz="1600" dirty="0"/>
              <a:t>A KNN classification model with a 75% split, and 50 iteration results in an 80% (Fig. 1) classification accuracy as shown in the confusion matrix in (Fig. 1).  This was achieve by trying 30 different K values resulting in K=5 as the optimal value as shown (Fig. 2).</a:t>
            </a:r>
          </a:p>
        </p:txBody>
      </p:sp>
      <p:grpSp>
        <p:nvGrpSpPr>
          <p:cNvPr id="9" name="Group 8">
            <a:extLst>
              <a:ext uri="{FF2B5EF4-FFF2-40B4-BE49-F238E27FC236}">
                <a16:creationId xmlns:a16="http://schemas.microsoft.com/office/drawing/2014/main" id="{EAEDDCC4-8CD3-4EB9-8B8E-B8E4C39BC9F1}"/>
              </a:ext>
            </a:extLst>
          </p:cNvPr>
          <p:cNvGrpSpPr/>
          <p:nvPr/>
        </p:nvGrpSpPr>
        <p:grpSpPr>
          <a:xfrm>
            <a:off x="3276600" y="2416336"/>
            <a:ext cx="5726676" cy="3832254"/>
            <a:chOff x="76200" y="2511794"/>
            <a:chExt cx="5726676" cy="3832254"/>
          </a:xfrm>
        </p:grpSpPr>
        <p:grpSp>
          <p:nvGrpSpPr>
            <p:cNvPr id="3" name="Group 2">
              <a:extLst>
                <a:ext uri="{FF2B5EF4-FFF2-40B4-BE49-F238E27FC236}">
                  <a16:creationId xmlns:a16="http://schemas.microsoft.com/office/drawing/2014/main" id="{5B168CCE-E054-4CEF-BCD4-DBC8DDEE9BE8}"/>
                </a:ext>
              </a:extLst>
            </p:cNvPr>
            <p:cNvGrpSpPr/>
            <p:nvPr/>
          </p:nvGrpSpPr>
          <p:grpSpPr>
            <a:xfrm>
              <a:off x="76200" y="2511794"/>
              <a:ext cx="5726676" cy="3570644"/>
              <a:chOff x="241102" y="1379896"/>
              <a:chExt cx="4647374" cy="2887304"/>
            </a:xfrm>
          </p:grpSpPr>
          <p:pic>
            <p:nvPicPr>
              <p:cNvPr id="2" name="Picture 1">
                <a:extLst>
                  <a:ext uri="{FF2B5EF4-FFF2-40B4-BE49-F238E27FC236}">
                    <a16:creationId xmlns:a16="http://schemas.microsoft.com/office/drawing/2014/main" id="{22FCE222-6260-423C-863F-52ADA4D4C06A}"/>
                  </a:ext>
                </a:extLst>
              </p:cNvPr>
              <p:cNvPicPr>
                <a:picLocks noChangeAspect="1"/>
              </p:cNvPicPr>
              <p:nvPr/>
            </p:nvPicPr>
            <p:blipFill>
              <a:blip r:embed="rId5"/>
              <a:stretch>
                <a:fillRect/>
              </a:stretch>
            </p:blipFill>
            <p:spPr>
              <a:xfrm>
                <a:off x="241102" y="1379896"/>
                <a:ext cx="4647374" cy="2887304"/>
              </a:xfrm>
              <a:prstGeom prst="rect">
                <a:avLst/>
              </a:prstGeom>
            </p:spPr>
          </p:pic>
          <p:sp>
            <p:nvSpPr>
              <p:cNvPr id="6" name="Rectangle 5">
                <a:extLst>
                  <a:ext uri="{FF2B5EF4-FFF2-40B4-BE49-F238E27FC236}">
                    <a16:creationId xmlns:a16="http://schemas.microsoft.com/office/drawing/2014/main" id="{109D8D06-4786-469D-AD5C-81CACF81A105}"/>
                  </a:ext>
                </a:extLst>
              </p:cNvPr>
              <p:cNvSpPr/>
              <p:nvPr/>
            </p:nvSpPr>
            <p:spPr>
              <a:xfrm>
                <a:off x="3352800" y="1676400"/>
                <a:ext cx="1219200" cy="830997"/>
              </a:xfrm>
              <a:prstGeom prst="rect">
                <a:avLst/>
              </a:prstGeom>
            </p:spPr>
            <p:txBody>
              <a:bodyPr wrap="square">
                <a:spAutoFit/>
              </a:bodyPr>
              <a:lstStyle/>
              <a:p>
                <a:r>
                  <a:rPr lang="en-US" sz="1200" dirty="0">
                    <a:latin typeface="Tw Cen MT" panose="020B0602020104020603" pitchFamily="34" charset="0"/>
                  </a:rPr>
                  <a:t>Split % = 75%</a:t>
                </a:r>
              </a:p>
              <a:p>
                <a:r>
                  <a:rPr lang="en-US" sz="1200" dirty="0">
                    <a:latin typeface="Tw Cen MT" panose="020B0602020104020603" pitchFamily="34" charset="0"/>
                  </a:rPr>
                  <a:t>Iterations = 50</a:t>
                </a:r>
              </a:p>
              <a:p>
                <a:r>
                  <a:rPr lang="en-US" sz="1200" dirty="0">
                    <a:latin typeface="Tw Cen MT" panose="020B0602020104020603" pitchFamily="34" charset="0"/>
                  </a:rPr>
                  <a:t>Num of </a:t>
                </a:r>
                <a:r>
                  <a:rPr lang="en-US" sz="1200" dirty="0" err="1">
                    <a:latin typeface="Tw Cen MT" panose="020B0602020104020603" pitchFamily="34" charset="0"/>
                  </a:rPr>
                  <a:t>ks</a:t>
                </a:r>
                <a:r>
                  <a:rPr lang="en-US" sz="1200" dirty="0">
                    <a:latin typeface="Tw Cen MT" panose="020B0602020104020603" pitchFamily="34" charset="0"/>
                  </a:rPr>
                  <a:t> = 30</a:t>
                </a:r>
              </a:p>
              <a:p>
                <a:r>
                  <a:rPr lang="en-US" sz="1200" dirty="0">
                    <a:latin typeface="Tw Cen MT" panose="020B0602020104020603" pitchFamily="34" charset="0"/>
                  </a:rPr>
                  <a:t>Optimal K = 5</a:t>
                </a:r>
              </a:p>
            </p:txBody>
          </p:sp>
        </p:grpSp>
        <p:sp>
          <p:nvSpPr>
            <p:cNvPr id="22" name="TextBox 21">
              <a:extLst>
                <a:ext uri="{FF2B5EF4-FFF2-40B4-BE49-F238E27FC236}">
                  <a16:creationId xmlns:a16="http://schemas.microsoft.com/office/drawing/2014/main" id="{57A54907-78B6-41F8-ABA3-33E34C98EC77}"/>
                </a:ext>
              </a:extLst>
            </p:cNvPr>
            <p:cNvSpPr txBox="1"/>
            <p:nvPr/>
          </p:nvSpPr>
          <p:spPr>
            <a:xfrm>
              <a:off x="76200" y="6082438"/>
              <a:ext cx="5726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Optimal K value based on 75% training split</a:t>
              </a:r>
            </a:p>
          </p:txBody>
        </p:sp>
      </p:grpSp>
      <p:sp>
        <p:nvSpPr>
          <p:cNvPr id="23" name="TextBox 22">
            <a:extLst>
              <a:ext uri="{FF2B5EF4-FFF2-40B4-BE49-F238E27FC236}">
                <a16:creationId xmlns:a16="http://schemas.microsoft.com/office/drawing/2014/main" id="{EB081E84-D89C-4022-A026-EE5C1195062C}"/>
              </a:ext>
            </a:extLst>
          </p:cNvPr>
          <p:cNvSpPr txBox="1"/>
          <p:nvPr/>
        </p:nvSpPr>
        <p:spPr>
          <a:xfrm>
            <a:off x="34635" y="5967547"/>
            <a:ext cx="3048001"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Confusion Matrix </a:t>
            </a:r>
          </a:p>
        </p:txBody>
      </p:sp>
    </p:spTree>
    <p:extLst>
      <p:ext uri="{BB962C8B-B14F-4D97-AF65-F5344CB8AC3E}">
        <p14:creationId xmlns:p14="http://schemas.microsoft.com/office/powerpoint/2010/main" val="165692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2700"/>
            <a:ext cx="7772400" cy="908050"/>
          </a:xfrm>
        </p:spPr>
        <p:txBody>
          <a:bodyPr anchor="t">
            <a:noAutofit/>
          </a:bodyPr>
          <a:lstStyle/>
          <a:p>
            <a:pPr algn="l"/>
            <a:r>
              <a:rPr lang="en-US" sz="3200" dirty="0">
                <a:latin typeface="Tw Cen MT" panose="020B0602020104020603" pitchFamily="34" charset="0"/>
              </a:rPr>
              <a:t>Additional Analysis</a:t>
            </a:r>
            <a:endParaRPr lang="en-US" sz="2000" dirty="0">
              <a:latin typeface="Tw Cen MT" panose="020B0602020104020603" pitchFamily="34" charset="0"/>
            </a:endParaRPr>
          </a:p>
        </p:txBody>
      </p:sp>
      <p:pic>
        <p:nvPicPr>
          <p:cNvPr id="14" name="Picture 13" descr="A picture containing table, cup, sitting, glass&#10;&#10;Description automatically generated">
            <a:extLst>
              <a:ext uri="{FF2B5EF4-FFF2-40B4-BE49-F238E27FC236}">
                <a16:creationId xmlns:a16="http://schemas.microsoft.com/office/drawing/2014/main" id="{7A024800-AC3D-4AB3-8892-47111B6FF0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cxnSp>
        <p:nvCxnSpPr>
          <p:cNvPr id="20" name="Straight Connector 19">
            <a:extLst>
              <a:ext uri="{FF2B5EF4-FFF2-40B4-BE49-F238E27FC236}">
                <a16:creationId xmlns:a16="http://schemas.microsoft.com/office/drawing/2014/main" id="{980755F8-F98A-441E-BB11-107D3AEB62C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1C787F-59D2-4A0C-903C-F39515DD4685}"/>
              </a:ext>
            </a:extLst>
          </p:cNvPr>
          <p:cNvSpPr txBox="1"/>
          <p:nvPr/>
        </p:nvSpPr>
        <p:spPr>
          <a:xfrm>
            <a:off x="73892" y="993253"/>
            <a:ext cx="9070108" cy="584775"/>
          </a:xfrm>
          <a:prstGeom prst="rect">
            <a:avLst/>
          </a:prstGeom>
          <a:noFill/>
        </p:spPr>
        <p:txBody>
          <a:bodyPr wrap="square" rtlCol="0">
            <a:spAutoFit/>
          </a:bodyPr>
          <a:lstStyle/>
          <a:p>
            <a:r>
              <a:rPr lang="en-US" sz="1600" dirty="0"/>
              <a:t>Based on visual Geo-positional analysis of Breweries presence by state (count) and Alcohol abuse by State there appears to be a correlation.  This may justify further investigation.</a:t>
            </a:r>
          </a:p>
        </p:txBody>
      </p:sp>
      <p:pic>
        <p:nvPicPr>
          <p:cNvPr id="4" name="Picture 3">
            <a:extLst>
              <a:ext uri="{FF2B5EF4-FFF2-40B4-BE49-F238E27FC236}">
                <a16:creationId xmlns:a16="http://schemas.microsoft.com/office/drawing/2014/main" id="{466B700F-187C-4FFB-963F-392697338F2D}"/>
              </a:ext>
            </a:extLst>
          </p:cNvPr>
          <p:cNvPicPr>
            <a:picLocks noChangeAspect="1"/>
          </p:cNvPicPr>
          <p:nvPr/>
        </p:nvPicPr>
        <p:blipFill>
          <a:blip r:embed="rId4"/>
          <a:stretch>
            <a:fillRect/>
          </a:stretch>
        </p:blipFill>
        <p:spPr>
          <a:xfrm>
            <a:off x="73892" y="1811178"/>
            <a:ext cx="4555467" cy="2890855"/>
          </a:xfrm>
          <a:prstGeom prst="rect">
            <a:avLst/>
          </a:prstGeom>
        </p:spPr>
      </p:pic>
      <p:pic>
        <p:nvPicPr>
          <p:cNvPr id="9" name="Picture 8">
            <a:extLst>
              <a:ext uri="{FF2B5EF4-FFF2-40B4-BE49-F238E27FC236}">
                <a16:creationId xmlns:a16="http://schemas.microsoft.com/office/drawing/2014/main" id="{EC6127B3-2F89-4DB5-B3B4-19C5BDDEFB33}"/>
              </a:ext>
            </a:extLst>
          </p:cNvPr>
          <p:cNvPicPr>
            <a:picLocks noChangeAspect="1"/>
          </p:cNvPicPr>
          <p:nvPr/>
        </p:nvPicPr>
        <p:blipFill>
          <a:blip r:embed="rId5"/>
          <a:stretch>
            <a:fillRect/>
          </a:stretch>
        </p:blipFill>
        <p:spPr>
          <a:xfrm>
            <a:off x="4675540" y="1811178"/>
            <a:ext cx="4508056" cy="2890843"/>
          </a:xfrm>
          <a:prstGeom prst="rect">
            <a:avLst/>
          </a:prstGeom>
        </p:spPr>
      </p:pic>
      <p:sp>
        <p:nvSpPr>
          <p:cNvPr id="15" name="TextBox 14">
            <a:extLst>
              <a:ext uri="{FF2B5EF4-FFF2-40B4-BE49-F238E27FC236}">
                <a16:creationId xmlns:a16="http://schemas.microsoft.com/office/drawing/2014/main" id="{83B5537C-4809-4F70-9AA9-E7B8B62FAFB2}"/>
              </a:ext>
            </a:extLst>
          </p:cNvPr>
          <p:cNvSpPr txBox="1"/>
          <p:nvPr/>
        </p:nvSpPr>
        <p:spPr>
          <a:xfrm>
            <a:off x="80819" y="4702021"/>
            <a:ext cx="4421908"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Breweries Geo-positional Map</a:t>
            </a:r>
          </a:p>
        </p:txBody>
      </p:sp>
      <p:sp>
        <p:nvSpPr>
          <p:cNvPr id="16" name="TextBox 15">
            <a:extLst>
              <a:ext uri="{FF2B5EF4-FFF2-40B4-BE49-F238E27FC236}">
                <a16:creationId xmlns:a16="http://schemas.microsoft.com/office/drawing/2014/main" id="{4641F890-E6F7-4529-B034-E87D7674A0CA}"/>
              </a:ext>
            </a:extLst>
          </p:cNvPr>
          <p:cNvSpPr txBox="1"/>
          <p:nvPr/>
        </p:nvSpPr>
        <p:spPr>
          <a:xfrm>
            <a:off x="4675540" y="4702021"/>
            <a:ext cx="446846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Alcohol Abuse by State Geo-positional Map</a:t>
            </a:r>
          </a:p>
        </p:txBody>
      </p:sp>
    </p:spTree>
    <p:extLst>
      <p:ext uri="{BB962C8B-B14F-4D97-AF65-F5344CB8AC3E}">
        <p14:creationId xmlns:p14="http://schemas.microsoft.com/office/powerpoint/2010/main" val="51185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1113"/>
            <a:ext cx="8229600" cy="933450"/>
          </a:xfrm>
        </p:spPr>
        <p:txBody>
          <a:bodyPr>
            <a:noAutofit/>
          </a:bodyPr>
          <a:lstStyle/>
          <a:p>
            <a:pPr algn="l"/>
            <a:r>
              <a:rPr lang="en-US" sz="3200" dirty="0">
                <a:latin typeface="Tw Cen MT" panose="020B0602020104020603" pitchFamily="34" charset="0"/>
              </a:rPr>
              <a:t>INITIAL DATA PROFILING</a:t>
            </a:r>
            <a:br>
              <a:rPr lang="en-US" sz="3200" dirty="0">
                <a:latin typeface="Tw Cen MT" panose="020B0602020104020603" pitchFamily="34" charset="0"/>
              </a:rPr>
            </a:br>
            <a:r>
              <a:rPr lang="en-US" sz="2000" dirty="0">
                <a:latin typeface="Tw Cen MT" panose="020B0602020104020603" pitchFamily="34" charset="0"/>
              </a:rPr>
              <a:t>BEER DATA SET</a:t>
            </a:r>
          </a:p>
        </p:txBody>
      </p:sp>
      <p:pic>
        <p:nvPicPr>
          <p:cNvPr id="8" name="Picture 7">
            <a:extLst>
              <a:ext uri="{FF2B5EF4-FFF2-40B4-BE49-F238E27FC236}">
                <a16:creationId xmlns:a16="http://schemas.microsoft.com/office/drawing/2014/main" id="{58FD207B-CA1F-4D27-BE7A-6E8AC602AFA3}"/>
              </a:ext>
            </a:extLst>
          </p:cNvPr>
          <p:cNvPicPr>
            <a:picLocks noChangeAspect="1"/>
          </p:cNvPicPr>
          <p:nvPr/>
        </p:nvPicPr>
        <p:blipFill>
          <a:blip r:embed="rId3"/>
          <a:stretch>
            <a:fillRect/>
          </a:stretch>
        </p:blipFill>
        <p:spPr>
          <a:xfrm>
            <a:off x="4863248" y="4027876"/>
            <a:ext cx="4098737" cy="2470053"/>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F0CBF66F-F374-42E2-B32A-39E51E50E717}"/>
              </a:ext>
            </a:extLst>
          </p:cNvPr>
          <p:cNvSpPr txBox="1"/>
          <p:nvPr/>
        </p:nvSpPr>
        <p:spPr>
          <a:xfrm>
            <a:off x="4536440" y="1276298"/>
            <a:ext cx="4531360" cy="2554545"/>
          </a:xfrm>
          <a:prstGeom prst="rect">
            <a:avLst/>
          </a:prstGeom>
          <a:noFill/>
        </p:spPr>
        <p:txBody>
          <a:bodyPr wrap="square" rtlCol="0">
            <a:spAutoFit/>
          </a:bodyPr>
          <a:lstStyle>
            <a:defPPr>
              <a:defRPr lang="en-US"/>
            </a:defPPr>
            <a:lvl1pPr>
              <a:defRPr sz="1200"/>
            </a:lvl1pPr>
            <a:lvl2pPr marL="628650" lvl="1" indent="-171450">
              <a:buFont typeface="Arial" panose="020B0604020202020204" pitchFamily="34" charset="0"/>
              <a:buChar char="•"/>
              <a:defRPr sz="1100"/>
            </a:lvl2pPr>
          </a:lstStyle>
          <a:p>
            <a:r>
              <a:rPr lang="en-US" dirty="0"/>
              <a:t>Beers data set: 2410 observations, 7 variables.</a:t>
            </a:r>
          </a:p>
          <a:p>
            <a:pPr lvl="1"/>
            <a:r>
              <a:rPr lang="en-US" dirty="0"/>
              <a:t>2 factors: Name &amp; Style</a:t>
            </a:r>
          </a:p>
          <a:p>
            <a:pPr lvl="1"/>
            <a:r>
              <a:rPr lang="en-US" dirty="0"/>
              <a:t>3 integers: Beer ID, IBU &amp; Brewery ID</a:t>
            </a:r>
          </a:p>
          <a:p>
            <a:pPr lvl="1"/>
            <a:r>
              <a:rPr lang="en-US" dirty="0"/>
              <a:t>2 numeric: ABV &amp; Ounces</a:t>
            </a:r>
          </a:p>
          <a:p>
            <a:r>
              <a:rPr lang="en-US" b="1" dirty="0"/>
              <a:t>Missing Values</a:t>
            </a:r>
            <a:r>
              <a:rPr lang="en-US" dirty="0"/>
              <a:t>:</a:t>
            </a:r>
          </a:p>
          <a:p>
            <a:pPr lvl="1"/>
            <a:r>
              <a:rPr lang="en-US" dirty="0"/>
              <a:t>IBU: 1005 observations (42%) </a:t>
            </a:r>
          </a:p>
          <a:p>
            <a:pPr lvl="1"/>
            <a:r>
              <a:rPr lang="en-US" dirty="0"/>
              <a:t>ABV: 62 observations (3%)</a:t>
            </a:r>
          </a:p>
          <a:p>
            <a:r>
              <a:rPr lang="en-US" b="1" dirty="0"/>
              <a:t>Unique Values: </a:t>
            </a:r>
          </a:p>
          <a:p>
            <a:pPr lvl="1"/>
            <a:r>
              <a:rPr lang="en-US" dirty="0"/>
              <a:t>Beer Name: 2305 unique values and 105 duplicates.</a:t>
            </a:r>
          </a:p>
          <a:p>
            <a:pPr lvl="1"/>
            <a:r>
              <a:rPr lang="en-US" dirty="0"/>
              <a:t>Beer Style: 100 unique values</a:t>
            </a:r>
          </a:p>
          <a:p>
            <a:pPr indent="-171450"/>
            <a:r>
              <a:rPr lang="en-US" b="1" dirty="0"/>
              <a:t>Categories: </a:t>
            </a:r>
            <a:r>
              <a:rPr lang="en-US" dirty="0"/>
              <a:t>The most prevalent category in the style dimension is “American IPA” (Fig. 2)</a:t>
            </a:r>
          </a:p>
          <a:p>
            <a:pPr indent="-171450"/>
            <a:endParaRPr lang="en-US" dirty="0"/>
          </a:p>
          <a:p>
            <a:pPr marL="457200" lvl="1" indent="0">
              <a:buNone/>
            </a:pPr>
            <a:endParaRPr lang="en-US" dirty="0"/>
          </a:p>
        </p:txBody>
      </p:sp>
      <p:pic>
        <p:nvPicPr>
          <p:cNvPr id="10" name="Picture 9" descr="A picture containing table, cup, sitting, glass&#10;&#10;Description automatically generated">
            <a:extLst>
              <a:ext uri="{FF2B5EF4-FFF2-40B4-BE49-F238E27FC236}">
                <a16:creationId xmlns:a16="http://schemas.microsoft.com/office/drawing/2014/main" id="{FECE0DA0-37C7-4FAB-9797-5CAD8511BBC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24800" y="-2748"/>
            <a:ext cx="1219200" cy="762851"/>
          </a:xfrm>
          <a:prstGeom prst="rect">
            <a:avLst/>
          </a:prstGeom>
        </p:spPr>
      </p:pic>
      <p:grpSp>
        <p:nvGrpSpPr>
          <p:cNvPr id="2" name="Group 1">
            <a:extLst>
              <a:ext uri="{FF2B5EF4-FFF2-40B4-BE49-F238E27FC236}">
                <a16:creationId xmlns:a16="http://schemas.microsoft.com/office/drawing/2014/main" id="{37D9884D-01E9-43C6-B14C-6D494F943E23}"/>
              </a:ext>
            </a:extLst>
          </p:cNvPr>
          <p:cNvGrpSpPr/>
          <p:nvPr/>
        </p:nvGrpSpPr>
        <p:grpSpPr>
          <a:xfrm>
            <a:off x="166665" y="1094418"/>
            <a:ext cx="4116344" cy="2842928"/>
            <a:chOff x="385513" y="1419637"/>
            <a:chExt cx="4116344" cy="2842928"/>
          </a:xfrm>
        </p:grpSpPr>
        <p:pic>
          <p:nvPicPr>
            <p:cNvPr id="6" name="Picture 5">
              <a:extLst>
                <a:ext uri="{FF2B5EF4-FFF2-40B4-BE49-F238E27FC236}">
                  <a16:creationId xmlns:a16="http://schemas.microsoft.com/office/drawing/2014/main" id="{5E77880C-5408-40F8-8B96-AFB7CA10A425}"/>
                </a:ext>
              </a:extLst>
            </p:cNvPr>
            <p:cNvPicPr>
              <a:picLocks noChangeAspect="1"/>
            </p:cNvPicPr>
            <p:nvPr/>
          </p:nvPicPr>
          <p:blipFill>
            <a:blip r:embed="rId6"/>
            <a:stretch>
              <a:fillRect/>
            </a:stretch>
          </p:blipFill>
          <p:spPr>
            <a:xfrm>
              <a:off x="403337" y="1419637"/>
              <a:ext cx="4098520" cy="2543511"/>
            </a:xfrm>
            <a:prstGeom prst="rect">
              <a:avLst/>
            </a:prstGeom>
            <a:ln w="88900" cap="sq" cmpd="thickThin">
              <a:solidFill>
                <a:srgbClr val="000000"/>
              </a:solidFill>
              <a:prstDash val="solid"/>
              <a:miter lim="800000"/>
            </a:ln>
            <a:effectLst>
              <a:innerShdw blurRad="76200">
                <a:srgbClr val="000000"/>
              </a:innerShdw>
            </a:effectLst>
          </p:spPr>
        </p:pic>
        <p:sp>
          <p:nvSpPr>
            <p:cNvPr id="11" name="TextBox 10">
              <a:extLst>
                <a:ext uri="{FF2B5EF4-FFF2-40B4-BE49-F238E27FC236}">
                  <a16:creationId xmlns:a16="http://schemas.microsoft.com/office/drawing/2014/main" id="{65ADD465-0BF6-4385-92C1-056DC2CBA2C5}"/>
                </a:ext>
              </a:extLst>
            </p:cNvPr>
            <p:cNvSpPr txBox="1"/>
            <p:nvPr/>
          </p:nvSpPr>
          <p:spPr>
            <a:xfrm>
              <a:off x="385513" y="4000955"/>
              <a:ext cx="4094007"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Missing Values Analysis</a:t>
              </a:r>
            </a:p>
          </p:txBody>
        </p:sp>
      </p:grpSp>
      <p:grpSp>
        <p:nvGrpSpPr>
          <p:cNvPr id="3" name="Group 2">
            <a:extLst>
              <a:ext uri="{FF2B5EF4-FFF2-40B4-BE49-F238E27FC236}">
                <a16:creationId xmlns:a16="http://schemas.microsoft.com/office/drawing/2014/main" id="{2A43A262-17F2-41E8-98CE-B0247BC6E7A5}"/>
              </a:ext>
            </a:extLst>
          </p:cNvPr>
          <p:cNvGrpSpPr/>
          <p:nvPr/>
        </p:nvGrpSpPr>
        <p:grpSpPr>
          <a:xfrm>
            <a:off x="182013" y="4032015"/>
            <a:ext cx="4098740" cy="2851879"/>
            <a:chOff x="182013" y="4041540"/>
            <a:chExt cx="4098740" cy="2851879"/>
          </a:xfrm>
        </p:grpSpPr>
        <p:pic>
          <p:nvPicPr>
            <p:cNvPr id="7" name="Picture 6">
              <a:extLst>
                <a:ext uri="{FF2B5EF4-FFF2-40B4-BE49-F238E27FC236}">
                  <a16:creationId xmlns:a16="http://schemas.microsoft.com/office/drawing/2014/main" id="{55ADD0D1-9E2D-4406-8CC1-CA25F6260836}"/>
                </a:ext>
              </a:extLst>
            </p:cNvPr>
            <p:cNvPicPr>
              <a:picLocks noChangeAspect="1"/>
            </p:cNvPicPr>
            <p:nvPr/>
          </p:nvPicPr>
          <p:blipFill>
            <a:blip r:embed="rId7"/>
            <a:stretch>
              <a:fillRect/>
            </a:stretch>
          </p:blipFill>
          <p:spPr>
            <a:xfrm>
              <a:off x="186746" y="4041540"/>
              <a:ext cx="4094007" cy="2543511"/>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67EB08CC-7C2A-4EF5-AA65-80F27FC642B6}"/>
                </a:ext>
              </a:extLst>
            </p:cNvPr>
            <p:cNvSpPr txBox="1"/>
            <p:nvPr/>
          </p:nvSpPr>
          <p:spPr>
            <a:xfrm>
              <a:off x="182013" y="6631809"/>
              <a:ext cx="4078659" cy="261610"/>
            </a:xfrm>
            <a:prstGeom prst="rect">
              <a:avLst/>
            </a:prstGeom>
            <a:noFill/>
          </p:spPr>
          <p:txBody>
            <a:bodyPr wrap="square" rtlCol="0">
              <a:spAutoFit/>
            </a:bodyPr>
            <a:lstStyle/>
            <a:p>
              <a:pPr algn="ctr"/>
              <a:r>
                <a:rPr lang="en-US" sz="1100" dirty="0">
                  <a:latin typeface="Tw Cen MT" panose="020B0602020104020603" pitchFamily="34" charset="0"/>
                </a:rPr>
                <a:t>Figure 2 Categorical Analysis</a:t>
              </a:r>
            </a:p>
          </p:txBody>
        </p:sp>
      </p:grpSp>
      <p:cxnSp>
        <p:nvCxnSpPr>
          <p:cNvPr id="13" name="Straight Connector 12">
            <a:extLst>
              <a:ext uri="{FF2B5EF4-FFF2-40B4-BE49-F238E27FC236}">
                <a16:creationId xmlns:a16="http://schemas.microsoft.com/office/drawing/2014/main" id="{03AD8661-B68B-4D84-9FC0-347267DE843D}"/>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C77061-23ED-4805-9B66-FAC959CB3D27}"/>
              </a:ext>
            </a:extLst>
          </p:cNvPr>
          <p:cNvPicPr>
            <a:picLocks noChangeAspect="1"/>
          </p:cNvPicPr>
          <p:nvPr/>
        </p:nvPicPr>
        <p:blipFill>
          <a:blip r:embed="rId8"/>
          <a:stretch>
            <a:fillRect/>
          </a:stretch>
        </p:blipFill>
        <p:spPr>
          <a:xfrm>
            <a:off x="4419600" y="384345"/>
            <a:ext cx="1531605" cy="526714"/>
          </a:xfrm>
          <a:prstGeom prst="rect">
            <a:avLst/>
          </a:prstGeom>
        </p:spPr>
      </p:pic>
      <p:sp>
        <p:nvSpPr>
          <p:cNvPr id="19" name="TextBox 18">
            <a:extLst>
              <a:ext uri="{FF2B5EF4-FFF2-40B4-BE49-F238E27FC236}">
                <a16:creationId xmlns:a16="http://schemas.microsoft.com/office/drawing/2014/main" id="{0A6003C5-6789-4282-B6BE-97430ECABC12}"/>
              </a:ext>
            </a:extLst>
          </p:cNvPr>
          <p:cNvSpPr txBox="1"/>
          <p:nvPr/>
        </p:nvSpPr>
        <p:spPr>
          <a:xfrm>
            <a:off x="4912941" y="6575526"/>
            <a:ext cx="4078659" cy="261610"/>
          </a:xfrm>
          <a:prstGeom prst="rect">
            <a:avLst/>
          </a:prstGeom>
          <a:noFill/>
        </p:spPr>
        <p:txBody>
          <a:bodyPr wrap="square" rtlCol="0">
            <a:spAutoFit/>
          </a:bodyPr>
          <a:lstStyle/>
          <a:p>
            <a:pPr algn="ctr"/>
            <a:r>
              <a:rPr lang="en-US" sz="1100" dirty="0">
                <a:latin typeface="Tw Cen MT" panose="020B0602020104020603" pitchFamily="34" charset="0"/>
              </a:rPr>
              <a:t>Figure 3 Coloration Analysis</a:t>
            </a:r>
          </a:p>
        </p:txBody>
      </p:sp>
    </p:spTree>
    <p:extLst>
      <p:ext uri="{BB962C8B-B14F-4D97-AF65-F5344CB8AC3E}">
        <p14:creationId xmlns:p14="http://schemas.microsoft.com/office/powerpoint/2010/main" val="222975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57150"/>
            <a:ext cx="8229600" cy="731838"/>
          </a:xfrm>
        </p:spPr>
        <p:txBody>
          <a:bodyPr>
            <a:noAutofit/>
          </a:bodyPr>
          <a:lstStyle/>
          <a:p>
            <a:pPr algn="l"/>
            <a:r>
              <a:rPr lang="en-US" sz="3200" dirty="0">
                <a:latin typeface="Tw Cen MT" panose="020B0602020104020603" pitchFamily="34" charset="0"/>
              </a:rPr>
              <a:t>INITIAL DATA PROFILING</a:t>
            </a:r>
            <a:br>
              <a:rPr lang="en-US" sz="3200" dirty="0">
                <a:latin typeface="Tw Cen MT" panose="020B0602020104020603" pitchFamily="34" charset="0"/>
              </a:rPr>
            </a:br>
            <a:r>
              <a:rPr lang="en-US" sz="2000" dirty="0">
                <a:latin typeface="Tw Cen MT" panose="020B0602020104020603" pitchFamily="34" charset="0"/>
              </a:rPr>
              <a:t>BREWERY DATA SET</a:t>
            </a:r>
          </a:p>
        </p:txBody>
      </p:sp>
      <p:pic>
        <p:nvPicPr>
          <p:cNvPr id="8" name="Picture 7">
            <a:extLst>
              <a:ext uri="{FF2B5EF4-FFF2-40B4-BE49-F238E27FC236}">
                <a16:creationId xmlns:a16="http://schemas.microsoft.com/office/drawing/2014/main" id="{0AAFCEDB-7CC6-4307-8BED-46947793A15D}"/>
              </a:ext>
            </a:extLst>
          </p:cNvPr>
          <p:cNvPicPr>
            <a:picLocks noChangeAspect="1"/>
          </p:cNvPicPr>
          <p:nvPr/>
        </p:nvPicPr>
        <p:blipFill>
          <a:blip r:embed="rId2"/>
          <a:stretch>
            <a:fillRect/>
          </a:stretch>
        </p:blipFill>
        <p:spPr>
          <a:xfrm>
            <a:off x="4572000" y="1123950"/>
            <a:ext cx="4370907" cy="753407"/>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a:extLst>
              <a:ext uri="{FF2B5EF4-FFF2-40B4-BE49-F238E27FC236}">
                <a16:creationId xmlns:a16="http://schemas.microsoft.com/office/drawing/2014/main" id="{CA855F50-85EA-4111-BB4E-F124A2DA15DE}"/>
              </a:ext>
            </a:extLst>
          </p:cNvPr>
          <p:cNvPicPr>
            <a:picLocks noChangeAspect="1"/>
          </p:cNvPicPr>
          <p:nvPr/>
        </p:nvPicPr>
        <p:blipFill>
          <a:blip r:embed="rId3"/>
          <a:stretch>
            <a:fillRect/>
          </a:stretch>
        </p:blipFill>
        <p:spPr>
          <a:xfrm>
            <a:off x="197762" y="1119332"/>
            <a:ext cx="4086186" cy="2544447"/>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89A02C27-7F74-4056-912C-572B48927A79}"/>
              </a:ext>
            </a:extLst>
          </p:cNvPr>
          <p:cNvPicPr>
            <a:picLocks noChangeAspect="1"/>
          </p:cNvPicPr>
          <p:nvPr/>
        </p:nvPicPr>
        <p:blipFill>
          <a:blip r:embed="rId4"/>
          <a:stretch>
            <a:fillRect/>
          </a:stretch>
        </p:blipFill>
        <p:spPr>
          <a:xfrm>
            <a:off x="4868070" y="3999978"/>
            <a:ext cx="4125712" cy="2560989"/>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E677D875-18D3-4F9F-A3E9-889D63CDC2AB}"/>
              </a:ext>
            </a:extLst>
          </p:cNvPr>
          <p:cNvPicPr>
            <a:picLocks noChangeAspect="1"/>
          </p:cNvPicPr>
          <p:nvPr/>
        </p:nvPicPr>
        <p:blipFill>
          <a:blip r:embed="rId5"/>
          <a:stretch>
            <a:fillRect/>
          </a:stretch>
        </p:blipFill>
        <p:spPr>
          <a:xfrm>
            <a:off x="161334" y="4016711"/>
            <a:ext cx="4125712" cy="2544447"/>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descr="A picture containing table, cup, sitting, glass&#10;&#10;Description automatically generated">
            <a:extLst>
              <a:ext uri="{FF2B5EF4-FFF2-40B4-BE49-F238E27FC236}">
                <a16:creationId xmlns:a16="http://schemas.microsoft.com/office/drawing/2014/main" id="{03C32D3E-6B10-403C-B783-3259D2D0388A}"/>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043570" y="-2748"/>
            <a:ext cx="1100430" cy="688537"/>
          </a:xfrm>
          <a:prstGeom prst="rect">
            <a:avLst/>
          </a:prstGeom>
        </p:spPr>
      </p:pic>
      <p:sp>
        <p:nvSpPr>
          <p:cNvPr id="15" name="TextBox 14">
            <a:extLst>
              <a:ext uri="{FF2B5EF4-FFF2-40B4-BE49-F238E27FC236}">
                <a16:creationId xmlns:a16="http://schemas.microsoft.com/office/drawing/2014/main" id="{A7BD789B-2BE3-4C42-B053-8586A99B431E}"/>
              </a:ext>
            </a:extLst>
          </p:cNvPr>
          <p:cNvSpPr txBox="1"/>
          <p:nvPr/>
        </p:nvSpPr>
        <p:spPr>
          <a:xfrm>
            <a:off x="4419600" y="2055674"/>
            <a:ext cx="4717852" cy="1754326"/>
          </a:xfrm>
          <a:prstGeom prst="rect">
            <a:avLst/>
          </a:prstGeom>
          <a:noFill/>
        </p:spPr>
        <p:txBody>
          <a:bodyPr wrap="square" rtlCol="0">
            <a:spAutoFit/>
          </a:bodyPr>
          <a:lstStyle/>
          <a:p>
            <a:r>
              <a:rPr lang="en-US" sz="1200" dirty="0"/>
              <a:t>The raw Breweries data set consists of 558 observations and four variables (Fig. 1): </a:t>
            </a:r>
          </a:p>
          <a:p>
            <a:pPr marL="628650" lvl="1" indent="-171450">
              <a:buFont typeface="Arial" panose="020B0604020202020204" pitchFamily="34" charset="0"/>
              <a:buChar char="•"/>
            </a:pPr>
            <a:r>
              <a:rPr lang="en-US" sz="1100" dirty="0"/>
              <a:t>Three Factors: Name, City &amp; State</a:t>
            </a:r>
          </a:p>
          <a:p>
            <a:pPr marL="628650" lvl="1" indent="-171450">
              <a:buFont typeface="Arial" panose="020B0604020202020204" pitchFamily="34" charset="0"/>
              <a:buChar char="•"/>
            </a:pPr>
            <a:r>
              <a:rPr lang="en-US" sz="1100" dirty="0"/>
              <a:t>One Integer: Brewery  ID, IBU &amp; Brewery ID</a:t>
            </a:r>
          </a:p>
          <a:p>
            <a:r>
              <a:rPr lang="en-US" sz="1200" b="1" dirty="0"/>
              <a:t>Missing Values:</a:t>
            </a:r>
            <a:r>
              <a:rPr lang="en-US" sz="1200" dirty="0"/>
              <a:t> None</a:t>
            </a:r>
          </a:p>
          <a:p>
            <a:r>
              <a:rPr lang="en-US" sz="1200" b="1" dirty="0"/>
              <a:t>Unique Values:</a:t>
            </a:r>
            <a:r>
              <a:rPr lang="en-US" sz="1200" dirty="0"/>
              <a:t> The Breweries are all uniquely identified and are spread out across 384 cities in 51 states.  Colorado has the largest number of breweries (47) Followed by California (39) and Michigan (32) in 3</a:t>
            </a:r>
            <a:r>
              <a:rPr lang="en-US" sz="1200" baseline="30000" dirty="0"/>
              <a:t>rd</a:t>
            </a:r>
            <a:r>
              <a:rPr lang="en-US" sz="1200" dirty="0"/>
              <a:t> place. (Fig. 1)</a:t>
            </a:r>
          </a:p>
        </p:txBody>
      </p:sp>
      <p:cxnSp>
        <p:nvCxnSpPr>
          <p:cNvPr id="16" name="Straight Connector 15">
            <a:extLst>
              <a:ext uri="{FF2B5EF4-FFF2-40B4-BE49-F238E27FC236}">
                <a16:creationId xmlns:a16="http://schemas.microsoft.com/office/drawing/2014/main" id="{1E385002-405D-4A82-855A-209F56758814}"/>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7D41BB6-DD92-4672-A17D-FB93A748402B}"/>
              </a:ext>
            </a:extLst>
          </p:cNvPr>
          <p:cNvSpPr txBox="1"/>
          <p:nvPr/>
        </p:nvSpPr>
        <p:spPr>
          <a:xfrm>
            <a:off x="157730" y="3691811"/>
            <a:ext cx="409852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1Breweries Count By State</a:t>
            </a:r>
          </a:p>
        </p:txBody>
      </p:sp>
      <p:sp>
        <p:nvSpPr>
          <p:cNvPr id="19" name="TextBox 18">
            <a:extLst>
              <a:ext uri="{FF2B5EF4-FFF2-40B4-BE49-F238E27FC236}">
                <a16:creationId xmlns:a16="http://schemas.microsoft.com/office/drawing/2014/main" id="{BFF67913-023F-4CD1-B1D6-5E6AA094B510}"/>
              </a:ext>
            </a:extLst>
          </p:cNvPr>
          <p:cNvSpPr txBox="1"/>
          <p:nvPr/>
        </p:nvSpPr>
        <p:spPr>
          <a:xfrm>
            <a:off x="188526" y="6620559"/>
            <a:ext cx="409852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1Breweries Count By State</a:t>
            </a:r>
          </a:p>
        </p:txBody>
      </p:sp>
      <p:sp>
        <p:nvSpPr>
          <p:cNvPr id="20" name="TextBox 19">
            <a:extLst>
              <a:ext uri="{FF2B5EF4-FFF2-40B4-BE49-F238E27FC236}">
                <a16:creationId xmlns:a16="http://schemas.microsoft.com/office/drawing/2014/main" id="{3D916499-F4C7-4AB0-BA14-B63184F3C07F}"/>
              </a:ext>
            </a:extLst>
          </p:cNvPr>
          <p:cNvSpPr txBox="1"/>
          <p:nvPr/>
        </p:nvSpPr>
        <p:spPr>
          <a:xfrm>
            <a:off x="4886532" y="6615626"/>
            <a:ext cx="409852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1Breweries Count By City</a:t>
            </a:r>
          </a:p>
        </p:txBody>
      </p:sp>
      <p:pic>
        <p:nvPicPr>
          <p:cNvPr id="21" name="Picture 20">
            <a:extLst>
              <a:ext uri="{FF2B5EF4-FFF2-40B4-BE49-F238E27FC236}">
                <a16:creationId xmlns:a16="http://schemas.microsoft.com/office/drawing/2014/main" id="{E1542073-37B0-4C9F-8DAC-3001454C6A6A}"/>
              </a:ext>
            </a:extLst>
          </p:cNvPr>
          <p:cNvPicPr>
            <a:picLocks noChangeAspect="1"/>
          </p:cNvPicPr>
          <p:nvPr/>
        </p:nvPicPr>
        <p:blipFill>
          <a:blip r:embed="rId8"/>
          <a:stretch>
            <a:fillRect/>
          </a:stretch>
        </p:blipFill>
        <p:spPr>
          <a:xfrm>
            <a:off x="4419600" y="384345"/>
            <a:ext cx="1531605" cy="526714"/>
          </a:xfrm>
          <a:prstGeom prst="rect">
            <a:avLst/>
          </a:prstGeom>
        </p:spPr>
      </p:pic>
    </p:spTree>
    <p:extLst>
      <p:ext uri="{BB962C8B-B14F-4D97-AF65-F5344CB8AC3E}">
        <p14:creationId xmlns:p14="http://schemas.microsoft.com/office/powerpoint/2010/main" val="267120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5000">
              <a:schemeClr val="bg1">
                <a:lumMod val="75000"/>
              </a:schemeClr>
            </a:gs>
            <a:gs pos="64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9525"/>
            <a:ext cx="8229600" cy="884238"/>
          </a:xfrm>
        </p:spPr>
        <p:txBody>
          <a:bodyPr vert="horz" lIns="91440" tIns="45720" rIns="91440" bIns="45720" rtlCol="0" anchor="t">
            <a:noAutofit/>
          </a:bodyPr>
          <a:lstStyle/>
          <a:p>
            <a:pPr algn="l"/>
            <a:r>
              <a:rPr lang="en-US" sz="3200" kern="1000" dirty="0">
                <a:latin typeface="Tw Cen MT" panose="020B0602020104020603" pitchFamily="34" charset="0"/>
              </a:rPr>
              <a:t>DATA Transformation</a:t>
            </a:r>
            <a:br>
              <a:rPr lang="en-US" sz="3200" kern="1000" dirty="0">
                <a:latin typeface="Tw Cen MT" panose="020B0602020104020603" pitchFamily="34" charset="0"/>
              </a:rPr>
            </a:br>
            <a:r>
              <a:rPr lang="en-US" sz="2000" kern="1000" dirty="0">
                <a:latin typeface="Tw Cen MT" panose="020B0602020104020603" pitchFamily="34" charset="0"/>
              </a:rPr>
              <a:t>MISSING VALUES IN MERGED DATA SET</a:t>
            </a:r>
            <a:endParaRPr lang="en-US" sz="1800" kern="1000" dirty="0">
              <a:latin typeface="Tw Cen MT" panose="020B0602020104020603" pitchFamily="34" charset="0"/>
            </a:endParaRPr>
          </a:p>
        </p:txBody>
      </p:sp>
      <p:pic>
        <p:nvPicPr>
          <p:cNvPr id="7" name="Picture 6" descr="A picture containing table, cup, sitting, glass&#10;&#10;Description automatically generated">
            <a:extLst>
              <a:ext uri="{FF2B5EF4-FFF2-40B4-BE49-F238E27FC236}">
                <a16:creationId xmlns:a16="http://schemas.microsoft.com/office/drawing/2014/main" id="{18A7949A-3FE7-4A14-B6D6-967E6C3F7EC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sp>
        <p:nvSpPr>
          <p:cNvPr id="13" name="TextBox 12">
            <a:extLst>
              <a:ext uri="{FF2B5EF4-FFF2-40B4-BE49-F238E27FC236}">
                <a16:creationId xmlns:a16="http://schemas.microsoft.com/office/drawing/2014/main" id="{184474E2-F84C-4E53-9D8E-8B35C6BCCE15}"/>
              </a:ext>
            </a:extLst>
          </p:cNvPr>
          <p:cNvSpPr txBox="1"/>
          <p:nvPr/>
        </p:nvSpPr>
        <p:spPr>
          <a:xfrm>
            <a:off x="4543424" y="983690"/>
            <a:ext cx="4600575" cy="1631216"/>
          </a:xfrm>
          <a:prstGeom prst="rect">
            <a:avLst/>
          </a:prstGeom>
          <a:noFill/>
        </p:spPr>
        <p:txBody>
          <a:bodyPr wrap="square" lIns="45720" rIns="45720" rtlCol="0">
            <a:spAutoFit/>
          </a:bodyPr>
          <a:lstStyle/>
          <a:p>
            <a:r>
              <a:rPr lang="en-US" sz="1400" dirty="0">
                <a:latin typeface="Tw Cen MT" panose="020B0602020104020603" pitchFamily="34" charset="0"/>
              </a:rPr>
              <a:t>Identifying Missing values:</a:t>
            </a:r>
          </a:p>
          <a:p>
            <a:pPr marL="91440" indent="-91440">
              <a:buFont typeface="Arial" panose="020B0604020202020204" pitchFamily="34" charset="0"/>
              <a:buChar char="•"/>
            </a:pPr>
            <a:r>
              <a:rPr lang="en-US" sz="1200" dirty="0">
                <a:latin typeface="Tw Cen MT" panose="020B0602020104020603" pitchFamily="34" charset="0"/>
              </a:rPr>
              <a:t>There 62 observations where both ABV and IBU are NA’s</a:t>
            </a:r>
          </a:p>
          <a:p>
            <a:pPr marL="91440" indent="-91440">
              <a:buFont typeface="Arial" panose="020B0604020202020204" pitchFamily="34" charset="0"/>
              <a:buChar char="•"/>
            </a:pPr>
            <a:r>
              <a:rPr lang="en-US" sz="1200" dirty="0">
                <a:latin typeface="Tw Cen MT" panose="020B0602020104020603" pitchFamily="34" charset="0"/>
              </a:rPr>
              <a:t>943 observations where the IBU only are NA’s (Fig. 1)</a:t>
            </a:r>
          </a:p>
          <a:p>
            <a:r>
              <a:rPr lang="en-US" sz="1400" dirty="0">
                <a:latin typeface="Tw Cen MT" panose="020B0602020104020603" pitchFamily="34" charset="0"/>
              </a:rPr>
              <a:t>Dealing with missing values:</a:t>
            </a:r>
          </a:p>
          <a:p>
            <a:pPr marL="91440" indent="-91440">
              <a:buFont typeface="Arial" panose="020B0604020202020204" pitchFamily="34" charset="0"/>
              <a:buChar char="•"/>
            </a:pPr>
            <a:r>
              <a:rPr lang="en-US" sz="1200" dirty="0">
                <a:latin typeface="Tw Cen MT" panose="020B0602020104020603" pitchFamily="34" charset="0"/>
              </a:rPr>
              <a:t>Replace 62 NA’s in ABV with state level median (Fig. 2)</a:t>
            </a:r>
          </a:p>
          <a:p>
            <a:pPr marL="91440" indent="-91440">
              <a:buFont typeface="Arial" panose="020B0604020202020204" pitchFamily="34" charset="0"/>
              <a:buChar char="•"/>
            </a:pPr>
            <a:r>
              <a:rPr lang="en-US" sz="1200" dirty="0">
                <a:latin typeface="Tw Cen MT" panose="020B0602020104020603" pitchFamily="34" charset="0"/>
              </a:rPr>
              <a:t>Replacing 1005 NA’s with state level median led to an 18% reduction in the accuracy of the correlation model (Fig. 3)  Using predicted values from simple linear regression model improved the accuracy of the model</a:t>
            </a:r>
          </a:p>
        </p:txBody>
      </p:sp>
      <p:pic>
        <p:nvPicPr>
          <p:cNvPr id="9" name="Picture 8">
            <a:extLst>
              <a:ext uri="{FF2B5EF4-FFF2-40B4-BE49-F238E27FC236}">
                <a16:creationId xmlns:a16="http://schemas.microsoft.com/office/drawing/2014/main" id="{D45F904A-B989-4894-9550-A7EDF230E672}"/>
              </a:ext>
            </a:extLst>
          </p:cNvPr>
          <p:cNvPicPr>
            <a:picLocks noChangeAspect="1"/>
          </p:cNvPicPr>
          <p:nvPr/>
        </p:nvPicPr>
        <p:blipFill>
          <a:blip r:embed="rId5"/>
          <a:stretch>
            <a:fillRect/>
          </a:stretch>
        </p:blipFill>
        <p:spPr>
          <a:xfrm>
            <a:off x="155659" y="1142204"/>
            <a:ext cx="4196215" cy="2515390"/>
          </a:xfrm>
          <a:prstGeom prst="rect">
            <a:avLst/>
          </a:prstGeom>
          <a:ln w="88900" cap="sq" cmpd="thickThin">
            <a:solidFill>
              <a:srgbClr val="000000"/>
            </a:solidFill>
            <a:prstDash val="solid"/>
            <a:miter lim="800000"/>
          </a:ln>
          <a:effectLst>
            <a:innerShdw blurRad="76200">
              <a:srgbClr val="000000"/>
            </a:innerShdw>
          </a:effectLst>
        </p:spPr>
      </p:pic>
      <p:pic>
        <p:nvPicPr>
          <p:cNvPr id="2" name="Picture 1">
            <a:extLst>
              <a:ext uri="{FF2B5EF4-FFF2-40B4-BE49-F238E27FC236}">
                <a16:creationId xmlns:a16="http://schemas.microsoft.com/office/drawing/2014/main" id="{074C9538-DD52-45F4-A199-6A930A8A52B7}"/>
              </a:ext>
            </a:extLst>
          </p:cNvPr>
          <p:cNvPicPr>
            <a:picLocks noChangeAspect="1"/>
          </p:cNvPicPr>
          <p:nvPr/>
        </p:nvPicPr>
        <p:blipFill>
          <a:blip r:embed="rId6"/>
          <a:stretch>
            <a:fillRect/>
          </a:stretch>
        </p:blipFill>
        <p:spPr>
          <a:xfrm>
            <a:off x="4572000" y="382141"/>
            <a:ext cx="1541436" cy="531404"/>
          </a:xfrm>
          <a:prstGeom prst="rect">
            <a:avLst/>
          </a:prstGeom>
        </p:spPr>
      </p:pic>
      <p:cxnSp>
        <p:nvCxnSpPr>
          <p:cNvPr id="16" name="Straight Connector 15">
            <a:extLst>
              <a:ext uri="{FF2B5EF4-FFF2-40B4-BE49-F238E27FC236}">
                <a16:creationId xmlns:a16="http://schemas.microsoft.com/office/drawing/2014/main" id="{7A3D3708-DB89-44A5-B249-04B3DE245770}"/>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CE9EFC-9A74-4BCE-9B94-2B100D330188}"/>
              </a:ext>
            </a:extLst>
          </p:cNvPr>
          <p:cNvSpPr txBox="1"/>
          <p:nvPr/>
        </p:nvSpPr>
        <p:spPr>
          <a:xfrm>
            <a:off x="144481" y="3700790"/>
            <a:ext cx="4323343"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&amp; IBU missing values</a:t>
            </a:r>
          </a:p>
        </p:txBody>
      </p:sp>
      <p:grpSp>
        <p:nvGrpSpPr>
          <p:cNvPr id="20" name="Group 19">
            <a:extLst>
              <a:ext uri="{FF2B5EF4-FFF2-40B4-BE49-F238E27FC236}">
                <a16:creationId xmlns:a16="http://schemas.microsoft.com/office/drawing/2014/main" id="{B2075F92-5141-40FD-8330-AE291ED6192A}"/>
              </a:ext>
            </a:extLst>
          </p:cNvPr>
          <p:cNvGrpSpPr/>
          <p:nvPr/>
        </p:nvGrpSpPr>
        <p:grpSpPr>
          <a:xfrm>
            <a:off x="4581823" y="5776630"/>
            <a:ext cx="4523776" cy="1123824"/>
            <a:chOff x="4628056" y="3026358"/>
            <a:chExt cx="4523776" cy="1123824"/>
          </a:xfrm>
        </p:grpSpPr>
        <p:pic>
          <p:nvPicPr>
            <p:cNvPr id="3" name="Picture 2">
              <a:extLst>
                <a:ext uri="{FF2B5EF4-FFF2-40B4-BE49-F238E27FC236}">
                  <a16:creationId xmlns:a16="http://schemas.microsoft.com/office/drawing/2014/main" id="{06CDEE58-DBFA-408A-9601-4309D745A706}"/>
                </a:ext>
              </a:extLst>
            </p:cNvPr>
            <p:cNvPicPr>
              <a:picLocks noChangeAspect="1"/>
            </p:cNvPicPr>
            <p:nvPr/>
          </p:nvPicPr>
          <p:blipFill>
            <a:blip r:embed="rId7"/>
            <a:stretch>
              <a:fillRect/>
            </a:stretch>
          </p:blipFill>
          <p:spPr>
            <a:xfrm>
              <a:off x="4628056" y="3026358"/>
              <a:ext cx="4523776" cy="891046"/>
            </a:xfrm>
            <a:prstGeom prst="rect">
              <a:avLst/>
            </a:prstGeom>
          </p:spPr>
        </p:pic>
        <p:sp>
          <p:nvSpPr>
            <p:cNvPr id="18" name="TextBox 17">
              <a:extLst>
                <a:ext uri="{FF2B5EF4-FFF2-40B4-BE49-F238E27FC236}">
                  <a16:creationId xmlns:a16="http://schemas.microsoft.com/office/drawing/2014/main" id="{AFC52D4A-FBAF-4AA4-9AC2-B0CDCEE3381D}"/>
                </a:ext>
              </a:extLst>
            </p:cNvPr>
            <p:cNvSpPr txBox="1"/>
            <p:nvPr/>
          </p:nvSpPr>
          <p:spPr>
            <a:xfrm>
              <a:off x="4668257" y="3888572"/>
              <a:ext cx="4323343"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4 </a:t>
              </a:r>
            </a:p>
          </p:txBody>
        </p:sp>
      </p:grpSp>
      <p:pic>
        <p:nvPicPr>
          <p:cNvPr id="6" name="Picture 5">
            <a:extLst>
              <a:ext uri="{FF2B5EF4-FFF2-40B4-BE49-F238E27FC236}">
                <a16:creationId xmlns:a16="http://schemas.microsoft.com/office/drawing/2014/main" id="{1B6D6F99-BC5B-47C1-9382-61EC0E03A06C}"/>
              </a:ext>
            </a:extLst>
          </p:cNvPr>
          <p:cNvPicPr>
            <a:picLocks noChangeAspect="1"/>
          </p:cNvPicPr>
          <p:nvPr/>
        </p:nvPicPr>
        <p:blipFill>
          <a:blip r:embed="rId8"/>
          <a:stretch>
            <a:fillRect/>
          </a:stretch>
        </p:blipFill>
        <p:spPr>
          <a:xfrm>
            <a:off x="155659" y="3961797"/>
            <a:ext cx="4255377" cy="2706859"/>
          </a:xfrm>
          <a:prstGeom prst="rect">
            <a:avLst/>
          </a:prstGeom>
        </p:spPr>
      </p:pic>
      <p:sp>
        <p:nvSpPr>
          <p:cNvPr id="19" name="TextBox 18">
            <a:extLst>
              <a:ext uri="{FF2B5EF4-FFF2-40B4-BE49-F238E27FC236}">
                <a16:creationId xmlns:a16="http://schemas.microsoft.com/office/drawing/2014/main" id="{84B77707-81A2-42E2-AB25-308B39CF7694}"/>
              </a:ext>
            </a:extLst>
          </p:cNvPr>
          <p:cNvSpPr txBox="1"/>
          <p:nvPr/>
        </p:nvSpPr>
        <p:spPr>
          <a:xfrm>
            <a:off x="87693" y="6638844"/>
            <a:ext cx="4323343"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ABV missing values replaced with state level Mean</a:t>
            </a:r>
          </a:p>
        </p:txBody>
      </p:sp>
      <p:pic>
        <p:nvPicPr>
          <p:cNvPr id="21" name="Picture 20">
            <a:extLst>
              <a:ext uri="{FF2B5EF4-FFF2-40B4-BE49-F238E27FC236}">
                <a16:creationId xmlns:a16="http://schemas.microsoft.com/office/drawing/2014/main" id="{0D398A58-C705-4A71-AC0C-4E4865EA4758}"/>
              </a:ext>
            </a:extLst>
          </p:cNvPr>
          <p:cNvPicPr>
            <a:picLocks noChangeAspect="1"/>
          </p:cNvPicPr>
          <p:nvPr/>
        </p:nvPicPr>
        <p:blipFill>
          <a:blip r:embed="rId9"/>
          <a:stretch>
            <a:fillRect/>
          </a:stretch>
        </p:blipFill>
        <p:spPr>
          <a:xfrm>
            <a:off x="4676178" y="2735322"/>
            <a:ext cx="4255377" cy="2706859"/>
          </a:xfrm>
          <a:prstGeom prst="rect">
            <a:avLst/>
          </a:prstGeom>
        </p:spPr>
      </p:pic>
      <p:sp>
        <p:nvSpPr>
          <p:cNvPr id="22" name="TextBox 21">
            <a:extLst>
              <a:ext uri="{FF2B5EF4-FFF2-40B4-BE49-F238E27FC236}">
                <a16:creationId xmlns:a16="http://schemas.microsoft.com/office/drawing/2014/main" id="{753FBD13-614A-43DD-804A-C72C2E632CB7}"/>
              </a:ext>
            </a:extLst>
          </p:cNvPr>
          <p:cNvSpPr txBox="1"/>
          <p:nvPr/>
        </p:nvSpPr>
        <p:spPr>
          <a:xfrm>
            <a:off x="4732966" y="5391781"/>
            <a:ext cx="4198589"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All NA’s removed</a:t>
            </a:r>
          </a:p>
        </p:txBody>
      </p:sp>
    </p:spTree>
    <p:extLst>
      <p:ext uri="{BB962C8B-B14F-4D97-AF65-F5344CB8AC3E}">
        <p14:creationId xmlns:p14="http://schemas.microsoft.com/office/powerpoint/2010/main" val="360424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0A3399E-0912-4E59-9EB9-DC00B14CA586}"/>
              </a:ext>
            </a:extLst>
          </p:cNvPr>
          <p:cNvPicPr>
            <a:picLocks noChangeAspect="1"/>
          </p:cNvPicPr>
          <p:nvPr/>
        </p:nvPicPr>
        <p:blipFill>
          <a:blip r:embed="rId3"/>
          <a:stretch>
            <a:fillRect/>
          </a:stretch>
        </p:blipFill>
        <p:spPr>
          <a:xfrm>
            <a:off x="555507" y="4079914"/>
            <a:ext cx="3864094" cy="2391600"/>
          </a:xfrm>
          <a:prstGeom prst="rect">
            <a:avLst/>
          </a:prstGeom>
          <a:ln w="88900" cap="sq" cmpd="thickThin">
            <a:solidFill>
              <a:srgbClr val="000000"/>
            </a:solidFill>
            <a:prstDash val="solid"/>
            <a:miter lim="800000"/>
          </a:ln>
          <a:effectLst>
            <a:innerShdw blurRad="76200">
              <a:srgbClr val="000000"/>
            </a:innerShdw>
          </a:effectLst>
        </p:spPr>
      </p:pic>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9525"/>
            <a:ext cx="8229600" cy="935036"/>
          </a:xfrm>
        </p:spPr>
        <p:txBody>
          <a:bodyPr anchor="t">
            <a:noAutofit/>
          </a:bodyPr>
          <a:lstStyle/>
          <a:p>
            <a:pPr algn="l"/>
            <a:r>
              <a:rPr lang="en-US" sz="3200" dirty="0">
                <a:latin typeface="Tw Cen MT" panose="020B0602020104020603" pitchFamily="34" charset="0"/>
              </a:rPr>
              <a:t>EDA – ABV &amp; IBU distribution</a:t>
            </a:r>
            <a:br>
              <a:rPr lang="en-US" sz="3200" dirty="0">
                <a:latin typeface="Tw Cen MT" panose="020B0602020104020603" pitchFamily="34" charset="0"/>
              </a:rPr>
            </a:br>
            <a:r>
              <a:rPr lang="en-US" sz="2000" dirty="0">
                <a:latin typeface="Tw Cen MT" panose="020B0602020104020603" pitchFamily="34" charset="0"/>
              </a:rPr>
              <a:t>Merged Breweries and Beers Data Sets</a:t>
            </a:r>
          </a:p>
        </p:txBody>
      </p:sp>
      <p:pic>
        <p:nvPicPr>
          <p:cNvPr id="12" name="Picture 11">
            <a:extLst>
              <a:ext uri="{FF2B5EF4-FFF2-40B4-BE49-F238E27FC236}">
                <a16:creationId xmlns:a16="http://schemas.microsoft.com/office/drawing/2014/main" id="{C42A7B0A-DB4B-4FC2-807C-C7AF54972EF5}"/>
              </a:ext>
            </a:extLst>
          </p:cNvPr>
          <p:cNvPicPr>
            <a:picLocks noChangeAspect="1"/>
          </p:cNvPicPr>
          <p:nvPr/>
        </p:nvPicPr>
        <p:blipFill>
          <a:blip r:embed="rId4"/>
          <a:stretch>
            <a:fillRect/>
          </a:stretch>
        </p:blipFill>
        <p:spPr>
          <a:xfrm>
            <a:off x="5007206" y="4079913"/>
            <a:ext cx="3864093" cy="2397081"/>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A picture containing table, cup, sitting, glass&#10;&#10;Description automatically generated">
            <a:extLst>
              <a:ext uri="{FF2B5EF4-FFF2-40B4-BE49-F238E27FC236}">
                <a16:creationId xmlns:a16="http://schemas.microsoft.com/office/drawing/2014/main" id="{18A7949A-3FE7-4A14-B6D6-967E6C3F7ECD}"/>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924800" y="-2748"/>
            <a:ext cx="1219200" cy="762851"/>
          </a:xfrm>
          <a:prstGeom prst="rect">
            <a:avLst/>
          </a:prstGeom>
        </p:spPr>
      </p:pic>
      <p:grpSp>
        <p:nvGrpSpPr>
          <p:cNvPr id="2" name="Group 1">
            <a:extLst>
              <a:ext uri="{FF2B5EF4-FFF2-40B4-BE49-F238E27FC236}">
                <a16:creationId xmlns:a16="http://schemas.microsoft.com/office/drawing/2014/main" id="{7B7908B1-6783-4174-B3BA-0419E37446BA}"/>
              </a:ext>
            </a:extLst>
          </p:cNvPr>
          <p:cNvGrpSpPr/>
          <p:nvPr/>
        </p:nvGrpSpPr>
        <p:grpSpPr>
          <a:xfrm>
            <a:off x="537594" y="1129025"/>
            <a:ext cx="3909676" cy="2604773"/>
            <a:chOff x="300411" y="1298645"/>
            <a:chExt cx="4119191" cy="2548270"/>
          </a:xfrm>
        </p:grpSpPr>
        <p:pic>
          <p:nvPicPr>
            <p:cNvPr id="14" name="Picture 13">
              <a:extLst>
                <a:ext uri="{FF2B5EF4-FFF2-40B4-BE49-F238E27FC236}">
                  <a16:creationId xmlns:a16="http://schemas.microsoft.com/office/drawing/2014/main" id="{150CF0D5-B1F5-4317-88BC-EB5A3E375D01}"/>
                </a:ext>
              </a:extLst>
            </p:cNvPr>
            <p:cNvPicPr>
              <a:picLocks noChangeAspect="1"/>
            </p:cNvPicPr>
            <p:nvPr/>
          </p:nvPicPr>
          <p:blipFill>
            <a:blip r:embed="rId7"/>
            <a:stretch>
              <a:fillRect/>
            </a:stretch>
          </p:blipFill>
          <p:spPr>
            <a:xfrm>
              <a:off x="300411" y="1298645"/>
              <a:ext cx="4119191" cy="2548270"/>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D7FB666C-7B73-4194-8156-29C65C28911E}"/>
                </a:ext>
              </a:extLst>
            </p:cNvPr>
            <p:cNvPicPr>
              <a:picLocks noChangeAspect="1"/>
            </p:cNvPicPr>
            <p:nvPr/>
          </p:nvPicPr>
          <p:blipFill>
            <a:blip r:embed="rId8"/>
            <a:stretch>
              <a:fillRect/>
            </a:stretch>
          </p:blipFill>
          <p:spPr>
            <a:xfrm>
              <a:off x="2971800" y="1636002"/>
              <a:ext cx="1265030" cy="1089754"/>
            </a:xfrm>
            <a:prstGeom prst="rect">
              <a:avLst/>
            </a:prstGeom>
          </p:spPr>
        </p:pic>
      </p:grpSp>
      <p:pic>
        <p:nvPicPr>
          <p:cNvPr id="16" name="Picture 15">
            <a:extLst>
              <a:ext uri="{FF2B5EF4-FFF2-40B4-BE49-F238E27FC236}">
                <a16:creationId xmlns:a16="http://schemas.microsoft.com/office/drawing/2014/main" id="{F0E48765-3A1E-48B6-A10B-D0FC2A837C49}"/>
              </a:ext>
            </a:extLst>
          </p:cNvPr>
          <p:cNvPicPr>
            <a:picLocks noChangeAspect="1"/>
          </p:cNvPicPr>
          <p:nvPr/>
        </p:nvPicPr>
        <p:blipFill>
          <a:blip r:embed="rId9"/>
          <a:stretch>
            <a:fillRect/>
          </a:stretch>
        </p:blipFill>
        <p:spPr>
          <a:xfrm>
            <a:off x="3013714" y="4471862"/>
            <a:ext cx="1181202" cy="1051651"/>
          </a:xfrm>
          <a:prstGeom prst="rect">
            <a:avLst/>
          </a:prstGeom>
        </p:spPr>
      </p:pic>
      <p:cxnSp>
        <p:nvCxnSpPr>
          <p:cNvPr id="9" name="Straight Connector 8">
            <a:extLst>
              <a:ext uri="{FF2B5EF4-FFF2-40B4-BE49-F238E27FC236}">
                <a16:creationId xmlns:a16="http://schemas.microsoft.com/office/drawing/2014/main" id="{4AB3045E-5576-4750-BF6F-329F04C3581B}"/>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70390B-E4AF-472A-B5A1-B9F74BF666AC}"/>
              </a:ext>
            </a:extLst>
          </p:cNvPr>
          <p:cNvSpPr txBox="1"/>
          <p:nvPr/>
        </p:nvSpPr>
        <p:spPr>
          <a:xfrm>
            <a:off x="5007206" y="6553099"/>
            <a:ext cx="3938161"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Can size distribution</a:t>
            </a:r>
          </a:p>
        </p:txBody>
      </p:sp>
      <p:sp>
        <p:nvSpPr>
          <p:cNvPr id="17" name="TextBox 16">
            <a:extLst>
              <a:ext uri="{FF2B5EF4-FFF2-40B4-BE49-F238E27FC236}">
                <a16:creationId xmlns:a16="http://schemas.microsoft.com/office/drawing/2014/main" id="{E614DA00-CB35-4FB6-958F-9AA11064BF02}"/>
              </a:ext>
            </a:extLst>
          </p:cNvPr>
          <p:cNvSpPr txBox="1"/>
          <p:nvPr/>
        </p:nvSpPr>
        <p:spPr>
          <a:xfrm>
            <a:off x="537594" y="3773917"/>
            <a:ext cx="3909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distribution post cleanup</a:t>
            </a:r>
          </a:p>
        </p:txBody>
      </p:sp>
      <p:sp>
        <p:nvSpPr>
          <p:cNvPr id="18" name="TextBox 17">
            <a:extLst>
              <a:ext uri="{FF2B5EF4-FFF2-40B4-BE49-F238E27FC236}">
                <a16:creationId xmlns:a16="http://schemas.microsoft.com/office/drawing/2014/main" id="{72537853-A600-4AF3-8BC8-0A7B97CD3502}"/>
              </a:ext>
            </a:extLst>
          </p:cNvPr>
          <p:cNvSpPr txBox="1"/>
          <p:nvPr/>
        </p:nvSpPr>
        <p:spPr>
          <a:xfrm>
            <a:off x="583177" y="6553099"/>
            <a:ext cx="3864094"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Distribution post Cleanup</a:t>
            </a:r>
          </a:p>
        </p:txBody>
      </p:sp>
      <p:sp>
        <p:nvSpPr>
          <p:cNvPr id="3" name="TextBox 2">
            <a:extLst>
              <a:ext uri="{FF2B5EF4-FFF2-40B4-BE49-F238E27FC236}">
                <a16:creationId xmlns:a16="http://schemas.microsoft.com/office/drawing/2014/main" id="{4C7FA1AE-06C1-49AF-BA03-0BAF342190CB}"/>
              </a:ext>
            </a:extLst>
          </p:cNvPr>
          <p:cNvSpPr txBox="1"/>
          <p:nvPr/>
        </p:nvSpPr>
        <p:spPr>
          <a:xfrm>
            <a:off x="4876800" y="1129025"/>
            <a:ext cx="3994499" cy="2492990"/>
          </a:xfrm>
          <a:prstGeom prst="rect">
            <a:avLst/>
          </a:prstGeom>
          <a:noFill/>
        </p:spPr>
        <p:txBody>
          <a:bodyPr wrap="square" rtlCol="0">
            <a:spAutoFit/>
          </a:bodyPr>
          <a:lstStyle/>
          <a:p>
            <a:pPr marL="91440" indent="-91440">
              <a:spcBef>
                <a:spcPts val="600"/>
              </a:spcBef>
              <a:spcAft>
                <a:spcPts val="600"/>
              </a:spcAft>
              <a:buFont typeface="Arial" panose="020B0604020202020204" pitchFamily="34" charset="0"/>
              <a:buChar char="•"/>
            </a:pPr>
            <a:r>
              <a:rPr lang="en-US" sz="1400" dirty="0"/>
              <a:t>The Alcohol By Volume (ABV) distribution appears to be normal with a mean at 0.059 and a median at 0.057.  </a:t>
            </a:r>
          </a:p>
          <a:p>
            <a:pPr marL="91440" indent="-91440">
              <a:spcBef>
                <a:spcPts val="600"/>
              </a:spcBef>
              <a:spcAft>
                <a:spcPts val="600"/>
              </a:spcAft>
              <a:buFont typeface="Arial" panose="020B0604020202020204" pitchFamily="34" charset="0"/>
              <a:buChar char="•"/>
            </a:pPr>
            <a:r>
              <a:rPr lang="en-US" sz="1400" dirty="0"/>
              <a:t>The International Bitterness Units (IBU) is also relatively normally distributed with a median of 35 and a mean of 39.81. </a:t>
            </a:r>
          </a:p>
          <a:p>
            <a:pPr marL="91440" indent="-91440">
              <a:spcBef>
                <a:spcPts val="600"/>
              </a:spcBef>
              <a:spcAft>
                <a:spcPts val="600"/>
              </a:spcAft>
              <a:buFont typeface="Arial" panose="020B0604020202020204" pitchFamily="34" charset="0"/>
              <a:buChar char="•"/>
            </a:pPr>
            <a:r>
              <a:rPr lang="en-US" sz="1400" dirty="0"/>
              <a:t> Both variables appear to have some outliers</a:t>
            </a:r>
          </a:p>
          <a:p>
            <a:pPr marL="91440" indent="-91440">
              <a:spcBef>
                <a:spcPts val="600"/>
              </a:spcBef>
              <a:spcAft>
                <a:spcPts val="600"/>
              </a:spcAft>
              <a:buFont typeface="Arial" panose="020B0604020202020204" pitchFamily="34" charset="0"/>
              <a:buChar char="•"/>
            </a:pPr>
            <a:r>
              <a:rPr lang="en-US" sz="1400" dirty="0"/>
              <a:t>The majority of the can sizes appear to be of the 12 ounces size</a:t>
            </a:r>
          </a:p>
        </p:txBody>
      </p:sp>
      <p:pic>
        <p:nvPicPr>
          <p:cNvPr id="19" name="Picture 18">
            <a:extLst>
              <a:ext uri="{FF2B5EF4-FFF2-40B4-BE49-F238E27FC236}">
                <a16:creationId xmlns:a16="http://schemas.microsoft.com/office/drawing/2014/main" id="{364538D6-C8A5-4E33-862B-EE50BC780C5C}"/>
              </a:ext>
            </a:extLst>
          </p:cNvPr>
          <p:cNvPicPr>
            <a:picLocks noChangeAspect="1"/>
          </p:cNvPicPr>
          <p:nvPr/>
        </p:nvPicPr>
        <p:blipFill>
          <a:blip r:embed="rId10"/>
          <a:stretch>
            <a:fillRect/>
          </a:stretch>
        </p:blipFill>
        <p:spPr>
          <a:xfrm>
            <a:off x="4945395" y="381000"/>
            <a:ext cx="1531605" cy="526714"/>
          </a:xfrm>
          <a:prstGeom prst="rect">
            <a:avLst/>
          </a:prstGeom>
        </p:spPr>
      </p:pic>
    </p:spTree>
    <p:extLst>
      <p:ext uri="{BB962C8B-B14F-4D97-AF65-F5344CB8AC3E}">
        <p14:creationId xmlns:p14="http://schemas.microsoft.com/office/powerpoint/2010/main" val="15948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8229600" cy="1143000"/>
          </a:xfrm>
        </p:spPr>
        <p:txBody>
          <a:bodyPr anchor="t">
            <a:noAutofit/>
          </a:bodyPr>
          <a:lstStyle/>
          <a:p>
            <a:pPr algn="l"/>
            <a:r>
              <a:rPr lang="en-US" sz="3200" dirty="0">
                <a:latin typeface="Tw Cen MT" panose="020B0602020104020603" pitchFamily="34" charset="0"/>
              </a:rPr>
              <a:t>EDA - Median Analysis by State</a:t>
            </a:r>
            <a:endParaRPr lang="en-US" sz="2000" dirty="0">
              <a:latin typeface="Tw Cen MT" panose="020B0602020104020603" pitchFamily="34" charset="0"/>
            </a:endParaRPr>
          </a:p>
        </p:txBody>
      </p:sp>
      <p:pic>
        <p:nvPicPr>
          <p:cNvPr id="7" name="Picture 6" descr="A picture containing table, cup, sitting, glass&#10;&#10;Description automatically generated">
            <a:extLst>
              <a:ext uri="{FF2B5EF4-FFF2-40B4-BE49-F238E27FC236}">
                <a16:creationId xmlns:a16="http://schemas.microsoft.com/office/drawing/2014/main" id="{C09F8B9B-574A-47F9-9247-6BB94DE2937C}"/>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24800" y="-2748"/>
            <a:ext cx="1219200" cy="762851"/>
          </a:xfrm>
          <a:prstGeom prst="rect">
            <a:avLst/>
          </a:prstGeom>
        </p:spPr>
      </p:pic>
      <p:pic>
        <p:nvPicPr>
          <p:cNvPr id="9" name="Picture 8">
            <a:extLst>
              <a:ext uri="{FF2B5EF4-FFF2-40B4-BE49-F238E27FC236}">
                <a16:creationId xmlns:a16="http://schemas.microsoft.com/office/drawing/2014/main" id="{D79D610D-522F-4395-9F5E-1F3161F09596}"/>
              </a:ext>
            </a:extLst>
          </p:cNvPr>
          <p:cNvPicPr>
            <a:picLocks noChangeAspect="1"/>
          </p:cNvPicPr>
          <p:nvPr/>
        </p:nvPicPr>
        <p:blipFill>
          <a:blip r:embed="rId6"/>
          <a:stretch>
            <a:fillRect/>
          </a:stretch>
        </p:blipFill>
        <p:spPr>
          <a:xfrm>
            <a:off x="236998" y="3739013"/>
            <a:ext cx="4191000" cy="2595918"/>
          </a:xfrm>
          <a:prstGeom prst="rect">
            <a:avLst/>
          </a:prstGeom>
          <a:ln w="889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D5104791-C568-41E0-B7DE-0628AE841528}"/>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5E21E1-7DA1-4A58-8AB5-475D7E7A13F5}"/>
              </a:ext>
            </a:extLst>
          </p:cNvPr>
          <p:cNvSpPr txBox="1"/>
          <p:nvPr/>
        </p:nvSpPr>
        <p:spPr>
          <a:xfrm>
            <a:off x="4648199" y="1036146"/>
            <a:ext cx="4495801" cy="1323439"/>
          </a:xfrm>
          <a:prstGeom prst="rect">
            <a:avLst/>
          </a:prstGeom>
          <a:noFill/>
        </p:spPr>
        <p:txBody>
          <a:bodyPr wrap="square" rtlCol="0">
            <a:spAutoFit/>
          </a:bodyPr>
          <a:lstStyle/>
          <a:p>
            <a:r>
              <a:rPr lang="en-US" sz="1600" dirty="0"/>
              <a:t>The median IBU per state appears to change considerably between states with an overall median of 37.  West Virginia has the highest IBU at 57.5  and Kansas has the lowest at 22</a:t>
            </a:r>
          </a:p>
          <a:p>
            <a:r>
              <a:rPr lang="en-US" sz="1600" dirty="0"/>
              <a:t>(Fig. 2)</a:t>
            </a:r>
          </a:p>
        </p:txBody>
      </p:sp>
      <p:sp>
        <p:nvSpPr>
          <p:cNvPr id="20" name="TextBox 19">
            <a:extLst>
              <a:ext uri="{FF2B5EF4-FFF2-40B4-BE49-F238E27FC236}">
                <a16:creationId xmlns:a16="http://schemas.microsoft.com/office/drawing/2014/main" id="{3FBBA28A-26AF-4217-9C22-BA934219CD0C}"/>
              </a:ext>
            </a:extLst>
          </p:cNvPr>
          <p:cNvSpPr txBox="1"/>
          <p:nvPr/>
        </p:nvSpPr>
        <p:spPr>
          <a:xfrm>
            <a:off x="4888155" y="5181895"/>
            <a:ext cx="3909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Median By State</a:t>
            </a:r>
          </a:p>
        </p:txBody>
      </p:sp>
      <p:pic>
        <p:nvPicPr>
          <p:cNvPr id="3" name="Picture 2">
            <a:extLst>
              <a:ext uri="{FF2B5EF4-FFF2-40B4-BE49-F238E27FC236}">
                <a16:creationId xmlns:a16="http://schemas.microsoft.com/office/drawing/2014/main" id="{09E67BF9-1EC9-427D-B4CF-74C1F1CAB4CE}"/>
              </a:ext>
            </a:extLst>
          </p:cNvPr>
          <p:cNvPicPr>
            <a:picLocks noChangeAspect="1"/>
          </p:cNvPicPr>
          <p:nvPr/>
        </p:nvPicPr>
        <p:blipFill>
          <a:blip r:embed="rId7"/>
          <a:stretch>
            <a:fillRect/>
          </a:stretch>
        </p:blipFill>
        <p:spPr>
          <a:xfrm>
            <a:off x="4747866" y="2451166"/>
            <a:ext cx="4181765" cy="2595918"/>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3BEA59F5-24E4-45A6-BA7E-9A4DB89545DF}"/>
              </a:ext>
            </a:extLst>
          </p:cNvPr>
          <p:cNvSpPr txBox="1"/>
          <p:nvPr/>
        </p:nvSpPr>
        <p:spPr>
          <a:xfrm>
            <a:off x="166591" y="2150396"/>
            <a:ext cx="4261407" cy="1477328"/>
          </a:xfrm>
          <a:prstGeom prst="rect">
            <a:avLst/>
          </a:prstGeom>
          <a:noFill/>
        </p:spPr>
        <p:txBody>
          <a:bodyPr wrap="square" rtlCol="0">
            <a:spAutoFit/>
          </a:bodyPr>
          <a:lstStyle/>
          <a:p>
            <a:r>
              <a:rPr lang="en-US" dirty="0"/>
              <a:t>The </a:t>
            </a:r>
            <a:r>
              <a:rPr lang="en-US" dirty="0">
                <a:latin typeface="Tw Cen MT" panose="020B0602020104020603" pitchFamily="34" charset="0"/>
              </a:rPr>
              <a:t>median</a:t>
            </a:r>
            <a:r>
              <a:rPr lang="en-US" dirty="0"/>
              <a:t> ABV per state appears fairly consistent with an overall median of 0.056.  Kentucky has the highest ABV at 0.062 and Utah has the lowest at 0.04</a:t>
            </a:r>
          </a:p>
          <a:p>
            <a:r>
              <a:rPr lang="en-US" dirty="0"/>
              <a:t>(Fig. 1)</a:t>
            </a:r>
          </a:p>
        </p:txBody>
      </p:sp>
      <p:sp>
        <p:nvSpPr>
          <p:cNvPr id="21" name="TextBox 20">
            <a:extLst>
              <a:ext uri="{FF2B5EF4-FFF2-40B4-BE49-F238E27FC236}">
                <a16:creationId xmlns:a16="http://schemas.microsoft.com/office/drawing/2014/main" id="{A08D7CDD-7054-4956-9561-B63E98CE673C}"/>
              </a:ext>
            </a:extLst>
          </p:cNvPr>
          <p:cNvSpPr txBox="1"/>
          <p:nvPr/>
        </p:nvSpPr>
        <p:spPr>
          <a:xfrm>
            <a:off x="236998" y="6479773"/>
            <a:ext cx="4296458"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Median By State</a:t>
            </a:r>
          </a:p>
        </p:txBody>
      </p:sp>
    </p:spTree>
    <p:extLst>
      <p:ext uri="{BB962C8B-B14F-4D97-AF65-F5344CB8AC3E}">
        <p14:creationId xmlns:p14="http://schemas.microsoft.com/office/powerpoint/2010/main" val="29365955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8229600" cy="1143000"/>
          </a:xfrm>
        </p:spPr>
        <p:txBody>
          <a:bodyPr anchor="t">
            <a:noAutofit/>
          </a:bodyPr>
          <a:lstStyle/>
          <a:p>
            <a:pPr algn="l"/>
            <a:r>
              <a:rPr lang="en-US" sz="3200" dirty="0">
                <a:latin typeface="Tw Cen MT" panose="020B0602020104020603" pitchFamily="34" charset="0"/>
              </a:rPr>
              <a:t>EDA – Statistical Analysis by State</a:t>
            </a:r>
            <a:br>
              <a:rPr lang="en-US" sz="3200" dirty="0">
                <a:latin typeface="Tw Cen MT" panose="020B0602020104020603" pitchFamily="34" charset="0"/>
              </a:rPr>
            </a:br>
            <a:r>
              <a:rPr lang="en-US" sz="2000" dirty="0">
                <a:latin typeface="Tw Cen MT" panose="020B0602020104020603" pitchFamily="34" charset="0"/>
              </a:rPr>
              <a:t>Maximum ABV and IBU</a:t>
            </a:r>
          </a:p>
        </p:txBody>
      </p:sp>
      <p:pic>
        <p:nvPicPr>
          <p:cNvPr id="7" name="Picture 6" descr="A picture containing table, cup, sitting, glass&#10;&#10;Description automatically generated">
            <a:extLst>
              <a:ext uri="{FF2B5EF4-FFF2-40B4-BE49-F238E27FC236}">
                <a16:creationId xmlns:a16="http://schemas.microsoft.com/office/drawing/2014/main" id="{C09F8B9B-574A-47F9-9247-6BB94DE2937C}"/>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24800" y="-2748"/>
            <a:ext cx="1219200" cy="762851"/>
          </a:xfrm>
          <a:prstGeom prst="rect">
            <a:avLst/>
          </a:prstGeom>
        </p:spPr>
      </p:pic>
      <p:cxnSp>
        <p:nvCxnSpPr>
          <p:cNvPr id="8" name="Straight Connector 7">
            <a:extLst>
              <a:ext uri="{FF2B5EF4-FFF2-40B4-BE49-F238E27FC236}">
                <a16:creationId xmlns:a16="http://schemas.microsoft.com/office/drawing/2014/main" id="{D5104791-C568-41E0-B7DE-0628AE841528}"/>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1FC7C4-D640-4908-91CB-427BFC2B0AAF}"/>
              </a:ext>
            </a:extLst>
          </p:cNvPr>
          <p:cNvSpPr txBox="1"/>
          <p:nvPr/>
        </p:nvSpPr>
        <p:spPr>
          <a:xfrm>
            <a:off x="4572001" y="1071900"/>
            <a:ext cx="4419599" cy="1323439"/>
          </a:xfrm>
          <a:prstGeom prst="rect">
            <a:avLst/>
          </a:prstGeom>
          <a:noFill/>
        </p:spPr>
        <p:txBody>
          <a:bodyPr wrap="square" rtlCol="0">
            <a:spAutoFit/>
          </a:bodyPr>
          <a:lstStyle/>
          <a:p>
            <a:r>
              <a:rPr lang="en-US" sz="1600" dirty="0"/>
              <a:t>The maximum IBU per state appears to vary between states with an overall median of all max values at 92.82.  Oregon has the highest Max IBU at 138 and Arkansas has the lowest at 44.11 (Fig. 2)</a:t>
            </a:r>
            <a:endParaRPr lang="en-US" dirty="0"/>
          </a:p>
        </p:txBody>
      </p:sp>
      <p:pic>
        <p:nvPicPr>
          <p:cNvPr id="2" name="Picture 1">
            <a:extLst>
              <a:ext uri="{FF2B5EF4-FFF2-40B4-BE49-F238E27FC236}">
                <a16:creationId xmlns:a16="http://schemas.microsoft.com/office/drawing/2014/main" id="{A38D109E-CB67-4B13-872B-5AD7CD7065F3}"/>
              </a:ext>
            </a:extLst>
          </p:cNvPr>
          <p:cNvPicPr>
            <a:picLocks noChangeAspect="1"/>
          </p:cNvPicPr>
          <p:nvPr/>
        </p:nvPicPr>
        <p:blipFill>
          <a:blip r:embed="rId6"/>
          <a:stretch>
            <a:fillRect/>
          </a:stretch>
        </p:blipFill>
        <p:spPr>
          <a:xfrm>
            <a:off x="4638393" y="2699320"/>
            <a:ext cx="4318104" cy="2691580"/>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30579E49-77C4-4385-9FB3-274E344FFAA0}"/>
              </a:ext>
            </a:extLst>
          </p:cNvPr>
          <p:cNvSpPr txBox="1"/>
          <p:nvPr/>
        </p:nvSpPr>
        <p:spPr>
          <a:xfrm>
            <a:off x="4572000" y="5528076"/>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Max By State</a:t>
            </a:r>
          </a:p>
        </p:txBody>
      </p:sp>
      <p:sp>
        <p:nvSpPr>
          <p:cNvPr id="15" name="TextBox 14">
            <a:extLst>
              <a:ext uri="{FF2B5EF4-FFF2-40B4-BE49-F238E27FC236}">
                <a16:creationId xmlns:a16="http://schemas.microsoft.com/office/drawing/2014/main" id="{03CB9FAB-1A32-4605-9C15-DB397336CFBD}"/>
              </a:ext>
            </a:extLst>
          </p:cNvPr>
          <p:cNvSpPr txBox="1"/>
          <p:nvPr/>
        </p:nvSpPr>
        <p:spPr>
          <a:xfrm>
            <a:off x="114945" y="6449296"/>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Max By State</a:t>
            </a:r>
          </a:p>
        </p:txBody>
      </p:sp>
      <p:pic>
        <p:nvPicPr>
          <p:cNvPr id="3" name="Picture 2">
            <a:extLst>
              <a:ext uri="{FF2B5EF4-FFF2-40B4-BE49-F238E27FC236}">
                <a16:creationId xmlns:a16="http://schemas.microsoft.com/office/drawing/2014/main" id="{DDFEF626-2B52-46D3-8D9A-2F43EB21AB3C}"/>
              </a:ext>
            </a:extLst>
          </p:cNvPr>
          <p:cNvPicPr>
            <a:picLocks noChangeAspect="1"/>
          </p:cNvPicPr>
          <p:nvPr/>
        </p:nvPicPr>
        <p:blipFill>
          <a:blip r:embed="rId7"/>
          <a:stretch>
            <a:fillRect/>
          </a:stretch>
        </p:blipFill>
        <p:spPr>
          <a:xfrm>
            <a:off x="152876" y="3667385"/>
            <a:ext cx="4252015" cy="2662524"/>
          </a:xfrm>
          <a:prstGeom prst="rect">
            <a:avLst/>
          </a:prstGeom>
          <a:ln w="88900" cap="sq" cmpd="thickThin">
            <a:solidFill>
              <a:srgbClr val="000000"/>
            </a:solidFill>
            <a:prstDash val="solid"/>
            <a:miter lim="800000"/>
          </a:ln>
          <a:effectLst>
            <a:innerShdw blurRad="76200">
              <a:srgbClr val="000000"/>
            </a:innerShdw>
          </a:effectLst>
        </p:spPr>
      </p:pic>
      <p:sp>
        <p:nvSpPr>
          <p:cNvPr id="16" name="TextBox 15">
            <a:extLst>
              <a:ext uri="{FF2B5EF4-FFF2-40B4-BE49-F238E27FC236}">
                <a16:creationId xmlns:a16="http://schemas.microsoft.com/office/drawing/2014/main" id="{ACA4699E-573C-463B-9F64-4A5EBA544197}"/>
              </a:ext>
            </a:extLst>
          </p:cNvPr>
          <p:cNvSpPr txBox="1"/>
          <p:nvPr/>
        </p:nvSpPr>
        <p:spPr>
          <a:xfrm>
            <a:off x="113616" y="2030603"/>
            <a:ext cx="4291276" cy="1323439"/>
          </a:xfrm>
          <a:prstGeom prst="rect">
            <a:avLst/>
          </a:prstGeom>
          <a:noFill/>
        </p:spPr>
        <p:txBody>
          <a:bodyPr wrap="square" rtlCol="0">
            <a:spAutoFit/>
          </a:bodyPr>
          <a:lstStyle/>
          <a:p>
            <a:r>
              <a:rPr lang="en-US" sz="1600" dirty="0"/>
              <a:t>The maximum ABV per state appears to vary between states with an overall median of all max values at 0.09.  Colorado has the highest Max ABV at 0.128 and Delaware has the lowest at 0.055 (Fig. 1)</a:t>
            </a:r>
            <a:endParaRPr lang="en-US" dirty="0"/>
          </a:p>
        </p:txBody>
      </p:sp>
    </p:spTree>
    <p:extLst>
      <p:ext uri="{BB962C8B-B14F-4D97-AF65-F5344CB8AC3E}">
        <p14:creationId xmlns:p14="http://schemas.microsoft.com/office/powerpoint/2010/main" val="28444242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0163"/>
            <a:ext cx="8229600" cy="1143000"/>
          </a:xfrm>
        </p:spPr>
        <p:txBody>
          <a:bodyPr anchor="t">
            <a:noAutofit/>
          </a:bodyPr>
          <a:lstStyle/>
          <a:p>
            <a:pPr algn="l"/>
            <a:r>
              <a:rPr lang="en-US" sz="3200" dirty="0">
                <a:latin typeface="Tw Cen MT" panose="020B0602020104020603" pitchFamily="34" charset="0"/>
              </a:rPr>
              <a:t>STATISTICS and DISTRIBUTION OF ABV</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pic>
        <p:nvPicPr>
          <p:cNvPr id="2" name="Picture 1">
            <a:extLst>
              <a:ext uri="{FF2B5EF4-FFF2-40B4-BE49-F238E27FC236}">
                <a16:creationId xmlns:a16="http://schemas.microsoft.com/office/drawing/2014/main" id="{A2247E66-488E-41BB-B6ED-4ECE2A7386F7}"/>
              </a:ext>
            </a:extLst>
          </p:cNvPr>
          <p:cNvPicPr>
            <a:picLocks noChangeAspect="1"/>
          </p:cNvPicPr>
          <p:nvPr/>
        </p:nvPicPr>
        <p:blipFill>
          <a:blip r:embed="rId5"/>
          <a:stretch>
            <a:fillRect/>
          </a:stretch>
        </p:blipFill>
        <p:spPr>
          <a:xfrm>
            <a:off x="163082" y="3810000"/>
            <a:ext cx="4242208" cy="2632468"/>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a:extLst>
              <a:ext uri="{FF2B5EF4-FFF2-40B4-BE49-F238E27FC236}">
                <a16:creationId xmlns:a16="http://schemas.microsoft.com/office/drawing/2014/main" id="{60E9EA73-60A6-4367-AF52-ABB151A35B3C}"/>
              </a:ext>
            </a:extLst>
          </p:cNvPr>
          <p:cNvPicPr>
            <a:picLocks noChangeAspect="1"/>
          </p:cNvPicPr>
          <p:nvPr/>
        </p:nvPicPr>
        <p:blipFill>
          <a:blip r:embed="rId6"/>
          <a:stretch>
            <a:fillRect/>
          </a:stretch>
        </p:blipFill>
        <p:spPr>
          <a:xfrm>
            <a:off x="4618643" y="2398642"/>
            <a:ext cx="4371975" cy="2706758"/>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Connector 6">
            <a:extLst>
              <a:ext uri="{FF2B5EF4-FFF2-40B4-BE49-F238E27FC236}">
                <a16:creationId xmlns:a16="http://schemas.microsoft.com/office/drawing/2014/main" id="{79DF0CD6-8EC2-4C53-AF9D-B313D1A62F8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197BC16-8A4F-4FAC-BA34-E1AA827698CB}"/>
              </a:ext>
            </a:extLst>
          </p:cNvPr>
          <p:cNvSpPr txBox="1"/>
          <p:nvPr/>
        </p:nvSpPr>
        <p:spPr>
          <a:xfrm>
            <a:off x="4495801" y="1132582"/>
            <a:ext cx="4572000" cy="1077218"/>
          </a:xfrm>
          <a:prstGeom prst="rect">
            <a:avLst/>
          </a:prstGeom>
          <a:noFill/>
        </p:spPr>
        <p:txBody>
          <a:bodyPr wrap="square" rtlCol="0">
            <a:spAutoFit/>
          </a:bodyPr>
          <a:lstStyle/>
          <a:p>
            <a:r>
              <a:rPr lang="en-US" sz="1600" dirty="0"/>
              <a:t>The ABV per size of can (oz) clearly illustrates that the IPA variety has more Alcohol By Volume than other varieties.  This across all can sizes with one exception (can size=19.2).  (Fig. 2)</a:t>
            </a:r>
          </a:p>
        </p:txBody>
      </p:sp>
      <p:sp>
        <p:nvSpPr>
          <p:cNvPr id="9" name="TextBox 8">
            <a:extLst>
              <a:ext uri="{FF2B5EF4-FFF2-40B4-BE49-F238E27FC236}">
                <a16:creationId xmlns:a16="http://schemas.microsoft.com/office/drawing/2014/main" id="{62226DC7-2BF9-4DB4-B499-3F80202B2FEE}"/>
              </a:ext>
            </a:extLst>
          </p:cNvPr>
          <p:cNvSpPr txBox="1"/>
          <p:nvPr/>
        </p:nvSpPr>
        <p:spPr>
          <a:xfrm>
            <a:off x="4576617" y="5202322"/>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ABV by Size of can in Ounces</a:t>
            </a:r>
          </a:p>
        </p:txBody>
      </p:sp>
      <p:sp>
        <p:nvSpPr>
          <p:cNvPr id="10" name="TextBox 9">
            <a:extLst>
              <a:ext uri="{FF2B5EF4-FFF2-40B4-BE49-F238E27FC236}">
                <a16:creationId xmlns:a16="http://schemas.microsoft.com/office/drawing/2014/main" id="{E2382962-A851-448C-923D-E8D6904DA033}"/>
              </a:ext>
            </a:extLst>
          </p:cNvPr>
          <p:cNvSpPr txBox="1"/>
          <p:nvPr/>
        </p:nvSpPr>
        <p:spPr>
          <a:xfrm>
            <a:off x="93758" y="6507743"/>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by Ale Type</a:t>
            </a:r>
          </a:p>
        </p:txBody>
      </p:sp>
      <p:sp>
        <p:nvSpPr>
          <p:cNvPr id="11" name="TextBox 10">
            <a:extLst>
              <a:ext uri="{FF2B5EF4-FFF2-40B4-BE49-F238E27FC236}">
                <a16:creationId xmlns:a16="http://schemas.microsoft.com/office/drawing/2014/main" id="{47F3B578-E921-42A4-BCD0-45C45B53FAE3}"/>
              </a:ext>
            </a:extLst>
          </p:cNvPr>
          <p:cNvSpPr txBox="1"/>
          <p:nvPr/>
        </p:nvSpPr>
        <p:spPr>
          <a:xfrm>
            <a:off x="48952" y="2414727"/>
            <a:ext cx="4572000" cy="1323439"/>
          </a:xfrm>
          <a:prstGeom prst="rect">
            <a:avLst/>
          </a:prstGeom>
          <a:noFill/>
        </p:spPr>
        <p:txBody>
          <a:bodyPr wrap="square" rtlCol="0">
            <a:spAutoFit/>
          </a:bodyPr>
          <a:lstStyle/>
          <a:p>
            <a:r>
              <a:rPr lang="en-US" sz="1600" dirty="0"/>
              <a:t>The ABV clearly illustrates that the IPA variety has more Alcohol By Volume than other varieties.  This is across all can sizes with one exception (can size=19.2) in the “other” type.  (Fig. 1)</a:t>
            </a:r>
          </a:p>
        </p:txBody>
      </p:sp>
    </p:spTree>
    <p:extLst>
      <p:ext uri="{BB962C8B-B14F-4D97-AF65-F5344CB8AC3E}">
        <p14:creationId xmlns:p14="http://schemas.microsoft.com/office/powerpoint/2010/main" val="12435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175"/>
            <a:ext cx="8229600" cy="763588"/>
          </a:xfrm>
        </p:spPr>
        <p:txBody>
          <a:bodyPr anchor="t">
            <a:noAutofit/>
          </a:bodyPr>
          <a:lstStyle/>
          <a:p>
            <a:pPr algn="l"/>
            <a:r>
              <a:rPr lang="en-US" sz="3200" dirty="0">
                <a:latin typeface="Tw Cen MT" panose="020B0602020104020603" pitchFamily="34" charset="0"/>
              </a:rPr>
              <a:t>STATISTICS and DISTRIBUTION OF ABV</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sp>
        <p:nvSpPr>
          <p:cNvPr id="8" name="TextBox 7">
            <a:extLst>
              <a:ext uri="{FF2B5EF4-FFF2-40B4-BE49-F238E27FC236}">
                <a16:creationId xmlns:a16="http://schemas.microsoft.com/office/drawing/2014/main" id="{964676C6-4B0E-45DF-8A3B-1F26356ECC09}"/>
              </a:ext>
            </a:extLst>
          </p:cNvPr>
          <p:cNvSpPr txBox="1"/>
          <p:nvPr/>
        </p:nvSpPr>
        <p:spPr>
          <a:xfrm>
            <a:off x="96984" y="1128715"/>
            <a:ext cx="858981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w Cen MT" panose="020B0602020104020603" pitchFamily="34" charset="0"/>
              </a:rPr>
              <a:t>IPA style beer is the predominant variety when ABV exceeds 0.06.  This again indicates that IPA beer tends to have higher alcohol content than other variety.  </a:t>
            </a:r>
          </a:p>
        </p:txBody>
      </p:sp>
      <p:cxnSp>
        <p:nvCxnSpPr>
          <p:cNvPr id="9" name="Straight Connector 8">
            <a:extLst>
              <a:ext uri="{FF2B5EF4-FFF2-40B4-BE49-F238E27FC236}">
                <a16:creationId xmlns:a16="http://schemas.microsoft.com/office/drawing/2014/main" id="{622978AC-73CB-4097-977E-9179B3460B9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C8D2CAA-99E8-4EB5-86CB-E2F142F58CFE}"/>
              </a:ext>
            </a:extLst>
          </p:cNvPr>
          <p:cNvPicPr>
            <a:picLocks noChangeAspect="1"/>
          </p:cNvPicPr>
          <p:nvPr/>
        </p:nvPicPr>
        <p:blipFill>
          <a:blip r:embed="rId4"/>
          <a:stretch>
            <a:fillRect/>
          </a:stretch>
        </p:blipFill>
        <p:spPr>
          <a:xfrm>
            <a:off x="96984" y="1932808"/>
            <a:ext cx="8970816" cy="4764427"/>
          </a:xfrm>
          <a:prstGeom prst="rect">
            <a:avLst/>
          </a:prstGeom>
        </p:spPr>
      </p:pic>
    </p:spTree>
    <p:extLst>
      <p:ext uri="{BB962C8B-B14F-4D97-AF65-F5344CB8AC3E}">
        <p14:creationId xmlns:p14="http://schemas.microsoft.com/office/powerpoint/2010/main" val="2573161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2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themeOverride>
</file>

<file path=ppt/theme/themeOverride2.xml><?xml version="1.0" encoding="utf-8"?>
<a:themeOverride xmlns:a="http://schemas.openxmlformats.org/drawingml/2006/main">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themeOverride>
</file>

<file path=ppt/theme/themeOverride3.xml><?xml version="1.0" encoding="utf-8"?>
<a:themeOverride xmlns:a="http://schemas.openxmlformats.org/drawingml/2006/main">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themeOverride>
</file>

<file path=docProps/app.xml><?xml version="1.0" encoding="utf-8"?>
<Properties xmlns="http://schemas.openxmlformats.org/officeDocument/2006/extended-properties" xmlns:vt="http://schemas.openxmlformats.org/officeDocument/2006/docPropsVTypes">
  <Template/>
  <TotalTime>44705</TotalTime>
  <Words>1092</Words>
  <Application>Microsoft Office PowerPoint</Application>
  <PresentationFormat>On-screen Show (4:3)</PresentationFormat>
  <Paragraphs>95</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2_Body Slides</vt:lpstr>
      <vt:lpstr>PowerPoint Presentation</vt:lpstr>
      <vt:lpstr>INITIAL DATA PROFILING BEER DATA SET</vt:lpstr>
      <vt:lpstr>INITIAL DATA PROFILING BREWERY DATA SET</vt:lpstr>
      <vt:lpstr>DATA Transformation MISSING VALUES IN MERGED DATA SET</vt:lpstr>
      <vt:lpstr>EDA – ABV &amp; IBU distribution Merged Breweries and Beers Data Sets</vt:lpstr>
      <vt:lpstr>EDA - Median Analysis by State</vt:lpstr>
      <vt:lpstr>EDA – Statistical Analysis by State Maximum ABV and IBU</vt:lpstr>
      <vt:lpstr>STATISTICS and DISTRIBUTION OF ABV</vt:lpstr>
      <vt:lpstr>STATISTICS and DISTRIBUTION OF ABV</vt:lpstr>
      <vt:lpstr>STATISTICS and DISTRIBUTION OF ABV &amp; IBU</vt:lpstr>
      <vt:lpstr>RELATIONSHIP ABV v. IBU</vt:lpstr>
      <vt:lpstr>RELATIONSHIP ABV v. IBU</vt:lpstr>
      <vt:lpstr>KNN CLUSTERING for IPAs vs Ale</vt:lpstr>
      <vt:lpstr>Additional Analysis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Alex Salamah</cp:lastModifiedBy>
  <cp:revision>678</cp:revision>
  <dcterms:created xsi:type="dcterms:W3CDTF">2016-03-21T14:12:59Z</dcterms:created>
  <dcterms:modified xsi:type="dcterms:W3CDTF">2019-10-21T00:35:53Z</dcterms:modified>
  <cp:category/>
</cp:coreProperties>
</file>