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6CB86D3-7B57-4351-8487-129B39CE012B}" type="datetimeFigureOut">
              <a:rPr kumimoji="1" lang="ja-JP" altLang="en-US" smtClean="0"/>
              <a:t>2020/6/4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2002129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6CB86D3-7B57-4351-8487-129B39CE012B}" type="datetimeFigureOut">
              <a:rPr kumimoji="1" lang="ja-JP" altLang="en-US" smtClean="0"/>
              <a:t>2020/6/4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494716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6CB86D3-7B57-4351-8487-129B39CE012B}" type="datetimeFigureOut">
              <a:rPr kumimoji="1" lang="ja-JP" altLang="en-US" smtClean="0"/>
              <a:t>2020/6/4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1083862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6CB86D3-7B57-4351-8487-129B39CE012B}" type="datetimeFigureOut">
              <a:rPr kumimoji="1" lang="ja-JP" altLang="en-US" smtClean="0"/>
              <a:t>2020/6/4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3339175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6CB86D3-7B57-4351-8487-129B39CE012B}" type="datetimeFigureOut">
              <a:rPr kumimoji="1" lang="ja-JP" altLang="en-US" smtClean="0"/>
              <a:t>2020/6/4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2874496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6CB86D3-7B57-4351-8487-129B39CE012B}" type="datetimeFigureOut">
              <a:rPr kumimoji="1" lang="ja-JP" altLang="en-US" smtClean="0"/>
              <a:t>2020/6/4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3773338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6CB86D3-7B57-4351-8487-129B39CE012B}" type="datetimeFigureOut">
              <a:rPr kumimoji="1" lang="ja-JP" altLang="en-US" smtClean="0"/>
              <a:t>2020/6/4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2368913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6CB86D3-7B57-4351-8487-129B39CE012B}" type="datetimeFigureOut">
              <a:rPr kumimoji="1" lang="ja-JP" altLang="en-US" smtClean="0"/>
              <a:t>2020/6/4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472631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6CB86D3-7B57-4351-8487-129B39CE012B}" type="datetimeFigureOut">
              <a:rPr kumimoji="1" lang="ja-JP" altLang="en-US" smtClean="0"/>
              <a:t>2020/6/4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2726676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6CB86D3-7B57-4351-8487-129B39CE012B}" type="datetimeFigureOut">
              <a:rPr kumimoji="1" lang="ja-JP" altLang="en-US" smtClean="0"/>
              <a:t>2020/6/4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918295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6CB86D3-7B57-4351-8487-129B39CE012B}" type="datetimeFigureOut">
              <a:rPr kumimoji="1" lang="ja-JP" altLang="en-US" smtClean="0"/>
              <a:t>2020/6/4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893038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CB86D3-7B57-4351-8487-129B39CE012B}" type="datetimeFigureOut">
              <a:rPr kumimoji="1" lang="ja-JP" altLang="en-US" smtClean="0"/>
              <a:t>2020/6/4</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3906754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正方形/長方形 71"/>
          <p:cNvSpPr/>
          <p:nvPr/>
        </p:nvSpPr>
        <p:spPr>
          <a:xfrm>
            <a:off x="1691680" y="2977206"/>
            <a:ext cx="5616624" cy="3476129"/>
          </a:xfrm>
          <a:prstGeom prst="rect">
            <a:avLst/>
          </a:prstGeom>
          <a:solidFill>
            <a:schemeClr val="accent3">
              <a:lumMod val="40000"/>
              <a:lumOff val="60000"/>
            </a:schemeClr>
          </a:solid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p:cNvSpPr/>
          <p:nvPr/>
        </p:nvSpPr>
        <p:spPr>
          <a:xfrm>
            <a:off x="5664389" y="3969060"/>
            <a:ext cx="1499899" cy="1692188"/>
          </a:xfrm>
          <a:prstGeom prst="rect">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p:cNvSpPr/>
          <p:nvPr/>
        </p:nvSpPr>
        <p:spPr>
          <a:xfrm>
            <a:off x="5448365" y="3897052"/>
            <a:ext cx="1499899" cy="1692188"/>
          </a:xfrm>
          <a:prstGeom prst="rect">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p:cNvSpPr/>
          <p:nvPr/>
        </p:nvSpPr>
        <p:spPr>
          <a:xfrm>
            <a:off x="5088325" y="3789040"/>
            <a:ext cx="1499899" cy="16921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4368245" y="3681028"/>
            <a:ext cx="1499899" cy="16921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4786028" y="4629777"/>
            <a:ext cx="664331" cy="597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smtClean="0"/>
              <a:t>q</a:t>
            </a:r>
            <a:r>
              <a:rPr kumimoji="1" lang="en-US" altLang="ja-JP" sz="1400" dirty="0" smtClean="0"/>
              <a:t>ueue</a:t>
            </a:r>
            <a:endParaRPr lang="en-US" altLang="ja-JP" sz="1400" dirty="0" smtClean="0"/>
          </a:p>
          <a:p>
            <a:pPr algn="ctr"/>
            <a:r>
              <a:rPr lang="en-US" altLang="ja-JP" sz="1400" dirty="0" smtClean="0"/>
              <a:t>buffer</a:t>
            </a:r>
            <a:endParaRPr lang="en-US" altLang="ja-JP" sz="1400" dirty="0"/>
          </a:p>
        </p:txBody>
      </p:sp>
      <p:sp>
        <p:nvSpPr>
          <p:cNvPr id="66" name="正方形/長方形 65"/>
          <p:cNvSpPr/>
          <p:nvPr/>
        </p:nvSpPr>
        <p:spPr>
          <a:xfrm>
            <a:off x="1403648" y="188640"/>
            <a:ext cx="6192688" cy="65527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611560" y="34751"/>
            <a:ext cx="871072" cy="307777"/>
          </a:xfrm>
          <a:prstGeom prst="rect">
            <a:avLst/>
          </a:prstGeom>
          <a:noFill/>
        </p:spPr>
        <p:txBody>
          <a:bodyPr wrap="none" rtlCol="0">
            <a:spAutoFit/>
          </a:bodyPr>
          <a:lstStyle/>
          <a:p>
            <a:r>
              <a:rPr kumimoji="1" lang="en-US" altLang="ja-JP" sz="1400" dirty="0" smtClean="0"/>
              <a:t>1 process</a:t>
            </a:r>
            <a:endParaRPr kumimoji="1" lang="ja-JP" altLang="en-US" sz="1400" dirty="0"/>
          </a:p>
        </p:txBody>
      </p:sp>
      <p:sp>
        <p:nvSpPr>
          <p:cNvPr id="73" name="テキスト ボックス 72"/>
          <p:cNvSpPr txBox="1"/>
          <p:nvPr/>
        </p:nvSpPr>
        <p:spPr>
          <a:xfrm>
            <a:off x="1699324" y="2977207"/>
            <a:ext cx="1407116" cy="307777"/>
          </a:xfrm>
          <a:prstGeom prst="rect">
            <a:avLst/>
          </a:prstGeom>
          <a:noFill/>
        </p:spPr>
        <p:txBody>
          <a:bodyPr wrap="none" rtlCol="0">
            <a:spAutoFit/>
          </a:bodyPr>
          <a:lstStyle/>
          <a:p>
            <a:r>
              <a:rPr lang="en-US" altLang="ja-JP" sz="1400" dirty="0" err="1"/>
              <a:t>t</a:t>
            </a:r>
            <a:r>
              <a:rPr kumimoji="1" lang="en-US" altLang="ja-JP" sz="1400" dirty="0" err="1" smtClean="0"/>
              <a:t>hread_manager</a:t>
            </a:r>
            <a:endParaRPr kumimoji="1" lang="ja-JP" altLang="en-US" sz="1400" dirty="0"/>
          </a:p>
        </p:txBody>
      </p:sp>
      <p:sp>
        <p:nvSpPr>
          <p:cNvPr id="106" name="正方形/長方形 105"/>
          <p:cNvSpPr/>
          <p:nvPr/>
        </p:nvSpPr>
        <p:spPr>
          <a:xfrm>
            <a:off x="4644008" y="4120603"/>
            <a:ext cx="1008112" cy="39690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sequence</a:t>
            </a:r>
            <a:endParaRPr kumimoji="1" lang="en-US" altLang="ja-JP" sz="1400" dirty="0">
              <a:solidFill>
                <a:schemeClr val="tx1"/>
              </a:solidFill>
            </a:endParaRPr>
          </a:p>
        </p:txBody>
      </p:sp>
      <p:sp>
        <p:nvSpPr>
          <p:cNvPr id="107" name="正方形/長方形 106"/>
          <p:cNvSpPr/>
          <p:nvPr/>
        </p:nvSpPr>
        <p:spPr>
          <a:xfrm>
            <a:off x="2072373" y="5661248"/>
            <a:ext cx="1499899"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テキスト ボックス 107"/>
          <p:cNvSpPr txBox="1"/>
          <p:nvPr/>
        </p:nvSpPr>
        <p:spPr>
          <a:xfrm>
            <a:off x="2307964" y="5720556"/>
            <a:ext cx="1039900" cy="523220"/>
          </a:xfrm>
          <a:prstGeom prst="rect">
            <a:avLst/>
          </a:prstGeom>
          <a:noFill/>
        </p:spPr>
        <p:txBody>
          <a:bodyPr wrap="none" rtlCol="0">
            <a:spAutoFit/>
          </a:bodyPr>
          <a:lstStyle/>
          <a:p>
            <a:r>
              <a:rPr kumimoji="1" lang="en-US" altLang="ja-JP" sz="1400" dirty="0" err="1" smtClean="0"/>
              <a:t>baseThread</a:t>
            </a:r>
            <a:endParaRPr lang="en-US" altLang="ja-JP" sz="1400" dirty="0"/>
          </a:p>
          <a:p>
            <a:r>
              <a:rPr kumimoji="1" lang="en-US" altLang="ja-JP" sz="1400" dirty="0" smtClean="0"/>
              <a:t>(</a:t>
            </a:r>
            <a:r>
              <a:rPr kumimoji="1" lang="en-US" altLang="ja-JP" sz="1400" dirty="0" err="1" smtClean="0"/>
              <a:t>pthread</a:t>
            </a:r>
            <a:r>
              <a:rPr kumimoji="1" lang="en-US" altLang="ja-JP" sz="1400" dirty="0" smtClean="0"/>
              <a:t>)</a:t>
            </a:r>
            <a:endParaRPr kumimoji="1" lang="ja-JP" altLang="en-US" sz="1400" dirty="0"/>
          </a:p>
        </p:txBody>
      </p:sp>
      <p:sp>
        <p:nvSpPr>
          <p:cNvPr id="109" name="正方形/長方形 108"/>
          <p:cNvSpPr/>
          <p:nvPr/>
        </p:nvSpPr>
        <p:spPr>
          <a:xfrm>
            <a:off x="3779912" y="5661248"/>
            <a:ext cx="1499899"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テキスト ボックス 109"/>
          <p:cNvSpPr txBox="1"/>
          <p:nvPr/>
        </p:nvSpPr>
        <p:spPr>
          <a:xfrm>
            <a:off x="4015503" y="5720556"/>
            <a:ext cx="1211037" cy="523220"/>
          </a:xfrm>
          <a:prstGeom prst="rect">
            <a:avLst/>
          </a:prstGeom>
          <a:noFill/>
        </p:spPr>
        <p:txBody>
          <a:bodyPr wrap="none" rtlCol="0">
            <a:spAutoFit/>
          </a:bodyPr>
          <a:lstStyle/>
          <a:p>
            <a:r>
              <a:rPr lang="en-US" altLang="ja-JP" sz="1400" dirty="0" err="1" smtClean="0"/>
              <a:t>sigwait</a:t>
            </a:r>
            <a:r>
              <a:rPr kumimoji="1" lang="en-US" altLang="ja-JP" sz="1400" dirty="0" err="1" smtClean="0"/>
              <a:t>Thread</a:t>
            </a:r>
            <a:endParaRPr lang="en-US" altLang="ja-JP" sz="1400" dirty="0"/>
          </a:p>
          <a:p>
            <a:r>
              <a:rPr kumimoji="1" lang="en-US" altLang="ja-JP" sz="1400" dirty="0" smtClean="0"/>
              <a:t>(</a:t>
            </a:r>
            <a:r>
              <a:rPr kumimoji="1" lang="en-US" altLang="ja-JP" sz="1400" dirty="0" err="1" smtClean="0"/>
              <a:t>pthread</a:t>
            </a:r>
            <a:r>
              <a:rPr kumimoji="1" lang="en-US" altLang="ja-JP" sz="1400" dirty="0" smtClean="0"/>
              <a:t>)</a:t>
            </a:r>
            <a:endParaRPr kumimoji="1" lang="ja-JP" altLang="en-US" sz="1400" dirty="0"/>
          </a:p>
        </p:txBody>
      </p:sp>
      <p:sp>
        <p:nvSpPr>
          <p:cNvPr id="112" name="テキスト ボックス 111"/>
          <p:cNvSpPr txBox="1"/>
          <p:nvPr/>
        </p:nvSpPr>
        <p:spPr>
          <a:xfrm>
            <a:off x="4355976" y="3661792"/>
            <a:ext cx="1210396" cy="523220"/>
          </a:xfrm>
          <a:prstGeom prst="rect">
            <a:avLst/>
          </a:prstGeom>
          <a:noFill/>
        </p:spPr>
        <p:txBody>
          <a:bodyPr wrap="none" rtlCol="0">
            <a:spAutoFit/>
          </a:bodyPr>
          <a:lstStyle/>
          <a:p>
            <a:r>
              <a:rPr lang="en-US" altLang="ja-JP" sz="1400" dirty="0" err="1" smtClean="0"/>
              <a:t>worker</a:t>
            </a:r>
            <a:r>
              <a:rPr kumimoji="1" lang="en-US" altLang="ja-JP" sz="1400" dirty="0" err="1" smtClean="0"/>
              <a:t>Thread</a:t>
            </a:r>
            <a:endParaRPr lang="en-US" altLang="ja-JP" sz="1400" dirty="0"/>
          </a:p>
          <a:p>
            <a:r>
              <a:rPr kumimoji="1" lang="en-US" altLang="ja-JP" sz="1400" dirty="0" smtClean="0"/>
              <a:t>(</a:t>
            </a:r>
            <a:r>
              <a:rPr kumimoji="1" lang="en-US" altLang="ja-JP" sz="1400" dirty="0" err="1" smtClean="0"/>
              <a:t>pthread</a:t>
            </a:r>
            <a:r>
              <a:rPr kumimoji="1" lang="en-US" altLang="ja-JP" sz="1400" dirty="0" smtClean="0"/>
              <a:t>)</a:t>
            </a:r>
            <a:endParaRPr kumimoji="1" lang="ja-JP" altLang="en-US" sz="1400" dirty="0"/>
          </a:p>
        </p:txBody>
      </p:sp>
      <p:sp>
        <p:nvSpPr>
          <p:cNvPr id="67" name="正方形/長方形 66"/>
          <p:cNvSpPr/>
          <p:nvPr/>
        </p:nvSpPr>
        <p:spPr>
          <a:xfrm>
            <a:off x="3144109" y="3539563"/>
            <a:ext cx="1499899" cy="16921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a:off x="3576157" y="4511671"/>
            <a:ext cx="664331" cy="597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smtClean="0"/>
              <a:t>q</a:t>
            </a:r>
            <a:r>
              <a:rPr kumimoji="1" lang="en-US" altLang="ja-JP" sz="1400" dirty="0" smtClean="0"/>
              <a:t>ueue</a:t>
            </a:r>
            <a:endParaRPr lang="en-US" altLang="ja-JP" sz="1400" dirty="0" smtClean="0"/>
          </a:p>
          <a:p>
            <a:pPr algn="ctr"/>
            <a:r>
              <a:rPr lang="en-US" altLang="ja-JP" sz="1400" dirty="0" smtClean="0"/>
              <a:t>buffer</a:t>
            </a:r>
            <a:endParaRPr lang="en-US" altLang="ja-JP" sz="1400" dirty="0"/>
          </a:p>
        </p:txBody>
      </p:sp>
      <p:sp>
        <p:nvSpPr>
          <p:cNvPr id="104" name="正方形/長方形 103"/>
          <p:cNvSpPr/>
          <p:nvPr/>
        </p:nvSpPr>
        <p:spPr>
          <a:xfrm>
            <a:off x="3419872" y="3968203"/>
            <a:ext cx="1008112" cy="39690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sequence</a:t>
            </a:r>
            <a:endParaRPr kumimoji="1" lang="en-US" altLang="ja-JP" sz="1400" dirty="0">
              <a:solidFill>
                <a:schemeClr val="tx1"/>
              </a:solidFill>
            </a:endParaRPr>
          </a:p>
        </p:txBody>
      </p:sp>
      <p:sp>
        <p:nvSpPr>
          <p:cNvPr id="111" name="テキスト ボックス 110"/>
          <p:cNvSpPr txBox="1"/>
          <p:nvPr/>
        </p:nvSpPr>
        <p:spPr>
          <a:xfrm>
            <a:off x="3145580" y="3509392"/>
            <a:ext cx="1210396" cy="523220"/>
          </a:xfrm>
          <a:prstGeom prst="rect">
            <a:avLst/>
          </a:prstGeom>
          <a:noFill/>
        </p:spPr>
        <p:txBody>
          <a:bodyPr wrap="none" rtlCol="0">
            <a:spAutoFit/>
          </a:bodyPr>
          <a:lstStyle/>
          <a:p>
            <a:r>
              <a:rPr lang="en-US" altLang="ja-JP" sz="1400" dirty="0" err="1" smtClean="0"/>
              <a:t>worker</a:t>
            </a:r>
            <a:r>
              <a:rPr kumimoji="1" lang="en-US" altLang="ja-JP" sz="1400" dirty="0" err="1" smtClean="0"/>
              <a:t>Thread</a:t>
            </a:r>
            <a:endParaRPr lang="en-US" altLang="ja-JP" sz="1400" dirty="0"/>
          </a:p>
          <a:p>
            <a:r>
              <a:rPr kumimoji="1" lang="en-US" altLang="ja-JP" sz="1400" dirty="0" smtClean="0"/>
              <a:t>(</a:t>
            </a:r>
            <a:r>
              <a:rPr kumimoji="1" lang="en-US" altLang="ja-JP" sz="1400" dirty="0" err="1" smtClean="0"/>
              <a:t>pthread</a:t>
            </a:r>
            <a:r>
              <a:rPr kumimoji="1" lang="en-US" altLang="ja-JP" sz="1400" dirty="0" smtClean="0"/>
              <a:t>)</a:t>
            </a:r>
            <a:endParaRPr kumimoji="1" lang="ja-JP" altLang="en-US" sz="1400" dirty="0"/>
          </a:p>
        </p:txBody>
      </p:sp>
      <p:sp>
        <p:nvSpPr>
          <p:cNvPr id="6" name="正方形/長方形 5"/>
          <p:cNvSpPr/>
          <p:nvPr/>
        </p:nvSpPr>
        <p:spPr>
          <a:xfrm>
            <a:off x="1919973" y="3395547"/>
            <a:ext cx="1499899" cy="16921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p:cNvSpPr txBox="1"/>
          <p:nvPr/>
        </p:nvSpPr>
        <p:spPr>
          <a:xfrm>
            <a:off x="1921444" y="3356992"/>
            <a:ext cx="1210396" cy="523220"/>
          </a:xfrm>
          <a:prstGeom prst="rect">
            <a:avLst/>
          </a:prstGeom>
          <a:noFill/>
        </p:spPr>
        <p:txBody>
          <a:bodyPr wrap="none" rtlCol="0">
            <a:spAutoFit/>
          </a:bodyPr>
          <a:lstStyle/>
          <a:p>
            <a:r>
              <a:rPr lang="en-US" altLang="ja-JP" sz="1400" dirty="0" err="1" smtClean="0"/>
              <a:t>worker</a:t>
            </a:r>
            <a:r>
              <a:rPr kumimoji="1" lang="en-US" altLang="ja-JP" sz="1400" dirty="0" err="1" smtClean="0"/>
              <a:t>Thread</a:t>
            </a:r>
            <a:endParaRPr lang="en-US" altLang="ja-JP" sz="1400" dirty="0"/>
          </a:p>
          <a:p>
            <a:r>
              <a:rPr kumimoji="1" lang="en-US" altLang="ja-JP" sz="1400" dirty="0" smtClean="0"/>
              <a:t>(</a:t>
            </a:r>
            <a:r>
              <a:rPr kumimoji="1" lang="en-US" altLang="ja-JP" sz="1400" dirty="0" err="1" smtClean="0"/>
              <a:t>pthread</a:t>
            </a:r>
            <a:r>
              <a:rPr kumimoji="1" lang="en-US" altLang="ja-JP" sz="1400" dirty="0" smtClean="0"/>
              <a:t>)</a:t>
            </a:r>
            <a:endParaRPr kumimoji="1" lang="ja-JP" altLang="en-US" sz="1400" dirty="0"/>
          </a:p>
        </p:txBody>
      </p:sp>
      <p:sp>
        <p:nvSpPr>
          <p:cNvPr id="76" name="正方形/長方形 75"/>
          <p:cNvSpPr/>
          <p:nvPr/>
        </p:nvSpPr>
        <p:spPr>
          <a:xfrm>
            <a:off x="2352021" y="4367655"/>
            <a:ext cx="664331" cy="597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smtClean="0"/>
              <a:t>q</a:t>
            </a:r>
            <a:r>
              <a:rPr kumimoji="1" lang="en-US" altLang="ja-JP" sz="1400" dirty="0" smtClean="0"/>
              <a:t>ueue</a:t>
            </a:r>
            <a:endParaRPr lang="en-US" altLang="ja-JP" sz="1400" dirty="0" smtClean="0"/>
          </a:p>
          <a:p>
            <a:pPr algn="ctr"/>
            <a:r>
              <a:rPr lang="en-US" altLang="ja-JP" sz="1400" dirty="0" smtClean="0"/>
              <a:t>buffer</a:t>
            </a:r>
            <a:endParaRPr lang="en-US" altLang="ja-JP" sz="1400" dirty="0"/>
          </a:p>
        </p:txBody>
      </p:sp>
      <p:sp>
        <p:nvSpPr>
          <p:cNvPr id="97" name="正方形/長方形 96"/>
          <p:cNvSpPr/>
          <p:nvPr/>
        </p:nvSpPr>
        <p:spPr>
          <a:xfrm>
            <a:off x="2195736" y="3867352"/>
            <a:ext cx="1008112" cy="39690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sequence</a:t>
            </a:r>
            <a:endParaRPr kumimoji="1" lang="en-US" altLang="ja-JP" sz="1400" dirty="0">
              <a:solidFill>
                <a:schemeClr val="tx1"/>
              </a:solidFill>
            </a:endParaRPr>
          </a:p>
        </p:txBody>
      </p:sp>
      <p:sp>
        <p:nvSpPr>
          <p:cNvPr id="100" name="円弧 99"/>
          <p:cNvSpPr/>
          <p:nvPr/>
        </p:nvSpPr>
        <p:spPr>
          <a:xfrm>
            <a:off x="3131840" y="3789040"/>
            <a:ext cx="156118" cy="244670"/>
          </a:xfrm>
          <a:prstGeom prst="arc">
            <a:avLst>
              <a:gd name="adj1" fmla="val 14146474"/>
              <a:gd name="adj2" fmla="val 12037657"/>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2" name="カギ線コネクタ 101"/>
          <p:cNvCxnSpPr>
            <a:stCxn id="76" idx="1"/>
          </p:cNvCxnSpPr>
          <p:nvPr/>
        </p:nvCxnSpPr>
        <p:spPr>
          <a:xfrm rot="10800000">
            <a:off x="2201871" y="4264253"/>
            <a:ext cx="150150" cy="40211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2" name="テキスト ボックス 81"/>
          <p:cNvSpPr txBox="1"/>
          <p:nvPr/>
        </p:nvSpPr>
        <p:spPr>
          <a:xfrm>
            <a:off x="3050479" y="4555728"/>
            <a:ext cx="585417" cy="553998"/>
          </a:xfrm>
          <a:prstGeom prst="rect">
            <a:avLst/>
          </a:prstGeom>
          <a:noFill/>
        </p:spPr>
        <p:txBody>
          <a:bodyPr wrap="none" rtlCol="0">
            <a:spAutoFit/>
          </a:bodyPr>
          <a:lstStyle/>
          <a:p>
            <a:r>
              <a:rPr lang="en-US" altLang="ja-JP" sz="1000" dirty="0" smtClean="0">
                <a:solidFill>
                  <a:srgbClr val="FF0000"/>
                </a:solidFill>
              </a:rPr>
              <a:t>request</a:t>
            </a:r>
          </a:p>
          <a:p>
            <a:r>
              <a:rPr lang="en-US" altLang="ja-JP" sz="1000" dirty="0" smtClean="0">
                <a:solidFill>
                  <a:srgbClr val="FF0000"/>
                </a:solidFill>
              </a:rPr>
              <a:t>Reply</a:t>
            </a:r>
          </a:p>
          <a:p>
            <a:r>
              <a:rPr kumimoji="1" lang="en-US" altLang="ja-JP" sz="1000" dirty="0" smtClean="0">
                <a:solidFill>
                  <a:srgbClr val="FF0000"/>
                </a:solidFill>
              </a:rPr>
              <a:t>notify</a:t>
            </a:r>
            <a:endParaRPr kumimoji="1" lang="ja-JP" altLang="en-US" sz="1000" dirty="0">
              <a:solidFill>
                <a:srgbClr val="FF0000"/>
              </a:solidFill>
            </a:endParaRPr>
          </a:p>
        </p:txBody>
      </p:sp>
      <p:cxnSp>
        <p:nvCxnSpPr>
          <p:cNvPr id="78" name="直線矢印コネクタ 77"/>
          <p:cNvCxnSpPr/>
          <p:nvPr/>
        </p:nvCxnSpPr>
        <p:spPr>
          <a:xfrm>
            <a:off x="3022804" y="4438627"/>
            <a:ext cx="524831"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flipH="1">
            <a:off x="3003207" y="4582643"/>
            <a:ext cx="544428"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2" name="テキスト ボックス 91"/>
          <p:cNvSpPr txBox="1"/>
          <p:nvPr/>
        </p:nvSpPr>
        <p:spPr>
          <a:xfrm>
            <a:off x="4287315" y="4699744"/>
            <a:ext cx="585417" cy="553998"/>
          </a:xfrm>
          <a:prstGeom prst="rect">
            <a:avLst/>
          </a:prstGeom>
          <a:noFill/>
        </p:spPr>
        <p:txBody>
          <a:bodyPr wrap="none" rtlCol="0">
            <a:spAutoFit/>
          </a:bodyPr>
          <a:lstStyle/>
          <a:p>
            <a:r>
              <a:rPr kumimoji="1" lang="en-US" altLang="ja-JP" sz="1000" dirty="0" smtClean="0">
                <a:solidFill>
                  <a:srgbClr val="FF0000"/>
                </a:solidFill>
              </a:rPr>
              <a:t>request</a:t>
            </a:r>
          </a:p>
          <a:p>
            <a:r>
              <a:rPr lang="en-US" altLang="ja-JP" sz="1000" dirty="0" smtClean="0">
                <a:solidFill>
                  <a:srgbClr val="FF0000"/>
                </a:solidFill>
              </a:rPr>
              <a:t>Reply</a:t>
            </a:r>
          </a:p>
          <a:p>
            <a:r>
              <a:rPr kumimoji="1" lang="en-US" altLang="ja-JP" sz="1000" dirty="0" smtClean="0">
                <a:solidFill>
                  <a:srgbClr val="FF0000"/>
                </a:solidFill>
              </a:rPr>
              <a:t>notify</a:t>
            </a:r>
            <a:endParaRPr kumimoji="1" lang="ja-JP" altLang="en-US" sz="1000" dirty="0">
              <a:solidFill>
                <a:srgbClr val="FF0000"/>
              </a:solidFill>
            </a:endParaRPr>
          </a:p>
        </p:txBody>
      </p:sp>
      <p:cxnSp>
        <p:nvCxnSpPr>
          <p:cNvPr id="93" name="直線矢印コネクタ 92"/>
          <p:cNvCxnSpPr/>
          <p:nvPr/>
        </p:nvCxnSpPr>
        <p:spPr>
          <a:xfrm>
            <a:off x="4288056" y="4581128"/>
            <a:ext cx="524831"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p:nvPr/>
        </p:nvCxnSpPr>
        <p:spPr>
          <a:xfrm flipH="1">
            <a:off x="4268459" y="4725144"/>
            <a:ext cx="544428"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8" name="正方形/長方形 67"/>
          <p:cNvSpPr/>
          <p:nvPr/>
        </p:nvSpPr>
        <p:spPr>
          <a:xfrm>
            <a:off x="1691680" y="2540966"/>
            <a:ext cx="5616624" cy="311969"/>
          </a:xfrm>
          <a:prstGeom prst="rect">
            <a:avLst/>
          </a:prstGeom>
          <a:solidFill>
            <a:schemeClr val="accent3">
              <a:lumMod val="40000"/>
              <a:lumOff val="60000"/>
            </a:schemeClr>
          </a:solid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テキスト ボックス 69"/>
          <p:cNvSpPr txBox="1"/>
          <p:nvPr/>
        </p:nvSpPr>
        <p:spPr>
          <a:xfrm>
            <a:off x="1704380" y="2545159"/>
            <a:ext cx="1593065" cy="307777"/>
          </a:xfrm>
          <a:prstGeom prst="rect">
            <a:avLst/>
          </a:prstGeom>
          <a:noFill/>
        </p:spPr>
        <p:txBody>
          <a:bodyPr wrap="none" rtlCol="0">
            <a:spAutoFit/>
          </a:bodyPr>
          <a:lstStyle/>
          <a:p>
            <a:r>
              <a:rPr lang="en-US" altLang="ja-JP" sz="1400" dirty="0" err="1" smtClean="0"/>
              <a:t>t</a:t>
            </a:r>
            <a:r>
              <a:rPr kumimoji="1" lang="en-US" altLang="ja-JP" sz="1400" dirty="0" err="1" smtClean="0"/>
              <a:t>hread_manager_if</a:t>
            </a:r>
            <a:endParaRPr kumimoji="1" lang="ja-JP" altLang="en-US" sz="1400" dirty="0"/>
          </a:p>
        </p:txBody>
      </p:sp>
      <p:sp>
        <p:nvSpPr>
          <p:cNvPr id="77" name="テキスト ボックス 76"/>
          <p:cNvSpPr txBox="1"/>
          <p:nvPr/>
        </p:nvSpPr>
        <p:spPr>
          <a:xfrm>
            <a:off x="3203848" y="260648"/>
            <a:ext cx="1430135" cy="307777"/>
          </a:xfrm>
          <a:prstGeom prst="rect">
            <a:avLst/>
          </a:prstGeom>
          <a:noFill/>
        </p:spPr>
        <p:txBody>
          <a:bodyPr wrap="none" rtlCol="0">
            <a:spAutoFit/>
          </a:bodyPr>
          <a:lstStyle/>
          <a:p>
            <a:r>
              <a:rPr lang="en-US" altLang="ja-JP" sz="1400" dirty="0" smtClean="0"/>
              <a:t>User implements</a:t>
            </a:r>
            <a:endParaRPr kumimoji="1" lang="ja-JP" altLang="en-US" sz="1400" dirty="0"/>
          </a:p>
        </p:txBody>
      </p:sp>
      <p:sp>
        <p:nvSpPr>
          <p:cNvPr id="80" name="正方形/長方形 79"/>
          <p:cNvSpPr/>
          <p:nvPr/>
        </p:nvSpPr>
        <p:spPr>
          <a:xfrm>
            <a:off x="1519538" y="2204864"/>
            <a:ext cx="5941166" cy="4392488"/>
          </a:xfrm>
          <a:prstGeom prst="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テキスト ボックス 80"/>
          <p:cNvSpPr txBox="1"/>
          <p:nvPr/>
        </p:nvSpPr>
        <p:spPr>
          <a:xfrm>
            <a:off x="5508104" y="2204864"/>
            <a:ext cx="1981696" cy="307777"/>
          </a:xfrm>
          <a:prstGeom prst="rect">
            <a:avLst/>
          </a:prstGeom>
          <a:noFill/>
        </p:spPr>
        <p:txBody>
          <a:bodyPr wrap="none" rtlCol="0">
            <a:spAutoFit/>
          </a:bodyPr>
          <a:lstStyle/>
          <a:p>
            <a:r>
              <a:rPr lang="en-US" altLang="ja-JP" sz="1400" dirty="0" smtClean="0"/>
              <a:t>Library (libthreadmgr.so)</a:t>
            </a:r>
            <a:endParaRPr kumimoji="1" lang="ja-JP" altLang="en-US" sz="1400" dirty="0"/>
          </a:p>
        </p:txBody>
      </p:sp>
      <p:sp>
        <p:nvSpPr>
          <p:cNvPr id="89" name="円弧 88"/>
          <p:cNvSpPr/>
          <p:nvPr/>
        </p:nvSpPr>
        <p:spPr>
          <a:xfrm>
            <a:off x="4343874" y="3861048"/>
            <a:ext cx="156118" cy="244670"/>
          </a:xfrm>
          <a:prstGeom prst="arc">
            <a:avLst>
              <a:gd name="adj1" fmla="val 14146474"/>
              <a:gd name="adj2" fmla="val 12037657"/>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0" name="円弧 89"/>
          <p:cNvSpPr/>
          <p:nvPr/>
        </p:nvSpPr>
        <p:spPr>
          <a:xfrm>
            <a:off x="5568010" y="4005064"/>
            <a:ext cx="156118" cy="244670"/>
          </a:xfrm>
          <a:prstGeom prst="arc">
            <a:avLst>
              <a:gd name="adj1" fmla="val 14146474"/>
              <a:gd name="adj2" fmla="val 12037657"/>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正方形/長方形 7"/>
          <p:cNvSpPr/>
          <p:nvPr/>
        </p:nvSpPr>
        <p:spPr>
          <a:xfrm>
            <a:off x="2259606" y="595288"/>
            <a:ext cx="2193778" cy="129614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2411760" y="1889765"/>
            <a:ext cx="658514" cy="276999"/>
          </a:xfrm>
          <a:prstGeom prst="rect">
            <a:avLst/>
          </a:prstGeom>
          <a:noFill/>
        </p:spPr>
        <p:txBody>
          <a:bodyPr wrap="none" rtlCol="0">
            <a:spAutoFit/>
          </a:bodyPr>
          <a:lstStyle/>
          <a:p>
            <a:r>
              <a:rPr kumimoji="1" lang="en-US" altLang="ja-JP" sz="1200" dirty="0" smtClean="0"/>
              <a:t>register</a:t>
            </a:r>
            <a:endParaRPr kumimoji="1" lang="ja-JP" altLang="en-US" sz="1200" dirty="0"/>
          </a:p>
        </p:txBody>
      </p:sp>
      <p:sp>
        <p:nvSpPr>
          <p:cNvPr id="117" name="正方形/長方形 116"/>
          <p:cNvSpPr/>
          <p:nvPr/>
        </p:nvSpPr>
        <p:spPr>
          <a:xfrm>
            <a:off x="4610470" y="595288"/>
            <a:ext cx="2193778" cy="129614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0" name="カギ線コネクタ 119"/>
          <p:cNvCxnSpPr>
            <a:stCxn id="105" idx="2"/>
          </p:cNvCxnSpPr>
          <p:nvPr/>
        </p:nvCxnSpPr>
        <p:spPr>
          <a:xfrm rot="5400000">
            <a:off x="3615668" y="2016313"/>
            <a:ext cx="2352583" cy="1552910"/>
          </a:xfrm>
          <a:prstGeom prst="bentConnector3">
            <a:avLst>
              <a:gd name="adj1" fmla="val 21929"/>
            </a:avLst>
          </a:prstGeom>
          <a:ln>
            <a:tailEnd type="arrow"/>
          </a:ln>
        </p:spPr>
        <p:style>
          <a:lnRef idx="1">
            <a:schemeClr val="accent1"/>
          </a:lnRef>
          <a:fillRef idx="0">
            <a:schemeClr val="accent1"/>
          </a:fillRef>
          <a:effectRef idx="0">
            <a:schemeClr val="accent1"/>
          </a:effectRef>
          <a:fontRef idx="minor">
            <a:schemeClr val="tx1"/>
          </a:fontRef>
        </p:style>
      </p:cxnSp>
      <p:sp>
        <p:nvSpPr>
          <p:cNvPr id="121" name="テキスト ボックス 120"/>
          <p:cNvSpPr txBox="1"/>
          <p:nvPr/>
        </p:nvSpPr>
        <p:spPr>
          <a:xfrm>
            <a:off x="4775324" y="1902465"/>
            <a:ext cx="658514" cy="276999"/>
          </a:xfrm>
          <a:prstGeom prst="rect">
            <a:avLst/>
          </a:prstGeom>
          <a:noFill/>
        </p:spPr>
        <p:txBody>
          <a:bodyPr wrap="none" rtlCol="0">
            <a:spAutoFit/>
          </a:bodyPr>
          <a:lstStyle/>
          <a:p>
            <a:r>
              <a:rPr kumimoji="1" lang="en-US" altLang="ja-JP" sz="1200" dirty="0" smtClean="0"/>
              <a:t>register</a:t>
            </a:r>
            <a:endParaRPr kumimoji="1" lang="ja-JP" altLang="en-US" sz="1200" dirty="0"/>
          </a:p>
        </p:txBody>
      </p:sp>
      <p:sp>
        <p:nvSpPr>
          <p:cNvPr id="99" name="正方形/長方形 98"/>
          <p:cNvSpPr/>
          <p:nvPr/>
        </p:nvSpPr>
        <p:spPr>
          <a:xfrm>
            <a:off x="5122664" y="1383178"/>
            <a:ext cx="1512168" cy="461646"/>
          </a:xfrm>
          <a:prstGeom prst="rect">
            <a:avLst/>
          </a:pr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101" name="正方形/長方形 100"/>
          <p:cNvSpPr/>
          <p:nvPr/>
        </p:nvSpPr>
        <p:spPr>
          <a:xfrm>
            <a:off x="5028354" y="1305009"/>
            <a:ext cx="1512168" cy="46164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103" name="正方形/長方形 102"/>
          <p:cNvSpPr/>
          <p:nvPr/>
        </p:nvSpPr>
        <p:spPr>
          <a:xfrm>
            <a:off x="4915024" y="1233001"/>
            <a:ext cx="1512168" cy="46164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105" name="正方形/長方形 104"/>
          <p:cNvSpPr/>
          <p:nvPr/>
        </p:nvSpPr>
        <p:spPr>
          <a:xfrm>
            <a:off x="4812330" y="1159178"/>
            <a:ext cx="1512168" cy="45729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sequence</a:t>
            </a:r>
            <a:endParaRPr kumimoji="1" lang="en-US" altLang="ja-JP" sz="1400" dirty="0">
              <a:solidFill>
                <a:schemeClr val="tx1"/>
              </a:solidFill>
            </a:endParaRPr>
          </a:p>
        </p:txBody>
      </p:sp>
      <p:sp>
        <p:nvSpPr>
          <p:cNvPr id="115" name="テキスト ボックス 114"/>
          <p:cNvSpPr txBox="1"/>
          <p:nvPr/>
        </p:nvSpPr>
        <p:spPr>
          <a:xfrm>
            <a:off x="4618608" y="919753"/>
            <a:ext cx="1143005" cy="276999"/>
          </a:xfrm>
          <a:prstGeom prst="rect">
            <a:avLst/>
          </a:prstGeom>
          <a:noFill/>
        </p:spPr>
        <p:txBody>
          <a:bodyPr wrap="none" rtlCol="0">
            <a:spAutoFit/>
          </a:bodyPr>
          <a:lstStyle/>
          <a:p>
            <a:r>
              <a:rPr kumimoji="1" lang="en-US" altLang="ja-JP" sz="1200" dirty="0" smtClean="0"/>
              <a:t>Sequence table</a:t>
            </a:r>
            <a:endParaRPr kumimoji="1" lang="ja-JP" altLang="en-US" sz="1200" dirty="0"/>
          </a:p>
        </p:txBody>
      </p:sp>
      <p:sp>
        <p:nvSpPr>
          <p:cNvPr id="119" name="テキスト ボックス 118"/>
          <p:cNvSpPr txBox="1"/>
          <p:nvPr/>
        </p:nvSpPr>
        <p:spPr>
          <a:xfrm>
            <a:off x="4600096" y="595288"/>
            <a:ext cx="1242648" cy="276999"/>
          </a:xfrm>
          <a:prstGeom prst="rect">
            <a:avLst/>
          </a:prstGeom>
          <a:noFill/>
        </p:spPr>
        <p:txBody>
          <a:bodyPr wrap="none" rtlCol="0">
            <a:spAutoFit/>
          </a:bodyPr>
          <a:lstStyle/>
          <a:p>
            <a:r>
              <a:rPr kumimoji="1" lang="en-US" altLang="ja-JP" sz="1200" dirty="0" smtClean="0"/>
              <a:t>Function module</a:t>
            </a:r>
            <a:endParaRPr kumimoji="1" lang="ja-JP" altLang="en-US" sz="1200" dirty="0"/>
          </a:p>
        </p:txBody>
      </p:sp>
      <p:sp>
        <p:nvSpPr>
          <p:cNvPr id="84" name="正方形/長方形 83"/>
          <p:cNvSpPr/>
          <p:nvPr/>
        </p:nvSpPr>
        <p:spPr>
          <a:xfrm>
            <a:off x="2771800" y="1357778"/>
            <a:ext cx="1512168" cy="461646"/>
          </a:xfrm>
          <a:prstGeom prst="rect">
            <a:avLst/>
          </a:pr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85" name="正方形/長方形 84"/>
          <p:cNvSpPr/>
          <p:nvPr/>
        </p:nvSpPr>
        <p:spPr>
          <a:xfrm>
            <a:off x="2677490" y="1279609"/>
            <a:ext cx="1512168" cy="46164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86" name="正方形/長方形 85"/>
          <p:cNvSpPr/>
          <p:nvPr/>
        </p:nvSpPr>
        <p:spPr>
          <a:xfrm>
            <a:off x="2564160" y="1207601"/>
            <a:ext cx="1512168" cy="46164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87" name="正方形/長方形 86"/>
          <p:cNvSpPr/>
          <p:nvPr/>
        </p:nvSpPr>
        <p:spPr>
          <a:xfrm>
            <a:off x="2461466" y="1133778"/>
            <a:ext cx="1512168" cy="45729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sequence</a:t>
            </a:r>
            <a:endParaRPr kumimoji="1" lang="en-US" altLang="ja-JP" sz="1400" dirty="0">
              <a:solidFill>
                <a:schemeClr val="tx1"/>
              </a:solidFill>
            </a:endParaRPr>
          </a:p>
        </p:txBody>
      </p:sp>
      <p:sp>
        <p:nvSpPr>
          <p:cNvPr id="88" name="テキスト ボックス 87"/>
          <p:cNvSpPr txBox="1"/>
          <p:nvPr/>
        </p:nvSpPr>
        <p:spPr>
          <a:xfrm>
            <a:off x="2267744" y="894353"/>
            <a:ext cx="1143005" cy="276999"/>
          </a:xfrm>
          <a:prstGeom prst="rect">
            <a:avLst/>
          </a:prstGeom>
          <a:noFill/>
        </p:spPr>
        <p:txBody>
          <a:bodyPr wrap="none" rtlCol="0">
            <a:spAutoFit/>
          </a:bodyPr>
          <a:lstStyle/>
          <a:p>
            <a:r>
              <a:rPr kumimoji="1" lang="en-US" altLang="ja-JP" sz="1200" dirty="0" smtClean="0"/>
              <a:t>Sequence table</a:t>
            </a:r>
            <a:endParaRPr kumimoji="1" lang="ja-JP" altLang="en-US" sz="1200" dirty="0"/>
          </a:p>
        </p:txBody>
      </p:sp>
      <p:sp>
        <p:nvSpPr>
          <p:cNvPr id="91" name="テキスト ボックス 90"/>
          <p:cNvSpPr txBox="1"/>
          <p:nvPr/>
        </p:nvSpPr>
        <p:spPr>
          <a:xfrm>
            <a:off x="2249232" y="569888"/>
            <a:ext cx="1242648" cy="276999"/>
          </a:xfrm>
          <a:prstGeom prst="rect">
            <a:avLst/>
          </a:prstGeom>
          <a:noFill/>
        </p:spPr>
        <p:txBody>
          <a:bodyPr wrap="none" rtlCol="0">
            <a:spAutoFit/>
          </a:bodyPr>
          <a:lstStyle/>
          <a:p>
            <a:r>
              <a:rPr kumimoji="1" lang="en-US" altLang="ja-JP" sz="1200" dirty="0" smtClean="0"/>
              <a:t>Function module</a:t>
            </a:r>
            <a:endParaRPr kumimoji="1" lang="ja-JP" altLang="en-US" sz="1200" dirty="0"/>
          </a:p>
        </p:txBody>
      </p:sp>
      <p:cxnSp>
        <p:nvCxnSpPr>
          <p:cNvPr id="3" name="カギ線コネクタ 2"/>
          <p:cNvCxnSpPr>
            <a:stCxn id="87" idx="2"/>
          </p:cNvCxnSpPr>
          <p:nvPr/>
        </p:nvCxnSpPr>
        <p:spPr>
          <a:xfrm rot="5400000">
            <a:off x="1909070" y="2552563"/>
            <a:ext cx="2269967" cy="346994"/>
          </a:xfrm>
          <a:prstGeom prst="bentConnector3">
            <a:avLst>
              <a:gd name="adj1" fmla="val 23704"/>
            </a:avLst>
          </a:prstGeom>
          <a:ln>
            <a:tailEnd type="arrow"/>
          </a:ln>
        </p:spPr>
        <p:style>
          <a:lnRef idx="1">
            <a:schemeClr val="accent1"/>
          </a:lnRef>
          <a:fillRef idx="0">
            <a:schemeClr val="accent1"/>
          </a:fillRef>
          <a:effectRef idx="0">
            <a:schemeClr val="accent1"/>
          </a:effectRef>
          <a:fontRef idx="minor">
            <a:schemeClr val="tx1"/>
          </a:fontRef>
        </p:style>
      </p:cxnSp>
      <p:sp>
        <p:nvSpPr>
          <p:cNvPr id="2" name="左右矢印 1"/>
          <p:cNvSpPr/>
          <p:nvPr/>
        </p:nvSpPr>
        <p:spPr>
          <a:xfrm>
            <a:off x="3923928" y="1052736"/>
            <a:ext cx="869923" cy="332220"/>
          </a:xfrm>
          <a:prstGeom prst="leftRightArrow">
            <a:avLst/>
          </a:prstGeom>
          <a:solidFill>
            <a:srgbClr val="FFC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p:cNvSpPr txBox="1"/>
          <p:nvPr/>
        </p:nvSpPr>
        <p:spPr>
          <a:xfrm>
            <a:off x="4130599" y="1265426"/>
            <a:ext cx="585417" cy="553998"/>
          </a:xfrm>
          <a:prstGeom prst="rect">
            <a:avLst/>
          </a:prstGeom>
          <a:noFill/>
        </p:spPr>
        <p:txBody>
          <a:bodyPr wrap="none" rtlCol="0">
            <a:spAutoFit/>
          </a:bodyPr>
          <a:lstStyle/>
          <a:p>
            <a:r>
              <a:rPr kumimoji="1" lang="en-US" altLang="ja-JP" sz="1000" dirty="0" smtClean="0">
                <a:solidFill>
                  <a:srgbClr val="FF0000"/>
                </a:solidFill>
              </a:rPr>
              <a:t>request</a:t>
            </a:r>
          </a:p>
          <a:p>
            <a:r>
              <a:rPr lang="en-US" altLang="ja-JP" sz="1000" dirty="0" smtClean="0">
                <a:solidFill>
                  <a:srgbClr val="FF0000"/>
                </a:solidFill>
              </a:rPr>
              <a:t>Reply</a:t>
            </a:r>
          </a:p>
          <a:p>
            <a:r>
              <a:rPr kumimoji="1" lang="en-US" altLang="ja-JP" sz="1000" dirty="0" smtClean="0">
                <a:solidFill>
                  <a:srgbClr val="FF0000"/>
                </a:solidFill>
              </a:rPr>
              <a:t>notify</a:t>
            </a:r>
            <a:endParaRPr kumimoji="1" lang="ja-JP" altLang="en-US" sz="1000" dirty="0">
              <a:solidFill>
                <a:srgbClr val="FF0000"/>
              </a:solidFill>
            </a:endParaRPr>
          </a:p>
        </p:txBody>
      </p:sp>
      <p:sp>
        <p:nvSpPr>
          <p:cNvPr id="61" name="テキスト ボックス 60"/>
          <p:cNvSpPr txBox="1"/>
          <p:nvPr/>
        </p:nvSpPr>
        <p:spPr>
          <a:xfrm>
            <a:off x="3851920" y="878523"/>
            <a:ext cx="1015021" cy="246221"/>
          </a:xfrm>
          <a:prstGeom prst="rect">
            <a:avLst/>
          </a:prstGeom>
          <a:noFill/>
        </p:spPr>
        <p:txBody>
          <a:bodyPr wrap="none" rtlCol="0">
            <a:spAutoFit/>
          </a:bodyPr>
          <a:lstStyle/>
          <a:p>
            <a:r>
              <a:rPr lang="en-US" altLang="ja-JP" sz="1000" b="1" dirty="0" smtClean="0">
                <a:solidFill>
                  <a:srgbClr val="FF0000"/>
                </a:solidFill>
              </a:rPr>
              <a:t>communication</a:t>
            </a:r>
            <a:endParaRPr kumimoji="1" lang="ja-JP" altLang="en-US" sz="1000" b="1" dirty="0">
              <a:solidFill>
                <a:srgbClr val="FF0000"/>
              </a:solidFill>
            </a:endParaRPr>
          </a:p>
        </p:txBody>
      </p:sp>
      <p:sp>
        <p:nvSpPr>
          <p:cNvPr id="83" name="テキスト ボックス 82"/>
          <p:cNvSpPr txBox="1"/>
          <p:nvPr/>
        </p:nvSpPr>
        <p:spPr>
          <a:xfrm>
            <a:off x="5761613" y="3049215"/>
            <a:ext cx="1457643" cy="307777"/>
          </a:xfrm>
          <a:prstGeom prst="rect">
            <a:avLst/>
          </a:prstGeom>
          <a:noFill/>
        </p:spPr>
        <p:txBody>
          <a:bodyPr wrap="none" rtlCol="0">
            <a:spAutoFit/>
          </a:bodyPr>
          <a:lstStyle/>
          <a:p>
            <a:r>
              <a:rPr lang="en-US" altLang="ja-JP" sz="1400" dirty="0">
                <a:solidFill>
                  <a:schemeClr val="accent3">
                    <a:lumMod val="50000"/>
                  </a:schemeClr>
                </a:solidFill>
              </a:rPr>
              <a:t>i</a:t>
            </a:r>
            <a:r>
              <a:rPr kumimoji="1" lang="en-US" altLang="ja-JP" sz="1400" dirty="0" smtClean="0">
                <a:solidFill>
                  <a:schemeClr val="accent3">
                    <a:lumMod val="50000"/>
                  </a:schemeClr>
                </a:solidFill>
              </a:rPr>
              <a:t>nside framework</a:t>
            </a:r>
            <a:endParaRPr kumimoji="1" lang="ja-JP" altLang="en-US" sz="1400" dirty="0">
              <a:solidFill>
                <a:schemeClr val="accent3">
                  <a:lumMod val="50000"/>
                </a:schemeClr>
              </a:solidFill>
            </a:endParaRPr>
          </a:p>
        </p:txBody>
      </p:sp>
    </p:spTree>
    <p:extLst>
      <p:ext uri="{BB962C8B-B14F-4D97-AF65-F5344CB8AC3E}">
        <p14:creationId xmlns:p14="http://schemas.microsoft.com/office/powerpoint/2010/main" val="3020842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左大かっこ 78"/>
          <p:cNvSpPr/>
          <p:nvPr/>
        </p:nvSpPr>
        <p:spPr>
          <a:xfrm>
            <a:off x="7210905" y="516930"/>
            <a:ext cx="960341" cy="4633912"/>
          </a:xfrm>
          <a:prstGeom prst="leftBracket">
            <a:avLst>
              <a:gd name="adj" fmla="val 0"/>
            </a:avLst>
          </a:prstGeom>
          <a:solidFill>
            <a:schemeClr val="bg1"/>
          </a:solidFill>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左大かっこ 79"/>
          <p:cNvSpPr/>
          <p:nvPr/>
        </p:nvSpPr>
        <p:spPr>
          <a:xfrm>
            <a:off x="8020209" y="739304"/>
            <a:ext cx="824703" cy="4633912"/>
          </a:xfrm>
          <a:prstGeom prst="leftBracket">
            <a:avLst>
              <a:gd name="adj" fmla="val 0"/>
            </a:avLst>
          </a:prstGeom>
          <a:solidFill>
            <a:schemeClr val="bg1"/>
          </a:solidFill>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四角形吹き出し 64"/>
          <p:cNvSpPr/>
          <p:nvPr/>
        </p:nvSpPr>
        <p:spPr>
          <a:xfrm>
            <a:off x="4241741" y="2827966"/>
            <a:ext cx="1220934" cy="306652"/>
          </a:xfrm>
          <a:prstGeom prst="wedgeRectCallout">
            <a:avLst>
              <a:gd name="adj1" fmla="val -23583"/>
              <a:gd name="adj2" fmla="val 144955"/>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unique to </a:t>
            </a:r>
            <a:r>
              <a:rPr lang="en-US" altLang="ja-JP" sz="1000" dirty="0" err="1" smtClean="0">
                <a:solidFill>
                  <a:schemeClr val="tx1"/>
                </a:solidFill>
              </a:rPr>
              <a:t>Async</a:t>
            </a:r>
            <a:r>
              <a:rPr lang="en-US" altLang="ja-JP" sz="1000" dirty="0" smtClean="0">
                <a:solidFill>
                  <a:schemeClr val="tx1"/>
                </a:solidFill>
              </a:rPr>
              <a:t> I/O</a:t>
            </a:r>
          </a:p>
          <a:p>
            <a:pPr algn="ctr"/>
            <a:r>
              <a:rPr lang="en-US" altLang="ja-JP" sz="1000" dirty="0" smtClean="0">
                <a:solidFill>
                  <a:schemeClr val="tx1"/>
                </a:solidFill>
              </a:rPr>
              <a:t>onc</a:t>
            </a:r>
            <a:r>
              <a:rPr lang="en-US" altLang="ja-JP" sz="1000" dirty="0" smtClean="0">
                <a:solidFill>
                  <a:schemeClr val="tx1"/>
                </a:solidFill>
              </a:rPr>
              <a:t>e </a:t>
            </a:r>
            <a:r>
              <a:rPr lang="en-US" altLang="ja-JP" sz="1000" dirty="0" smtClean="0">
                <a:solidFill>
                  <a:schemeClr val="tx1"/>
                </a:solidFill>
              </a:rPr>
              <a:t>wait</a:t>
            </a:r>
            <a:endParaRPr kumimoji="1" lang="ja-JP" altLang="en-US" sz="1000" dirty="0">
              <a:solidFill>
                <a:schemeClr val="tx1"/>
              </a:solidFill>
            </a:endParaRPr>
          </a:p>
        </p:txBody>
      </p:sp>
      <p:sp>
        <p:nvSpPr>
          <p:cNvPr id="74" name="Rectangle 100"/>
          <p:cNvSpPr>
            <a:spLocks noChangeArrowheads="1"/>
          </p:cNvSpPr>
          <p:nvPr/>
        </p:nvSpPr>
        <p:spPr bwMode="auto">
          <a:xfrm>
            <a:off x="7766641" y="2278465"/>
            <a:ext cx="45719" cy="2152297"/>
          </a:xfrm>
          <a:prstGeom prst="rect">
            <a:avLst/>
          </a:prstGeom>
          <a:solidFill>
            <a:schemeClr val="bg2">
              <a:lumMod val="90000"/>
            </a:schemeClr>
          </a:solidFill>
          <a:ln w="9525">
            <a:solidFill>
              <a:schemeClr val="tx1"/>
            </a:solidFill>
            <a:prstDash val="dash"/>
            <a:miter lim="800000"/>
            <a:headEnd/>
            <a:tailEnd/>
          </a:ln>
          <a:effectLst/>
          <a:extLst/>
        </p:spPr>
        <p:txBody>
          <a:bodyPr wrap="none" anchor="ctr"/>
          <a:lstStyle/>
          <a:p>
            <a:endParaRPr lang="ja-JP" altLang="en-US" sz="1400"/>
          </a:p>
        </p:txBody>
      </p:sp>
      <p:sp>
        <p:nvSpPr>
          <p:cNvPr id="73" name="Rectangle 100"/>
          <p:cNvSpPr>
            <a:spLocks noChangeArrowheads="1"/>
          </p:cNvSpPr>
          <p:nvPr/>
        </p:nvSpPr>
        <p:spPr bwMode="auto">
          <a:xfrm>
            <a:off x="7517396" y="1502537"/>
            <a:ext cx="45719" cy="2233647"/>
          </a:xfrm>
          <a:prstGeom prst="rect">
            <a:avLst/>
          </a:prstGeom>
          <a:solidFill>
            <a:schemeClr val="bg2">
              <a:lumMod val="90000"/>
            </a:schemeClr>
          </a:solidFill>
          <a:ln w="9525">
            <a:solidFill>
              <a:schemeClr val="tx1"/>
            </a:solidFill>
            <a:prstDash val="dash"/>
            <a:miter lim="800000"/>
            <a:headEnd/>
            <a:tailEnd/>
          </a:ln>
          <a:effectLst/>
          <a:extLst/>
        </p:spPr>
        <p:txBody>
          <a:bodyPr wrap="none" anchor="ctr"/>
          <a:lstStyle/>
          <a:p>
            <a:endParaRPr lang="ja-JP" altLang="en-US" sz="1400"/>
          </a:p>
        </p:txBody>
      </p:sp>
      <p:sp>
        <p:nvSpPr>
          <p:cNvPr id="66" name="Rectangle 100"/>
          <p:cNvSpPr>
            <a:spLocks noChangeArrowheads="1"/>
          </p:cNvSpPr>
          <p:nvPr/>
        </p:nvSpPr>
        <p:spPr bwMode="auto">
          <a:xfrm>
            <a:off x="8188882" y="2007891"/>
            <a:ext cx="45719" cy="1182102"/>
          </a:xfrm>
          <a:prstGeom prst="rect">
            <a:avLst/>
          </a:prstGeom>
          <a:solidFill>
            <a:schemeClr val="bg2">
              <a:lumMod val="90000"/>
            </a:schemeClr>
          </a:solidFill>
          <a:ln w="9525">
            <a:solidFill>
              <a:schemeClr val="tx1"/>
            </a:solidFill>
            <a:prstDash val="dash"/>
            <a:miter lim="800000"/>
            <a:headEnd/>
            <a:tailEnd/>
          </a:ln>
          <a:effectLst/>
          <a:extLst/>
        </p:spPr>
        <p:txBody>
          <a:bodyPr wrap="none" anchor="ctr"/>
          <a:lstStyle/>
          <a:p>
            <a:endParaRPr lang="ja-JP" altLang="en-US" sz="1400"/>
          </a:p>
        </p:txBody>
      </p:sp>
      <p:sp>
        <p:nvSpPr>
          <p:cNvPr id="62" name="Rectangle 100"/>
          <p:cNvSpPr>
            <a:spLocks noChangeArrowheads="1"/>
          </p:cNvSpPr>
          <p:nvPr/>
        </p:nvSpPr>
        <p:spPr bwMode="auto">
          <a:xfrm>
            <a:off x="8441809" y="2561633"/>
            <a:ext cx="45719" cy="898957"/>
          </a:xfrm>
          <a:prstGeom prst="rect">
            <a:avLst/>
          </a:prstGeom>
          <a:solidFill>
            <a:schemeClr val="bg2">
              <a:lumMod val="90000"/>
            </a:schemeClr>
          </a:solidFill>
          <a:ln w="9525">
            <a:solidFill>
              <a:schemeClr val="tx1"/>
            </a:solidFill>
            <a:prstDash val="dash"/>
            <a:miter lim="800000"/>
            <a:headEnd/>
            <a:tailEnd/>
          </a:ln>
          <a:effectLst/>
          <a:extLst/>
        </p:spPr>
        <p:txBody>
          <a:bodyPr wrap="none" anchor="ctr"/>
          <a:lstStyle/>
          <a:p>
            <a:endParaRPr lang="ja-JP" altLang="en-US" sz="1400"/>
          </a:p>
        </p:txBody>
      </p:sp>
      <p:sp>
        <p:nvSpPr>
          <p:cNvPr id="67" name="正方形/長方形 66"/>
          <p:cNvSpPr/>
          <p:nvPr/>
        </p:nvSpPr>
        <p:spPr>
          <a:xfrm>
            <a:off x="387561" y="398315"/>
            <a:ext cx="1386250" cy="4633912"/>
          </a:xfrm>
          <a:prstGeom prst="rect">
            <a:avLst/>
          </a:prstGeom>
          <a:solidFill>
            <a:schemeClr val="accent3">
              <a:lumMod val="40000"/>
              <a:lumOff val="60000"/>
            </a:schemeClr>
          </a:solid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Line 97"/>
          <p:cNvSpPr>
            <a:spLocks noChangeShapeType="1"/>
          </p:cNvSpPr>
          <p:nvPr/>
        </p:nvSpPr>
        <p:spPr bwMode="auto">
          <a:xfrm flipH="1">
            <a:off x="3093330" y="1125830"/>
            <a:ext cx="6215" cy="36918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21" name="Rectangle 98"/>
          <p:cNvSpPr>
            <a:spLocks noChangeArrowheads="1"/>
          </p:cNvSpPr>
          <p:nvPr/>
        </p:nvSpPr>
        <p:spPr bwMode="auto">
          <a:xfrm>
            <a:off x="3023345" y="1563613"/>
            <a:ext cx="152400" cy="50676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ja-JP" altLang="en-US" sz="1400"/>
          </a:p>
        </p:txBody>
      </p:sp>
      <p:sp>
        <p:nvSpPr>
          <p:cNvPr id="23" name="Rectangle 100"/>
          <p:cNvSpPr>
            <a:spLocks noChangeArrowheads="1"/>
          </p:cNvSpPr>
          <p:nvPr/>
        </p:nvSpPr>
        <p:spPr bwMode="auto">
          <a:xfrm>
            <a:off x="3023345" y="3156008"/>
            <a:ext cx="148209" cy="626523"/>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ja-JP" altLang="en-US" sz="1400"/>
          </a:p>
        </p:txBody>
      </p:sp>
      <p:sp>
        <p:nvSpPr>
          <p:cNvPr id="24" name="Line 101"/>
          <p:cNvSpPr>
            <a:spLocks noChangeShapeType="1"/>
          </p:cNvSpPr>
          <p:nvPr/>
        </p:nvSpPr>
        <p:spPr bwMode="auto">
          <a:xfrm flipH="1">
            <a:off x="3171554" y="1563613"/>
            <a:ext cx="434584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25" name="Line 102"/>
          <p:cNvSpPr>
            <a:spLocks noChangeShapeType="1"/>
          </p:cNvSpPr>
          <p:nvPr/>
        </p:nvSpPr>
        <p:spPr bwMode="auto">
          <a:xfrm>
            <a:off x="3175744" y="2007891"/>
            <a:ext cx="5013137"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27" name="Line 104"/>
          <p:cNvSpPr>
            <a:spLocks noChangeShapeType="1"/>
          </p:cNvSpPr>
          <p:nvPr/>
        </p:nvSpPr>
        <p:spPr bwMode="auto">
          <a:xfrm>
            <a:off x="3175745" y="3161526"/>
            <a:ext cx="5013136" cy="0"/>
          </a:xfrm>
          <a:prstGeom prst="line">
            <a:avLst/>
          </a:prstGeom>
          <a:noFill/>
          <a:ln w="9525" cap="rnd">
            <a:solidFill>
              <a:schemeClr val="tx1"/>
            </a:solidFill>
            <a:prstDash val="sysDot"/>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29" name="Line 106"/>
          <p:cNvSpPr>
            <a:spLocks noChangeShapeType="1"/>
          </p:cNvSpPr>
          <p:nvPr/>
        </p:nvSpPr>
        <p:spPr bwMode="auto">
          <a:xfrm flipH="1" flipV="1">
            <a:off x="3181613" y="3747114"/>
            <a:ext cx="4335781" cy="0"/>
          </a:xfrm>
          <a:prstGeom prst="line">
            <a:avLst/>
          </a:prstGeom>
          <a:noFill/>
          <a:ln w="9525" cap="rnd">
            <a:solidFill>
              <a:schemeClr val="tx1"/>
            </a:solidFill>
            <a:prstDash val="sysDot"/>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37" name="正方形/長方形 36"/>
          <p:cNvSpPr/>
          <p:nvPr/>
        </p:nvSpPr>
        <p:spPr>
          <a:xfrm>
            <a:off x="1837681" y="398314"/>
            <a:ext cx="4904682" cy="46339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p:cNvSpPr txBox="1"/>
          <p:nvPr/>
        </p:nvSpPr>
        <p:spPr>
          <a:xfrm>
            <a:off x="1819169" y="434748"/>
            <a:ext cx="1242648" cy="276999"/>
          </a:xfrm>
          <a:prstGeom prst="rect">
            <a:avLst/>
          </a:prstGeom>
          <a:noFill/>
        </p:spPr>
        <p:txBody>
          <a:bodyPr wrap="none" rtlCol="0">
            <a:spAutoFit/>
          </a:bodyPr>
          <a:lstStyle/>
          <a:p>
            <a:r>
              <a:rPr kumimoji="1" lang="en-US" altLang="ja-JP" sz="1200" dirty="0" smtClean="0"/>
              <a:t>Function module</a:t>
            </a:r>
            <a:endParaRPr kumimoji="1" lang="ja-JP" altLang="en-US" sz="1200" dirty="0"/>
          </a:p>
        </p:txBody>
      </p:sp>
      <p:sp>
        <p:nvSpPr>
          <p:cNvPr id="39" name="正方形/長方形 38"/>
          <p:cNvSpPr/>
          <p:nvPr/>
        </p:nvSpPr>
        <p:spPr>
          <a:xfrm>
            <a:off x="2476771" y="857270"/>
            <a:ext cx="1233118" cy="22864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sequence1</a:t>
            </a:r>
            <a:endParaRPr kumimoji="1" lang="en-US" altLang="ja-JP" sz="1400" dirty="0">
              <a:solidFill>
                <a:schemeClr val="tx1"/>
              </a:solidFill>
            </a:endParaRPr>
          </a:p>
        </p:txBody>
      </p:sp>
      <p:sp>
        <p:nvSpPr>
          <p:cNvPr id="40" name="テキスト ボックス 39"/>
          <p:cNvSpPr txBox="1"/>
          <p:nvPr/>
        </p:nvSpPr>
        <p:spPr>
          <a:xfrm>
            <a:off x="3602360" y="1332751"/>
            <a:ext cx="2135649" cy="276999"/>
          </a:xfrm>
          <a:prstGeom prst="rect">
            <a:avLst/>
          </a:prstGeom>
          <a:noFill/>
        </p:spPr>
        <p:txBody>
          <a:bodyPr wrap="none" rtlCol="0">
            <a:spAutoFit/>
          </a:bodyPr>
          <a:lstStyle/>
          <a:p>
            <a:r>
              <a:rPr kumimoji="1" lang="en-US" altLang="ja-JP" sz="1200" dirty="0" smtClean="0"/>
              <a:t>request </a:t>
            </a:r>
            <a:r>
              <a:rPr lang="en-US" altLang="ja-JP" sz="1200" dirty="0" smtClean="0"/>
              <a:t>(from </a:t>
            </a:r>
            <a:r>
              <a:rPr lang="en-US" altLang="ja-JP" sz="1200" dirty="0"/>
              <a:t>another</a:t>
            </a:r>
            <a:r>
              <a:rPr lang="ja-JP" altLang="en-US" sz="1200" dirty="0"/>
              <a:t> </a:t>
            </a:r>
            <a:r>
              <a:rPr lang="en-US" altLang="ja-JP" sz="1200" dirty="0" smtClean="0"/>
              <a:t>module)</a:t>
            </a:r>
            <a:endParaRPr lang="ja-JP" altLang="en-US" sz="1200" dirty="0"/>
          </a:p>
        </p:txBody>
      </p:sp>
      <p:sp>
        <p:nvSpPr>
          <p:cNvPr id="41" name="テキスト ボックス 40"/>
          <p:cNvSpPr txBox="1"/>
          <p:nvPr/>
        </p:nvSpPr>
        <p:spPr>
          <a:xfrm>
            <a:off x="4352086" y="1811151"/>
            <a:ext cx="1965153" cy="276999"/>
          </a:xfrm>
          <a:prstGeom prst="rect">
            <a:avLst/>
          </a:prstGeom>
          <a:noFill/>
        </p:spPr>
        <p:txBody>
          <a:bodyPr wrap="none" rtlCol="0">
            <a:spAutoFit/>
          </a:bodyPr>
          <a:lstStyle/>
          <a:p>
            <a:r>
              <a:rPr lang="en-US" altLang="ja-JP" sz="1200" dirty="0" smtClean="0"/>
              <a:t>r</a:t>
            </a:r>
            <a:r>
              <a:rPr kumimoji="1" lang="en-US" altLang="ja-JP" sz="1200" dirty="0" smtClean="0"/>
              <a:t>equest (</a:t>
            </a:r>
            <a:r>
              <a:rPr lang="en-US" altLang="ja-JP" sz="1200" dirty="0" smtClean="0"/>
              <a:t>to another</a:t>
            </a:r>
            <a:r>
              <a:rPr lang="ja-JP" altLang="en-US" sz="1200" dirty="0"/>
              <a:t> </a:t>
            </a:r>
            <a:r>
              <a:rPr lang="en-US" altLang="ja-JP" sz="1200" dirty="0" smtClean="0"/>
              <a:t>module</a:t>
            </a:r>
            <a:r>
              <a:rPr lang="en-US" altLang="ja-JP" sz="1200" dirty="0" smtClean="0"/>
              <a:t>)</a:t>
            </a:r>
            <a:endParaRPr kumimoji="1" lang="ja-JP" altLang="en-US" sz="1200" dirty="0"/>
          </a:p>
        </p:txBody>
      </p:sp>
      <p:sp>
        <p:nvSpPr>
          <p:cNvPr id="42" name="テキスト ボックス 41"/>
          <p:cNvSpPr txBox="1"/>
          <p:nvPr/>
        </p:nvSpPr>
        <p:spPr>
          <a:xfrm>
            <a:off x="3277841" y="2956535"/>
            <a:ext cx="496803" cy="276999"/>
          </a:xfrm>
          <a:prstGeom prst="rect">
            <a:avLst/>
          </a:prstGeom>
          <a:noFill/>
        </p:spPr>
        <p:txBody>
          <a:bodyPr wrap="none" rtlCol="0">
            <a:spAutoFit/>
          </a:bodyPr>
          <a:lstStyle/>
          <a:p>
            <a:r>
              <a:rPr kumimoji="1" lang="en-US" altLang="ja-JP" sz="1200" dirty="0" smtClean="0"/>
              <a:t>reply</a:t>
            </a:r>
            <a:endParaRPr kumimoji="1" lang="ja-JP" altLang="en-US" sz="1200" dirty="0"/>
          </a:p>
        </p:txBody>
      </p:sp>
      <p:sp>
        <p:nvSpPr>
          <p:cNvPr id="43" name="テキスト ボックス 42"/>
          <p:cNvSpPr txBox="1"/>
          <p:nvPr/>
        </p:nvSpPr>
        <p:spPr>
          <a:xfrm>
            <a:off x="5279727" y="3533697"/>
            <a:ext cx="496803" cy="276999"/>
          </a:xfrm>
          <a:prstGeom prst="rect">
            <a:avLst/>
          </a:prstGeom>
          <a:noFill/>
        </p:spPr>
        <p:txBody>
          <a:bodyPr wrap="none" rtlCol="0">
            <a:spAutoFit/>
          </a:bodyPr>
          <a:lstStyle/>
          <a:p>
            <a:r>
              <a:rPr kumimoji="1" lang="en-US" altLang="ja-JP" sz="1200" dirty="0" smtClean="0"/>
              <a:t>reply</a:t>
            </a:r>
            <a:endParaRPr kumimoji="1" lang="ja-JP" altLang="en-US" sz="1200" dirty="0"/>
          </a:p>
        </p:txBody>
      </p:sp>
      <p:sp>
        <p:nvSpPr>
          <p:cNvPr id="44" name="Line 97"/>
          <p:cNvSpPr>
            <a:spLocks noChangeShapeType="1"/>
          </p:cNvSpPr>
          <p:nvPr/>
        </p:nvSpPr>
        <p:spPr bwMode="auto">
          <a:xfrm>
            <a:off x="4604628" y="1126321"/>
            <a:ext cx="0" cy="36913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45" name="Rectangle 98"/>
          <p:cNvSpPr>
            <a:spLocks noChangeArrowheads="1"/>
          </p:cNvSpPr>
          <p:nvPr/>
        </p:nvSpPr>
        <p:spPr bwMode="auto">
          <a:xfrm>
            <a:off x="4528428" y="2239552"/>
            <a:ext cx="149777" cy="345909"/>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ja-JP" altLang="en-US" sz="1400"/>
          </a:p>
        </p:txBody>
      </p:sp>
      <p:sp>
        <p:nvSpPr>
          <p:cNvPr id="46" name="Rectangle 100"/>
          <p:cNvSpPr>
            <a:spLocks noChangeArrowheads="1"/>
          </p:cNvSpPr>
          <p:nvPr/>
        </p:nvSpPr>
        <p:spPr bwMode="auto">
          <a:xfrm>
            <a:off x="4528428" y="3881606"/>
            <a:ext cx="152400" cy="533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ja-JP" altLang="en-US" sz="1400"/>
          </a:p>
        </p:txBody>
      </p:sp>
      <p:sp>
        <p:nvSpPr>
          <p:cNvPr id="48" name="Line 102"/>
          <p:cNvSpPr>
            <a:spLocks noChangeShapeType="1"/>
          </p:cNvSpPr>
          <p:nvPr/>
        </p:nvSpPr>
        <p:spPr bwMode="auto">
          <a:xfrm>
            <a:off x="4680827" y="2575937"/>
            <a:ext cx="3760981"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49" name="Line 104"/>
          <p:cNvSpPr>
            <a:spLocks noChangeShapeType="1"/>
          </p:cNvSpPr>
          <p:nvPr/>
        </p:nvSpPr>
        <p:spPr bwMode="auto">
          <a:xfrm>
            <a:off x="4680827" y="3460591"/>
            <a:ext cx="3805107" cy="0"/>
          </a:xfrm>
          <a:prstGeom prst="line">
            <a:avLst/>
          </a:prstGeom>
          <a:noFill/>
          <a:ln w="9525" cap="rnd">
            <a:solidFill>
              <a:schemeClr val="tx1"/>
            </a:solidFill>
            <a:prstDash val="sysDot"/>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solidFill>
                <a:srgbClr val="FF0000"/>
              </a:solidFill>
            </a:endParaRPr>
          </a:p>
        </p:txBody>
      </p:sp>
      <p:sp>
        <p:nvSpPr>
          <p:cNvPr id="51" name="正方形/長方形 50"/>
          <p:cNvSpPr/>
          <p:nvPr/>
        </p:nvSpPr>
        <p:spPr>
          <a:xfrm>
            <a:off x="3981854" y="857270"/>
            <a:ext cx="1233118" cy="22864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sequence2</a:t>
            </a:r>
            <a:endParaRPr kumimoji="1" lang="en-US" altLang="ja-JP" sz="1400" dirty="0">
              <a:solidFill>
                <a:schemeClr val="tx1"/>
              </a:solidFill>
            </a:endParaRPr>
          </a:p>
        </p:txBody>
      </p:sp>
      <p:sp>
        <p:nvSpPr>
          <p:cNvPr id="54" name="テキスト ボックス 53"/>
          <p:cNvSpPr txBox="1"/>
          <p:nvPr/>
        </p:nvSpPr>
        <p:spPr>
          <a:xfrm>
            <a:off x="5155317" y="3244567"/>
            <a:ext cx="496803" cy="276999"/>
          </a:xfrm>
          <a:prstGeom prst="rect">
            <a:avLst/>
          </a:prstGeom>
          <a:noFill/>
          <a:ln>
            <a:noFill/>
          </a:ln>
        </p:spPr>
        <p:txBody>
          <a:bodyPr wrap="none" rtlCol="0">
            <a:spAutoFit/>
          </a:bodyPr>
          <a:lstStyle/>
          <a:p>
            <a:r>
              <a:rPr kumimoji="1" lang="en-US" altLang="ja-JP" sz="1200" dirty="0" smtClean="0"/>
              <a:t>reply</a:t>
            </a:r>
            <a:endParaRPr kumimoji="1" lang="ja-JP" altLang="en-US" sz="1200" dirty="0"/>
          </a:p>
        </p:txBody>
      </p:sp>
      <p:sp>
        <p:nvSpPr>
          <p:cNvPr id="63" name="テキスト ボックス 62"/>
          <p:cNvSpPr txBox="1"/>
          <p:nvPr/>
        </p:nvSpPr>
        <p:spPr>
          <a:xfrm>
            <a:off x="4932221" y="2376922"/>
            <a:ext cx="1965153" cy="276999"/>
          </a:xfrm>
          <a:prstGeom prst="rect">
            <a:avLst/>
          </a:prstGeom>
          <a:noFill/>
        </p:spPr>
        <p:txBody>
          <a:bodyPr wrap="none" rtlCol="0">
            <a:spAutoFit/>
          </a:bodyPr>
          <a:lstStyle/>
          <a:p>
            <a:r>
              <a:rPr lang="en-US" altLang="ja-JP" sz="1200" dirty="0" smtClean="0"/>
              <a:t>r</a:t>
            </a:r>
            <a:r>
              <a:rPr kumimoji="1" lang="en-US" altLang="ja-JP" sz="1200" dirty="0" smtClean="0"/>
              <a:t>equest </a:t>
            </a:r>
            <a:r>
              <a:rPr lang="en-US" altLang="ja-JP" sz="1200" dirty="0" smtClean="0"/>
              <a:t>(to another module</a:t>
            </a:r>
            <a:r>
              <a:rPr lang="en-US" altLang="ja-JP" sz="1200" dirty="0" smtClean="0"/>
              <a:t>)</a:t>
            </a:r>
            <a:endParaRPr kumimoji="1" lang="ja-JP" altLang="en-US" sz="1200" dirty="0"/>
          </a:p>
        </p:txBody>
      </p:sp>
      <p:sp>
        <p:nvSpPr>
          <p:cNvPr id="69" name="正方形/長方形 68"/>
          <p:cNvSpPr/>
          <p:nvPr/>
        </p:nvSpPr>
        <p:spPr>
          <a:xfrm>
            <a:off x="593108" y="595288"/>
            <a:ext cx="1008112" cy="5024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err="1" smtClean="0">
                <a:solidFill>
                  <a:schemeClr val="tx1"/>
                </a:solidFill>
              </a:rPr>
              <a:t>workerThread</a:t>
            </a:r>
            <a:endParaRPr kumimoji="1" lang="en-US" altLang="ja-JP" sz="1000" dirty="0" smtClean="0">
              <a:solidFill>
                <a:schemeClr val="tx1"/>
              </a:solidFill>
            </a:endParaRPr>
          </a:p>
          <a:p>
            <a:pPr algn="ctr"/>
            <a:r>
              <a:rPr lang="en-US" altLang="ja-JP" sz="1000" dirty="0" smtClean="0">
                <a:solidFill>
                  <a:schemeClr val="tx1"/>
                </a:solidFill>
              </a:rPr>
              <a:t>(1pthread)</a:t>
            </a:r>
            <a:endParaRPr kumimoji="1" lang="ja-JP" altLang="en-US" sz="1000" dirty="0">
              <a:solidFill>
                <a:schemeClr val="tx1"/>
              </a:solidFill>
            </a:endParaRPr>
          </a:p>
        </p:txBody>
      </p:sp>
      <p:sp>
        <p:nvSpPr>
          <p:cNvPr id="70" name="Line 97"/>
          <p:cNvSpPr>
            <a:spLocks noChangeShapeType="1"/>
          </p:cNvSpPr>
          <p:nvPr/>
        </p:nvSpPr>
        <p:spPr bwMode="auto">
          <a:xfrm flipH="1">
            <a:off x="1082306" y="1135777"/>
            <a:ext cx="6215" cy="36918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71" name="Rectangle 98"/>
          <p:cNvSpPr>
            <a:spLocks noChangeArrowheads="1"/>
          </p:cNvSpPr>
          <p:nvPr/>
        </p:nvSpPr>
        <p:spPr bwMode="auto">
          <a:xfrm>
            <a:off x="1010298" y="1169684"/>
            <a:ext cx="152400" cy="357601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ja-JP" altLang="en-US" sz="1400"/>
          </a:p>
        </p:txBody>
      </p:sp>
      <p:sp>
        <p:nvSpPr>
          <p:cNvPr id="87" name="右大かっこ 86"/>
          <p:cNvSpPr/>
          <p:nvPr/>
        </p:nvSpPr>
        <p:spPr>
          <a:xfrm>
            <a:off x="1098828" y="1596400"/>
            <a:ext cx="1997609" cy="454223"/>
          </a:xfrm>
          <a:prstGeom prst="rightBracket">
            <a:avLst>
              <a:gd name="adj" fmla="val 0"/>
            </a:avLst>
          </a:prstGeom>
          <a:ln w="38100">
            <a:solidFill>
              <a:srgbClr val="FF0000">
                <a:alpha val="20000"/>
              </a:srgbClr>
            </a:solidFill>
          </a:ln>
          <a:effectLst>
            <a:glow>
              <a:schemeClr val="accent1"/>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8" name="右大かっこ 87"/>
          <p:cNvSpPr/>
          <p:nvPr/>
        </p:nvSpPr>
        <p:spPr>
          <a:xfrm>
            <a:off x="1082307" y="2270330"/>
            <a:ext cx="3522322" cy="286558"/>
          </a:xfrm>
          <a:prstGeom prst="rightBracket">
            <a:avLst>
              <a:gd name="adj" fmla="val 0"/>
            </a:avLst>
          </a:prstGeom>
          <a:ln w="38100">
            <a:solidFill>
              <a:srgbClr val="FF0000">
                <a:alpha val="20000"/>
              </a:srgbClr>
            </a:solidFill>
          </a:ln>
          <a:effectLst>
            <a:glow>
              <a:schemeClr val="accent1"/>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9" name="右大かっこ 88"/>
          <p:cNvSpPr/>
          <p:nvPr/>
        </p:nvSpPr>
        <p:spPr>
          <a:xfrm>
            <a:off x="1072782" y="3201784"/>
            <a:ext cx="2026764" cy="648195"/>
          </a:xfrm>
          <a:prstGeom prst="rightBracket">
            <a:avLst>
              <a:gd name="adj" fmla="val 0"/>
            </a:avLst>
          </a:prstGeom>
          <a:ln w="38100">
            <a:solidFill>
              <a:srgbClr val="FF0000">
                <a:alpha val="20000"/>
              </a:srgbClr>
            </a:solidFill>
          </a:ln>
          <a:effectLst>
            <a:glow>
              <a:schemeClr val="accent1"/>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0" name="右大かっこ 89"/>
          <p:cNvSpPr/>
          <p:nvPr/>
        </p:nvSpPr>
        <p:spPr>
          <a:xfrm>
            <a:off x="1096149" y="3912677"/>
            <a:ext cx="3508480" cy="472985"/>
          </a:xfrm>
          <a:prstGeom prst="rightBracket">
            <a:avLst>
              <a:gd name="adj" fmla="val 0"/>
            </a:avLst>
          </a:prstGeom>
          <a:ln w="38100">
            <a:solidFill>
              <a:srgbClr val="FF0000">
                <a:alpha val="20000"/>
              </a:srgbClr>
            </a:solidFill>
          </a:ln>
          <a:effectLst>
            <a:glow>
              <a:schemeClr val="accent1"/>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92" name="直線コネクタ 91"/>
          <p:cNvCxnSpPr/>
          <p:nvPr/>
        </p:nvCxnSpPr>
        <p:spPr>
          <a:xfrm>
            <a:off x="1116214" y="1135777"/>
            <a:ext cx="0" cy="464816"/>
          </a:xfrm>
          <a:prstGeom prst="line">
            <a:avLst/>
          </a:prstGeom>
          <a:ln w="38100">
            <a:solidFill>
              <a:srgbClr val="FF0000">
                <a:alpha val="30000"/>
              </a:srgbClr>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a:off x="1113039" y="4385662"/>
            <a:ext cx="3175" cy="576064"/>
          </a:xfrm>
          <a:prstGeom prst="line">
            <a:avLst/>
          </a:prstGeom>
          <a:ln w="38100">
            <a:solidFill>
              <a:srgbClr val="FF0000">
                <a:alpha val="30000"/>
              </a:srgb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a:off x="1101927" y="2034003"/>
            <a:ext cx="0" cy="236327"/>
          </a:xfrm>
          <a:prstGeom prst="line">
            <a:avLst/>
          </a:prstGeom>
          <a:ln w="38100">
            <a:solidFill>
              <a:srgbClr val="FF0000">
                <a:alpha val="30000"/>
              </a:srgbClr>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1097166" y="2558362"/>
            <a:ext cx="1" cy="617229"/>
          </a:xfrm>
          <a:prstGeom prst="line">
            <a:avLst/>
          </a:prstGeom>
          <a:ln w="38100">
            <a:solidFill>
              <a:srgbClr val="FF0000">
                <a:alpha val="30000"/>
              </a:srgbClr>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a:off x="1087639" y="3853906"/>
            <a:ext cx="0" cy="83041"/>
          </a:xfrm>
          <a:prstGeom prst="line">
            <a:avLst/>
          </a:prstGeom>
          <a:ln w="38100">
            <a:solidFill>
              <a:srgbClr val="FF0000">
                <a:alpha val="30000"/>
              </a:srgbClr>
            </a:solidFill>
          </a:ln>
        </p:spPr>
        <p:style>
          <a:lnRef idx="1">
            <a:schemeClr val="accent1"/>
          </a:lnRef>
          <a:fillRef idx="0">
            <a:schemeClr val="accent1"/>
          </a:fillRef>
          <a:effectRef idx="0">
            <a:schemeClr val="accent1"/>
          </a:effectRef>
          <a:fontRef idx="minor">
            <a:schemeClr val="tx1"/>
          </a:fontRef>
        </p:style>
      </p:cxnSp>
      <p:sp>
        <p:nvSpPr>
          <p:cNvPr id="104" name="右大かっこ 103"/>
          <p:cNvSpPr/>
          <p:nvPr/>
        </p:nvSpPr>
        <p:spPr>
          <a:xfrm>
            <a:off x="4640105" y="3521751"/>
            <a:ext cx="126014" cy="328228"/>
          </a:xfrm>
          <a:prstGeom prst="rightBracket">
            <a:avLst>
              <a:gd name="adj" fmla="val 127211"/>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5" name="テキスト ボックス 104"/>
          <p:cNvSpPr txBox="1"/>
          <p:nvPr/>
        </p:nvSpPr>
        <p:spPr>
          <a:xfrm>
            <a:off x="1484569" y="1823457"/>
            <a:ext cx="1620893" cy="276999"/>
          </a:xfrm>
          <a:prstGeom prst="rect">
            <a:avLst/>
          </a:prstGeom>
          <a:noFill/>
          <a:ln>
            <a:noFill/>
          </a:ln>
        </p:spPr>
        <p:txBody>
          <a:bodyPr wrap="none" rtlCol="0">
            <a:spAutoFit/>
          </a:bodyPr>
          <a:lstStyle/>
          <a:p>
            <a:r>
              <a:rPr kumimoji="1" lang="en-US" altLang="ja-JP" sz="1200" dirty="0" smtClean="0"/>
              <a:t>&lt;- return to framework</a:t>
            </a:r>
            <a:endParaRPr kumimoji="1" lang="ja-JP" altLang="en-US" sz="1200" dirty="0"/>
          </a:p>
        </p:txBody>
      </p:sp>
      <p:sp>
        <p:nvSpPr>
          <p:cNvPr id="106" name="テキスト ボックス 105"/>
          <p:cNvSpPr txBox="1"/>
          <p:nvPr/>
        </p:nvSpPr>
        <p:spPr>
          <a:xfrm>
            <a:off x="1485779" y="2350388"/>
            <a:ext cx="1620893" cy="276999"/>
          </a:xfrm>
          <a:prstGeom prst="rect">
            <a:avLst/>
          </a:prstGeom>
          <a:noFill/>
          <a:ln>
            <a:noFill/>
          </a:ln>
        </p:spPr>
        <p:txBody>
          <a:bodyPr wrap="none" rtlCol="0">
            <a:spAutoFit/>
          </a:bodyPr>
          <a:lstStyle/>
          <a:p>
            <a:r>
              <a:rPr lang="en-US" altLang="ja-JP" sz="1200" dirty="0"/>
              <a:t>&lt;- return to framework</a:t>
            </a:r>
            <a:endParaRPr kumimoji="1" lang="ja-JP" altLang="en-US" sz="1200" dirty="0"/>
          </a:p>
        </p:txBody>
      </p:sp>
      <p:sp>
        <p:nvSpPr>
          <p:cNvPr id="107" name="テキスト ボックス 106"/>
          <p:cNvSpPr txBox="1"/>
          <p:nvPr/>
        </p:nvSpPr>
        <p:spPr>
          <a:xfrm>
            <a:off x="1340148" y="3651374"/>
            <a:ext cx="1620893" cy="276999"/>
          </a:xfrm>
          <a:prstGeom prst="rect">
            <a:avLst/>
          </a:prstGeom>
          <a:noFill/>
          <a:ln>
            <a:noFill/>
          </a:ln>
        </p:spPr>
        <p:txBody>
          <a:bodyPr wrap="none" rtlCol="0">
            <a:spAutoFit/>
          </a:bodyPr>
          <a:lstStyle/>
          <a:p>
            <a:r>
              <a:rPr lang="en-US" altLang="ja-JP" sz="1200" dirty="0"/>
              <a:t>&lt;- return to framework</a:t>
            </a:r>
            <a:endParaRPr kumimoji="1" lang="ja-JP" altLang="en-US" sz="1200" dirty="0"/>
          </a:p>
        </p:txBody>
      </p:sp>
      <p:sp>
        <p:nvSpPr>
          <p:cNvPr id="108" name="テキスト ボックス 107"/>
          <p:cNvSpPr txBox="1"/>
          <p:nvPr/>
        </p:nvSpPr>
        <p:spPr>
          <a:xfrm>
            <a:off x="1331640" y="4161621"/>
            <a:ext cx="1620893" cy="276999"/>
          </a:xfrm>
          <a:prstGeom prst="rect">
            <a:avLst/>
          </a:prstGeom>
          <a:noFill/>
          <a:ln>
            <a:noFill/>
          </a:ln>
        </p:spPr>
        <p:txBody>
          <a:bodyPr wrap="none" rtlCol="0">
            <a:spAutoFit/>
          </a:bodyPr>
          <a:lstStyle/>
          <a:p>
            <a:r>
              <a:rPr lang="en-US" altLang="ja-JP" sz="1200" dirty="0"/>
              <a:t>&lt;- return to framework</a:t>
            </a:r>
            <a:endParaRPr kumimoji="1" lang="ja-JP" altLang="en-US" sz="1200" dirty="0"/>
          </a:p>
        </p:txBody>
      </p:sp>
      <p:sp>
        <p:nvSpPr>
          <p:cNvPr id="109" name="四角形吹き出し 108"/>
          <p:cNvSpPr/>
          <p:nvPr/>
        </p:nvSpPr>
        <p:spPr>
          <a:xfrm>
            <a:off x="189635" y="1169685"/>
            <a:ext cx="730203" cy="300894"/>
          </a:xfrm>
          <a:prstGeom prst="wedgeRectCallout">
            <a:avLst>
              <a:gd name="adj1" fmla="val 67574"/>
              <a:gd name="adj2" fmla="val 67432"/>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rPr>
              <a:t>r</a:t>
            </a:r>
            <a:r>
              <a:rPr lang="en-US" altLang="ja-JP" sz="1000" dirty="0" smtClean="0">
                <a:solidFill>
                  <a:schemeClr val="tx1"/>
                </a:solidFill>
              </a:rPr>
              <a:t>equest</a:t>
            </a:r>
          </a:p>
          <a:p>
            <a:pPr algn="ctr"/>
            <a:r>
              <a:rPr lang="en-US" altLang="ja-JP" sz="1000" dirty="0" err="1" smtClean="0">
                <a:solidFill>
                  <a:schemeClr val="tx1"/>
                </a:solidFill>
              </a:rPr>
              <a:t>enQueue</a:t>
            </a:r>
            <a:endParaRPr kumimoji="1" lang="ja-JP" altLang="en-US" sz="1000" dirty="0">
              <a:solidFill>
                <a:schemeClr val="tx1"/>
              </a:solidFill>
            </a:endParaRPr>
          </a:p>
        </p:txBody>
      </p:sp>
      <p:sp>
        <p:nvSpPr>
          <p:cNvPr id="110" name="四角形吹き出し 109"/>
          <p:cNvSpPr/>
          <p:nvPr/>
        </p:nvSpPr>
        <p:spPr>
          <a:xfrm>
            <a:off x="197989" y="2146390"/>
            <a:ext cx="730203" cy="292986"/>
          </a:xfrm>
          <a:prstGeom prst="wedgeRectCallout">
            <a:avLst>
              <a:gd name="adj1" fmla="val 67574"/>
              <a:gd name="adj2" fmla="val -8994"/>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request</a:t>
            </a:r>
          </a:p>
          <a:p>
            <a:pPr algn="ctr"/>
            <a:r>
              <a:rPr lang="en-US" altLang="ja-JP" sz="1000" dirty="0" err="1" smtClean="0">
                <a:solidFill>
                  <a:schemeClr val="tx1"/>
                </a:solidFill>
              </a:rPr>
              <a:t>enQueue</a:t>
            </a:r>
            <a:endParaRPr kumimoji="1" lang="ja-JP" altLang="en-US" sz="1000" dirty="0">
              <a:solidFill>
                <a:schemeClr val="tx1"/>
              </a:solidFill>
            </a:endParaRPr>
          </a:p>
        </p:txBody>
      </p:sp>
      <p:sp>
        <p:nvSpPr>
          <p:cNvPr id="111" name="四角形吹き出し 110"/>
          <p:cNvSpPr/>
          <p:nvPr/>
        </p:nvSpPr>
        <p:spPr>
          <a:xfrm>
            <a:off x="179512" y="2730986"/>
            <a:ext cx="730203" cy="323769"/>
          </a:xfrm>
          <a:prstGeom prst="wedgeRectCallout">
            <a:avLst>
              <a:gd name="adj1" fmla="val 66704"/>
              <a:gd name="adj2" fmla="val 8069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reply</a:t>
            </a:r>
          </a:p>
          <a:p>
            <a:pPr algn="ctr"/>
            <a:r>
              <a:rPr lang="en-US" altLang="ja-JP" sz="1000" dirty="0" err="1" smtClean="0">
                <a:solidFill>
                  <a:schemeClr val="tx1"/>
                </a:solidFill>
              </a:rPr>
              <a:t>enQueue</a:t>
            </a:r>
            <a:endParaRPr kumimoji="1" lang="ja-JP" altLang="en-US" sz="1000" dirty="0">
              <a:solidFill>
                <a:schemeClr val="tx1"/>
              </a:solidFill>
            </a:endParaRPr>
          </a:p>
        </p:txBody>
      </p:sp>
      <p:sp>
        <p:nvSpPr>
          <p:cNvPr id="112" name="四角形吹き出し 111"/>
          <p:cNvSpPr/>
          <p:nvPr/>
        </p:nvSpPr>
        <p:spPr>
          <a:xfrm>
            <a:off x="179512" y="3196288"/>
            <a:ext cx="730203" cy="316229"/>
          </a:xfrm>
          <a:prstGeom prst="wedgeRectCallout">
            <a:avLst>
              <a:gd name="adj1" fmla="val 67573"/>
              <a:gd name="adj2" fmla="val 24279"/>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reply</a:t>
            </a:r>
          </a:p>
          <a:p>
            <a:pPr algn="ctr"/>
            <a:r>
              <a:rPr lang="en-US" altLang="ja-JP" sz="1000" dirty="0" err="1" smtClean="0">
                <a:solidFill>
                  <a:schemeClr val="tx1"/>
                </a:solidFill>
              </a:rPr>
              <a:t>enQueue</a:t>
            </a:r>
            <a:endParaRPr kumimoji="1" lang="ja-JP" altLang="en-US" sz="1000" dirty="0">
              <a:solidFill>
                <a:schemeClr val="tx1"/>
              </a:solidFill>
            </a:endParaRPr>
          </a:p>
        </p:txBody>
      </p:sp>
      <p:sp>
        <p:nvSpPr>
          <p:cNvPr id="72" name="テキスト ボックス 71"/>
          <p:cNvSpPr txBox="1"/>
          <p:nvPr/>
        </p:nvSpPr>
        <p:spPr>
          <a:xfrm>
            <a:off x="7116922" y="265331"/>
            <a:ext cx="1271502" cy="276999"/>
          </a:xfrm>
          <a:prstGeom prst="rect">
            <a:avLst/>
          </a:prstGeom>
          <a:noFill/>
        </p:spPr>
        <p:txBody>
          <a:bodyPr wrap="none" rtlCol="0">
            <a:spAutoFit/>
          </a:bodyPr>
          <a:lstStyle/>
          <a:p>
            <a:r>
              <a:rPr lang="en-US" altLang="ja-JP" sz="1200" dirty="0"/>
              <a:t>A</a:t>
            </a:r>
            <a:r>
              <a:rPr kumimoji="1" lang="en-US" altLang="ja-JP" sz="1200" dirty="0" smtClean="0"/>
              <a:t>nother modules</a:t>
            </a:r>
            <a:endParaRPr kumimoji="1" lang="ja-JP" altLang="en-US" sz="1200" dirty="0"/>
          </a:p>
        </p:txBody>
      </p:sp>
      <p:sp>
        <p:nvSpPr>
          <p:cNvPr id="75" name="Line 106"/>
          <p:cNvSpPr>
            <a:spLocks noChangeShapeType="1"/>
          </p:cNvSpPr>
          <p:nvPr/>
        </p:nvSpPr>
        <p:spPr bwMode="auto">
          <a:xfrm flipH="1" flipV="1">
            <a:off x="4678204" y="4410123"/>
            <a:ext cx="3088437" cy="0"/>
          </a:xfrm>
          <a:prstGeom prst="line">
            <a:avLst/>
          </a:prstGeom>
          <a:noFill/>
          <a:ln w="9525" cap="rnd">
            <a:solidFill>
              <a:schemeClr val="tx1"/>
            </a:solidFill>
            <a:prstDash val="sysDot"/>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76" name="テキスト ボックス 75"/>
          <p:cNvSpPr txBox="1"/>
          <p:nvPr/>
        </p:nvSpPr>
        <p:spPr>
          <a:xfrm>
            <a:off x="5585514" y="4196705"/>
            <a:ext cx="496803" cy="277000"/>
          </a:xfrm>
          <a:prstGeom prst="rect">
            <a:avLst/>
          </a:prstGeom>
          <a:noFill/>
        </p:spPr>
        <p:txBody>
          <a:bodyPr wrap="none" rtlCol="0">
            <a:spAutoFit/>
          </a:bodyPr>
          <a:lstStyle/>
          <a:p>
            <a:r>
              <a:rPr kumimoji="1" lang="en-US" altLang="ja-JP" sz="1200" dirty="0" smtClean="0"/>
              <a:t>reply</a:t>
            </a:r>
            <a:endParaRPr kumimoji="1" lang="ja-JP" altLang="en-US" sz="1200" dirty="0"/>
          </a:p>
        </p:txBody>
      </p:sp>
      <p:sp>
        <p:nvSpPr>
          <p:cNvPr id="77" name="Line 101"/>
          <p:cNvSpPr>
            <a:spLocks noChangeShapeType="1"/>
          </p:cNvSpPr>
          <p:nvPr/>
        </p:nvSpPr>
        <p:spPr bwMode="auto">
          <a:xfrm flipH="1">
            <a:off x="4678204" y="2249364"/>
            <a:ext cx="3088437"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78" name="テキスト ボックス 77"/>
          <p:cNvSpPr txBox="1"/>
          <p:nvPr/>
        </p:nvSpPr>
        <p:spPr>
          <a:xfrm>
            <a:off x="4846973" y="2037432"/>
            <a:ext cx="2135649" cy="276999"/>
          </a:xfrm>
          <a:prstGeom prst="rect">
            <a:avLst/>
          </a:prstGeom>
          <a:noFill/>
        </p:spPr>
        <p:txBody>
          <a:bodyPr wrap="none" rtlCol="0">
            <a:spAutoFit/>
          </a:bodyPr>
          <a:lstStyle/>
          <a:p>
            <a:r>
              <a:rPr kumimoji="1" lang="en-US" altLang="ja-JP" sz="1200" dirty="0" smtClean="0"/>
              <a:t>request </a:t>
            </a:r>
            <a:r>
              <a:rPr lang="en-US" altLang="ja-JP" sz="1200" dirty="0" smtClean="0"/>
              <a:t>(from another</a:t>
            </a:r>
            <a:r>
              <a:rPr lang="ja-JP" altLang="en-US" sz="1200" dirty="0" smtClean="0"/>
              <a:t> </a:t>
            </a:r>
            <a:r>
              <a:rPr lang="en-US" altLang="ja-JP" sz="1200" dirty="0" smtClean="0"/>
              <a:t>module)</a:t>
            </a:r>
            <a:endParaRPr lang="ja-JP" altLang="en-US" sz="1200" dirty="0"/>
          </a:p>
        </p:txBody>
      </p:sp>
      <p:sp>
        <p:nvSpPr>
          <p:cNvPr id="7" name="角丸四角形 6"/>
          <p:cNvSpPr/>
          <p:nvPr/>
        </p:nvSpPr>
        <p:spPr>
          <a:xfrm>
            <a:off x="4352086" y="3327266"/>
            <a:ext cx="641742" cy="709484"/>
          </a:xfrm>
          <a:prstGeom prst="round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テキスト ボックス 80"/>
          <p:cNvSpPr txBox="1"/>
          <p:nvPr/>
        </p:nvSpPr>
        <p:spPr>
          <a:xfrm>
            <a:off x="323528" y="116632"/>
            <a:ext cx="1682961" cy="276999"/>
          </a:xfrm>
          <a:prstGeom prst="rect">
            <a:avLst/>
          </a:prstGeom>
          <a:noFill/>
        </p:spPr>
        <p:txBody>
          <a:bodyPr wrap="none" rtlCol="0">
            <a:spAutoFit/>
          </a:bodyPr>
          <a:lstStyle/>
          <a:p>
            <a:r>
              <a:rPr lang="en-US" altLang="ja-JP" sz="1200" dirty="0"/>
              <a:t>Focused on one module</a:t>
            </a:r>
            <a:endParaRPr kumimoji="1" lang="ja-JP" altLang="en-US" sz="1200" dirty="0"/>
          </a:p>
        </p:txBody>
      </p:sp>
    </p:spTree>
    <p:extLst>
      <p:ext uri="{BB962C8B-B14F-4D97-AF65-F5344CB8AC3E}">
        <p14:creationId xmlns:p14="http://schemas.microsoft.com/office/powerpoint/2010/main" val="2187784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正方形/長方形 66"/>
          <p:cNvSpPr/>
          <p:nvPr/>
        </p:nvSpPr>
        <p:spPr>
          <a:xfrm>
            <a:off x="1385550" y="1027336"/>
            <a:ext cx="1386250" cy="4633912"/>
          </a:xfrm>
          <a:prstGeom prst="rect">
            <a:avLst/>
          </a:prstGeom>
          <a:solidFill>
            <a:schemeClr val="accent3">
              <a:lumMod val="40000"/>
              <a:lumOff val="60000"/>
            </a:schemeClr>
          </a:solid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Line 97"/>
          <p:cNvSpPr>
            <a:spLocks noChangeShapeType="1"/>
          </p:cNvSpPr>
          <p:nvPr/>
        </p:nvSpPr>
        <p:spPr bwMode="auto">
          <a:xfrm flipH="1">
            <a:off x="4091319" y="1754851"/>
            <a:ext cx="6215" cy="36918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21" name="Rectangle 98"/>
          <p:cNvSpPr>
            <a:spLocks noChangeArrowheads="1"/>
          </p:cNvSpPr>
          <p:nvPr/>
        </p:nvSpPr>
        <p:spPr bwMode="auto">
          <a:xfrm>
            <a:off x="4021334" y="2192634"/>
            <a:ext cx="152400" cy="50676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ja-JP" altLang="en-US" sz="1400"/>
          </a:p>
        </p:txBody>
      </p:sp>
      <p:sp>
        <p:nvSpPr>
          <p:cNvPr id="23" name="Rectangle 100"/>
          <p:cNvSpPr>
            <a:spLocks noChangeArrowheads="1"/>
          </p:cNvSpPr>
          <p:nvPr/>
        </p:nvSpPr>
        <p:spPr bwMode="auto">
          <a:xfrm>
            <a:off x="4021334" y="3785029"/>
            <a:ext cx="152400" cy="713021"/>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ja-JP" altLang="en-US" sz="1400"/>
          </a:p>
        </p:txBody>
      </p:sp>
      <p:sp>
        <p:nvSpPr>
          <p:cNvPr id="24" name="Line 101"/>
          <p:cNvSpPr>
            <a:spLocks noChangeShapeType="1"/>
          </p:cNvSpPr>
          <p:nvPr/>
        </p:nvSpPr>
        <p:spPr bwMode="auto">
          <a:xfrm>
            <a:off x="3411734" y="2192634"/>
            <a:ext cx="6096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25" name="Line 102"/>
          <p:cNvSpPr>
            <a:spLocks noChangeShapeType="1"/>
          </p:cNvSpPr>
          <p:nvPr/>
        </p:nvSpPr>
        <p:spPr bwMode="auto">
          <a:xfrm>
            <a:off x="4173734" y="2699394"/>
            <a:ext cx="6096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27" name="Line 104"/>
          <p:cNvSpPr>
            <a:spLocks noChangeShapeType="1"/>
          </p:cNvSpPr>
          <p:nvPr/>
        </p:nvSpPr>
        <p:spPr bwMode="auto">
          <a:xfrm>
            <a:off x="4173734" y="3790547"/>
            <a:ext cx="609600" cy="0"/>
          </a:xfrm>
          <a:prstGeom prst="line">
            <a:avLst/>
          </a:prstGeom>
          <a:noFill/>
          <a:ln w="9525" cap="rnd">
            <a:solidFill>
              <a:schemeClr val="tx1"/>
            </a:solidFill>
            <a:prstDash val="sysDot"/>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29" name="Line 106"/>
          <p:cNvSpPr>
            <a:spLocks noChangeShapeType="1"/>
          </p:cNvSpPr>
          <p:nvPr/>
        </p:nvSpPr>
        <p:spPr bwMode="auto">
          <a:xfrm>
            <a:off x="3487934" y="4498051"/>
            <a:ext cx="533400" cy="0"/>
          </a:xfrm>
          <a:prstGeom prst="line">
            <a:avLst/>
          </a:prstGeom>
          <a:noFill/>
          <a:ln w="9525" cap="rnd">
            <a:solidFill>
              <a:schemeClr val="tx1"/>
            </a:solidFill>
            <a:prstDash val="sysDot"/>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37" name="正方形/長方形 36"/>
          <p:cNvSpPr/>
          <p:nvPr/>
        </p:nvSpPr>
        <p:spPr>
          <a:xfrm>
            <a:off x="2835670" y="1027335"/>
            <a:ext cx="4904682" cy="463391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p:cNvSpPr txBox="1"/>
          <p:nvPr/>
        </p:nvSpPr>
        <p:spPr>
          <a:xfrm>
            <a:off x="2817158" y="1001935"/>
            <a:ext cx="1242648" cy="276999"/>
          </a:xfrm>
          <a:prstGeom prst="rect">
            <a:avLst/>
          </a:prstGeom>
          <a:noFill/>
        </p:spPr>
        <p:txBody>
          <a:bodyPr wrap="none" rtlCol="0">
            <a:spAutoFit/>
          </a:bodyPr>
          <a:lstStyle/>
          <a:p>
            <a:r>
              <a:rPr kumimoji="1" lang="en-US" altLang="ja-JP" sz="1200" dirty="0" smtClean="0"/>
              <a:t>Function module</a:t>
            </a:r>
            <a:endParaRPr kumimoji="1" lang="ja-JP" altLang="en-US" sz="1200" dirty="0"/>
          </a:p>
        </p:txBody>
      </p:sp>
      <p:sp>
        <p:nvSpPr>
          <p:cNvPr id="39" name="正方形/長方形 38"/>
          <p:cNvSpPr/>
          <p:nvPr/>
        </p:nvSpPr>
        <p:spPr>
          <a:xfrm>
            <a:off x="3474760" y="1486291"/>
            <a:ext cx="1233118" cy="22864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sequence1</a:t>
            </a:r>
            <a:endParaRPr kumimoji="1" lang="en-US" altLang="ja-JP" sz="1400" dirty="0">
              <a:solidFill>
                <a:schemeClr val="tx1"/>
              </a:solidFill>
            </a:endParaRPr>
          </a:p>
        </p:txBody>
      </p:sp>
      <p:sp>
        <p:nvSpPr>
          <p:cNvPr id="40" name="テキスト ボックス 39"/>
          <p:cNvSpPr txBox="1"/>
          <p:nvPr/>
        </p:nvSpPr>
        <p:spPr>
          <a:xfrm>
            <a:off x="3267718" y="1961772"/>
            <a:ext cx="660181" cy="276999"/>
          </a:xfrm>
          <a:prstGeom prst="rect">
            <a:avLst/>
          </a:prstGeom>
          <a:noFill/>
        </p:spPr>
        <p:txBody>
          <a:bodyPr wrap="none" rtlCol="0">
            <a:spAutoFit/>
          </a:bodyPr>
          <a:lstStyle/>
          <a:p>
            <a:r>
              <a:rPr kumimoji="1" lang="en-US" altLang="ja-JP" sz="1200" dirty="0" smtClean="0"/>
              <a:t>request</a:t>
            </a:r>
            <a:endParaRPr kumimoji="1" lang="ja-JP" altLang="en-US" sz="1200" dirty="0"/>
          </a:p>
        </p:txBody>
      </p:sp>
      <p:sp>
        <p:nvSpPr>
          <p:cNvPr id="41" name="テキスト ボックス 40"/>
          <p:cNvSpPr txBox="1"/>
          <p:nvPr/>
        </p:nvSpPr>
        <p:spPr>
          <a:xfrm>
            <a:off x="4153613" y="2460495"/>
            <a:ext cx="1289135" cy="646331"/>
          </a:xfrm>
          <a:prstGeom prst="rect">
            <a:avLst/>
          </a:prstGeom>
          <a:noFill/>
        </p:spPr>
        <p:txBody>
          <a:bodyPr wrap="none" rtlCol="0">
            <a:spAutoFit/>
          </a:bodyPr>
          <a:lstStyle/>
          <a:p>
            <a:r>
              <a:rPr lang="en-US" altLang="ja-JP" sz="1200" dirty="0"/>
              <a:t>r</a:t>
            </a:r>
            <a:r>
              <a:rPr kumimoji="1" lang="en-US" altLang="ja-JP" sz="1200" dirty="0" smtClean="0"/>
              <a:t>equest</a:t>
            </a:r>
          </a:p>
          <a:p>
            <a:r>
              <a:rPr lang="en-US" altLang="ja-JP" sz="1200" dirty="0" smtClean="0"/>
              <a:t>(to another</a:t>
            </a:r>
          </a:p>
          <a:p>
            <a:r>
              <a:rPr lang="en-US" altLang="ja-JP" sz="1200" dirty="0" smtClean="0"/>
              <a:t>Function module)</a:t>
            </a:r>
            <a:endParaRPr kumimoji="1" lang="ja-JP" altLang="en-US" sz="1200" dirty="0"/>
          </a:p>
        </p:txBody>
      </p:sp>
      <p:sp>
        <p:nvSpPr>
          <p:cNvPr id="42" name="テキスト ボックス 41"/>
          <p:cNvSpPr txBox="1"/>
          <p:nvPr/>
        </p:nvSpPr>
        <p:spPr>
          <a:xfrm>
            <a:off x="4275830" y="3585556"/>
            <a:ext cx="496803" cy="276999"/>
          </a:xfrm>
          <a:prstGeom prst="rect">
            <a:avLst/>
          </a:prstGeom>
          <a:noFill/>
        </p:spPr>
        <p:txBody>
          <a:bodyPr wrap="none" rtlCol="0">
            <a:spAutoFit/>
          </a:bodyPr>
          <a:lstStyle/>
          <a:p>
            <a:r>
              <a:rPr kumimoji="1" lang="en-US" altLang="ja-JP" sz="1200" dirty="0" smtClean="0"/>
              <a:t>reply</a:t>
            </a:r>
            <a:endParaRPr kumimoji="1" lang="ja-JP" altLang="en-US" sz="1200" dirty="0"/>
          </a:p>
        </p:txBody>
      </p:sp>
      <p:sp>
        <p:nvSpPr>
          <p:cNvPr id="43" name="テキスト ボックス 42"/>
          <p:cNvSpPr txBox="1"/>
          <p:nvPr/>
        </p:nvSpPr>
        <p:spPr>
          <a:xfrm>
            <a:off x="3555750" y="4449652"/>
            <a:ext cx="496803" cy="276999"/>
          </a:xfrm>
          <a:prstGeom prst="rect">
            <a:avLst/>
          </a:prstGeom>
          <a:noFill/>
        </p:spPr>
        <p:txBody>
          <a:bodyPr wrap="none" rtlCol="0">
            <a:spAutoFit/>
          </a:bodyPr>
          <a:lstStyle/>
          <a:p>
            <a:r>
              <a:rPr kumimoji="1" lang="en-US" altLang="ja-JP" sz="1200" dirty="0" smtClean="0"/>
              <a:t>reply</a:t>
            </a:r>
            <a:endParaRPr kumimoji="1" lang="ja-JP" altLang="en-US" sz="1200" dirty="0"/>
          </a:p>
        </p:txBody>
      </p:sp>
      <p:sp>
        <p:nvSpPr>
          <p:cNvPr id="44" name="Line 97"/>
          <p:cNvSpPr>
            <a:spLocks noChangeShapeType="1"/>
          </p:cNvSpPr>
          <p:nvPr/>
        </p:nvSpPr>
        <p:spPr bwMode="auto">
          <a:xfrm>
            <a:off x="6317673" y="1755342"/>
            <a:ext cx="0" cy="36913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45" name="Rectangle 98"/>
          <p:cNvSpPr>
            <a:spLocks noChangeArrowheads="1"/>
          </p:cNvSpPr>
          <p:nvPr/>
        </p:nvSpPr>
        <p:spPr bwMode="auto">
          <a:xfrm>
            <a:off x="6241473" y="2707723"/>
            <a:ext cx="152400" cy="50676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ja-JP" altLang="en-US" sz="1400"/>
          </a:p>
        </p:txBody>
      </p:sp>
      <p:sp>
        <p:nvSpPr>
          <p:cNvPr id="46" name="Rectangle 100"/>
          <p:cNvSpPr>
            <a:spLocks noChangeArrowheads="1"/>
          </p:cNvSpPr>
          <p:nvPr/>
        </p:nvSpPr>
        <p:spPr bwMode="auto">
          <a:xfrm>
            <a:off x="6241473" y="4510627"/>
            <a:ext cx="152400" cy="533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ja-JP" altLang="en-US" sz="1400"/>
          </a:p>
        </p:txBody>
      </p:sp>
      <p:sp>
        <p:nvSpPr>
          <p:cNvPr id="47" name="Line 101"/>
          <p:cNvSpPr>
            <a:spLocks noChangeShapeType="1"/>
          </p:cNvSpPr>
          <p:nvPr/>
        </p:nvSpPr>
        <p:spPr bwMode="auto">
          <a:xfrm>
            <a:off x="5631873" y="2419691"/>
            <a:ext cx="6096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solidFill>
                <a:srgbClr val="FF0000"/>
              </a:solidFill>
            </a:endParaRPr>
          </a:p>
        </p:txBody>
      </p:sp>
      <p:sp>
        <p:nvSpPr>
          <p:cNvPr id="48" name="Line 102"/>
          <p:cNvSpPr>
            <a:spLocks noChangeShapeType="1"/>
          </p:cNvSpPr>
          <p:nvPr/>
        </p:nvSpPr>
        <p:spPr bwMode="auto">
          <a:xfrm>
            <a:off x="6393873" y="3204958"/>
            <a:ext cx="6096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49" name="Line 104"/>
          <p:cNvSpPr>
            <a:spLocks noChangeShapeType="1"/>
          </p:cNvSpPr>
          <p:nvPr/>
        </p:nvSpPr>
        <p:spPr bwMode="auto">
          <a:xfrm>
            <a:off x="6393873" y="4089612"/>
            <a:ext cx="609600" cy="0"/>
          </a:xfrm>
          <a:prstGeom prst="line">
            <a:avLst/>
          </a:prstGeom>
          <a:noFill/>
          <a:ln w="9525" cap="rnd">
            <a:solidFill>
              <a:schemeClr val="tx1"/>
            </a:solidFill>
            <a:prstDash val="sysDot"/>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solidFill>
                <a:srgbClr val="FF0000"/>
              </a:solidFill>
            </a:endParaRPr>
          </a:p>
        </p:txBody>
      </p:sp>
      <p:sp>
        <p:nvSpPr>
          <p:cNvPr id="50" name="Line 106"/>
          <p:cNvSpPr>
            <a:spLocks noChangeShapeType="1"/>
          </p:cNvSpPr>
          <p:nvPr/>
        </p:nvSpPr>
        <p:spPr bwMode="auto">
          <a:xfrm>
            <a:off x="5708073" y="5030682"/>
            <a:ext cx="533400" cy="0"/>
          </a:xfrm>
          <a:prstGeom prst="line">
            <a:avLst/>
          </a:prstGeom>
          <a:noFill/>
          <a:ln w="9525" cap="rnd">
            <a:solidFill>
              <a:schemeClr val="tx1"/>
            </a:solidFill>
            <a:prstDash val="sysDot"/>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51" name="正方形/長方形 50"/>
          <p:cNvSpPr/>
          <p:nvPr/>
        </p:nvSpPr>
        <p:spPr>
          <a:xfrm>
            <a:off x="5694899" y="1486291"/>
            <a:ext cx="1233118" cy="22864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sequence2</a:t>
            </a:r>
            <a:endParaRPr kumimoji="1" lang="en-US" altLang="ja-JP" sz="1400" dirty="0">
              <a:solidFill>
                <a:schemeClr val="tx1"/>
              </a:solidFill>
            </a:endParaRPr>
          </a:p>
        </p:txBody>
      </p:sp>
      <p:sp>
        <p:nvSpPr>
          <p:cNvPr id="52" name="テキスト ボックス 51"/>
          <p:cNvSpPr txBox="1"/>
          <p:nvPr/>
        </p:nvSpPr>
        <p:spPr>
          <a:xfrm>
            <a:off x="5487857" y="2361420"/>
            <a:ext cx="660181" cy="276999"/>
          </a:xfrm>
          <a:prstGeom prst="rect">
            <a:avLst/>
          </a:prstGeom>
          <a:noFill/>
          <a:ln>
            <a:noFill/>
          </a:ln>
        </p:spPr>
        <p:txBody>
          <a:bodyPr wrap="none" rtlCol="0">
            <a:spAutoFit/>
          </a:bodyPr>
          <a:lstStyle/>
          <a:p>
            <a:r>
              <a:rPr kumimoji="1" lang="en-US" altLang="ja-JP" sz="1200" dirty="0" smtClean="0"/>
              <a:t>request</a:t>
            </a:r>
            <a:endParaRPr kumimoji="1" lang="ja-JP" altLang="en-US" sz="1200" dirty="0"/>
          </a:p>
        </p:txBody>
      </p:sp>
      <p:sp>
        <p:nvSpPr>
          <p:cNvPr id="54" name="テキスト ボックス 53"/>
          <p:cNvSpPr txBox="1"/>
          <p:nvPr/>
        </p:nvSpPr>
        <p:spPr>
          <a:xfrm>
            <a:off x="6495969" y="3873588"/>
            <a:ext cx="496803" cy="276999"/>
          </a:xfrm>
          <a:prstGeom prst="rect">
            <a:avLst/>
          </a:prstGeom>
          <a:noFill/>
          <a:ln>
            <a:noFill/>
          </a:ln>
        </p:spPr>
        <p:txBody>
          <a:bodyPr wrap="none" rtlCol="0">
            <a:spAutoFit/>
          </a:bodyPr>
          <a:lstStyle/>
          <a:p>
            <a:r>
              <a:rPr kumimoji="1" lang="en-US" altLang="ja-JP" sz="1200" dirty="0" smtClean="0"/>
              <a:t>reply</a:t>
            </a:r>
            <a:endParaRPr kumimoji="1" lang="ja-JP" altLang="en-US" sz="1200" dirty="0"/>
          </a:p>
        </p:txBody>
      </p:sp>
      <p:sp>
        <p:nvSpPr>
          <p:cNvPr id="55" name="テキスト ボックス 54"/>
          <p:cNvSpPr txBox="1"/>
          <p:nvPr/>
        </p:nvSpPr>
        <p:spPr>
          <a:xfrm>
            <a:off x="5775889" y="4982283"/>
            <a:ext cx="496803" cy="276999"/>
          </a:xfrm>
          <a:prstGeom prst="rect">
            <a:avLst/>
          </a:prstGeom>
          <a:noFill/>
        </p:spPr>
        <p:txBody>
          <a:bodyPr wrap="none" rtlCol="0">
            <a:spAutoFit/>
          </a:bodyPr>
          <a:lstStyle/>
          <a:p>
            <a:r>
              <a:rPr kumimoji="1" lang="en-US" altLang="ja-JP" sz="1200" dirty="0" smtClean="0"/>
              <a:t>reply</a:t>
            </a:r>
            <a:endParaRPr kumimoji="1" lang="ja-JP" altLang="en-US" sz="1200" dirty="0"/>
          </a:p>
        </p:txBody>
      </p:sp>
      <p:sp>
        <p:nvSpPr>
          <p:cNvPr id="63" name="テキスト ボックス 62"/>
          <p:cNvSpPr txBox="1"/>
          <p:nvPr/>
        </p:nvSpPr>
        <p:spPr>
          <a:xfrm>
            <a:off x="6364062" y="2966292"/>
            <a:ext cx="1289135" cy="646331"/>
          </a:xfrm>
          <a:prstGeom prst="rect">
            <a:avLst/>
          </a:prstGeom>
          <a:noFill/>
        </p:spPr>
        <p:txBody>
          <a:bodyPr wrap="none" rtlCol="0">
            <a:spAutoFit/>
          </a:bodyPr>
          <a:lstStyle/>
          <a:p>
            <a:r>
              <a:rPr lang="en-US" altLang="ja-JP" sz="1200" dirty="0"/>
              <a:t>r</a:t>
            </a:r>
            <a:r>
              <a:rPr kumimoji="1" lang="en-US" altLang="ja-JP" sz="1200" dirty="0" smtClean="0"/>
              <a:t>equest</a:t>
            </a:r>
          </a:p>
          <a:p>
            <a:r>
              <a:rPr lang="en-US" altLang="ja-JP" sz="1200" dirty="0" smtClean="0"/>
              <a:t>(to another</a:t>
            </a:r>
          </a:p>
          <a:p>
            <a:r>
              <a:rPr lang="en-US" altLang="ja-JP" sz="1200" dirty="0" smtClean="0"/>
              <a:t>Function module)</a:t>
            </a:r>
            <a:endParaRPr kumimoji="1" lang="ja-JP" altLang="en-US" sz="1200" dirty="0"/>
          </a:p>
        </p:txBody>
      </p:sp>
      <p:sp>
        <p:nvSpPr>
          <p:cNvPr id="68" name="テキスト ボックス 67"/>
          <p:cNvSpPr txBox="1"/>
          <p:nvPr/>
        </p:nvSpPr>
        <p:spPr>
          <a:xfrm>
            <a:off x="1391769" y="982235"/>
            <a:ext cx="1226490" cy="461665"/>
          </a:xfrm>
          <a:prstGeom prst="rect">
            <a:avLst/>
          </a:prstGeom>
          <a:noFill/>
        </p:spPr>
        <p:txBody>
          <a:bodyPr wrap="none" rtlCol="0">
            <a:spAutoFit/>
          </a:bodyPr>
          <a:lstStyle/>
          <a:p>
            <a:r>
              <a:rPr lang="en-US" altLang="ja-JP" sz="1200" dirty="0" err="1" smtClean="0"/>
              <a:t>t</a:t>
            </a:r>
            <a:r>
              <a:rPr kumimoji="1" lang="en-US" altLang="ja-JP" sz="1200" dirty="0" err="1" smtClean="0"/>
              <a:t>hread_manager</a:t>
            </a:r>
            <a:endParaRPr kumimoji="1" lang="en-US" altLang="ja-JP" sz="1200" dirty="0" smtClean="0"/>
          </a:p>
          <a:p>
            <a:r>
              <a:rPr lang="en-US" altLang="ja-JP" sz="1200" dirty="0" smtClean="0"/>
              <a:t>framework</a:t>
            </a:r>
            <a:endParaRPr kumimoji="1" lang="ja-JP" altLang="en-US" sz="1200" dirty="0"/>
          </a:p>
        </p:txBody>
      </p:sp>
      <p:sp>
        <p:nvSpPr>
          <p:cNvPr id="69" name="正方形/長方形 68"/>
          <p:cNvSpPr/>
          <p:nvPr/>
        </p:nvSpPr>
        <p:spPr>
          <a:xfrm>
            <a:off x="1591097" y="1486291"/>
            <a:ext cx="1008112" cy="2404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err="1" smtClean="0">
                <a:solidFill>
                  <a:schemeClr val="tx1"/>
                </a:solidFill>
              </a:rPr>
              <a:t>workerThread</a:t>
            </a:r>
            <a:endParaRPr kumimoji="1" lang="ja-JP" altLang="en-US" sz="1000" dirty="0">
              <a:solidFill>
                <a:schemeClr val="tx1"/>
              </a:solidFill>
            </a:endParaRPr>
          </a:p>
        </p:txBody>
      </p:sp>
      <p:sp>
        <p:nvSpPr>
          <p:cNvPr id="70" name="Line 97"/>
          <p:cNvSpPr>
            <a:spLocks noChangeShapeType="1"/>
          </p:cNvSpPr>
          <p:nvPr/>
        </p:nvSpPr>
        <p:spPr bwMode="auto">
          <a:xfrm flipH="1">
            <a:off x="2080295" y="1764798"/>
            <a:ext cx="6215" cy="36918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71" name="Rectangle 98"/>
          <p:cNvSpPr>
            <a:spLocks noChangeArrowheads="1"/>
          </p:cNvSpPr>
          <p:nvPr/>
        </p:nvSpPr>
        <p:spPr bwMode="auto">
          <a:xfrm>
            <a:off x="2008287" y="1798705"/>
            <a:ext cx="152400" cy="357601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ja-JP" altLang="en-US" sz="1400"/>
          </a:p>
        </p:txBody>
      </p:sp>
      <p:sp>
        <p:nvSpPr>
          <p:cNvPr id="87" name="右大かっこ 86"/>
          <p:cNvSpPr/>
          <p:nvPr/>
        </p:nvSpPr>
        <p:spPr>
          <a:xfrm>
            <a:off x="2096817" y="2225421"/>
            <a:ext cx="1997609" cy="454223"/>
          </a:xfrm>
          <a:prstGeom prst="rightBracket">
            <a:avLst>
              <a:gd name="adj" fmla="val 0"/>
            </a:avLst>
          </a:prstGeom>
          <a:ln w="38100">
            <a:solidFill>
              <a:srgbClr val="FF0000">
                <a:alpha val="20000"/>
              </a:srgbClr>
            </a:solidFill>
          </a:ln>
          <a:effectLst>
            <a:glow>
              <a:schemeClr val="accent1"/>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8" name="右大かっこ 87"/>
          <p:cNvSpPr/>
          <p:nvPr/>
        </p:nvSpPr>
        <p:spPr>
          <a:xfrm>
            <a:off x="2080295" y="2736795"/>
            <a:ext cx="4231163" cy="449114"/>
          </a:xfrm>
          <a:prstGeom prst="rightBracket">
            <a:avLst>
              <a:gd name="adj" fmla="val 0"/>
            </a:avLst>
          </a:prstGeom>
          <a:ln w="38100">
            <a:solidFill>
              <a:srgbClr val="FF0000">
                <a:alpha val="20000"/>
              </a:srgbClr>
            </a:solidFill>
          </a:ln>
          <a:effectLst>
            <a:glow>
              <a:schemeClr val="accent1"/>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9" name="右大かっこ 88"/>
          <p:cNvSpPr/>
          <p:nvPr/>
        </p:nvSpPr>
        <p:spPr>
          <a:xfrm>
            <a:off x="2070771" y="3830805"/>
            <a:ext cx="2026764" cy="648195"/>
          </a:xfrm>
          <a:prstGeom prst="rightBracket">
            <a:avLst>
              <a:gd name="adj" fmla="val 0"/>
            </a:avLst>
          </a:prstGeom>
          <a:ln w="38100">
            <a:solidFill>
              <a:srgbClr val="FF0000">
                <a:alpha val="20000"/>
              </a:srgbClr>
            </a:solidFill>
          </a:ln>
          <a:effectLst>
            <a:glow>
              <a:schemeClr val="accent1"/>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0" name="右大かっこ 89"/>
          <p:cNvSpPr/>
          <p:nvPr/>
        </p:nvSpPr>
        <p:spPr>
          <a:xfrm>
            <a:off x="2094137" y="4541698"/>
            <a:ext cx="4223535" cy="472985"/>
          </a:xfrm>
          <a:prstGeom prst="rightBracket">
            <a:avLst>
              <a:gd name="adj" fmla="val 0"/>
            </a:avLst>
          </a:prstGeom>
          <a:ln w="38100">
            <a:solidFill>
              <a:srgbClr val="FF0000">
                <a:alpha val="20000"/>
              </a:srgbClr>
            </a:solidFill>
          </a:ln>
          <a:effectLst>
            <a:glow>
              <a:schemeClr val="accent1"/>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92" name="直線コネクタ 91"/>
          <p:cNvCxnSpPr/>
          <p:nvPr/>
        </p:nvCxnSpPr>
        <p:spPr>
          <a:xfrm>
            <a:off x="2114203" y="1764798"/>
            <a:ext cx="0" cy="464816"/>
          </a:xfrm>
          <a:prstGeom prst="line">
            <a:avLst/>
          </a:prstGeom>
          <a:ln w="38100">
            <a:solidFill>
              <a:srgbClr val="FF0000">
                <a:alpha val="30000"/>
              </a:srgbClr>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a:off x="2111028" y="5014683"/>
            <a:ext cx="3175" cy="576064"/>
          </a:xfrm>
          <a:prstGeom prst="line">
            <a:avLst/>
          </a:prstGeom>
          <a:ln w="38100">
            <a:solidFill>
              <a:srgbClr val="FF0000">
                <a:alpha val="30000"/>
              </a:srgb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a:off x="2099916" y="2663024"/>
            <a:ext cx="0" cy="83041"/>
          </a:xfrm>
          <a:prstGeom prst="line">
            <a:avLst/>
          </a:prstGeom>
          <a:ln w="38100">
            <a:solidFill>
              <a:srgbClr val="FF0000">
                <a:alpha val="30000"/>
              </a:srgbClr>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2095155" y="3187383"/>
            <a:ext cx="1" cy="617229"/>
          </a:xfrm>
          <a:prstGeom prst="line">
            <a:avLst/>
          </a:prstGeom>
          <a:ln w="38100">
            <a:solidFill>
              <a:srgbClr val="FF0000">
                <a:alpha val="30000"/>
              </a:srgbClr>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a:off x="2085628" y="4482927"/>
            <a:ext cx="0" cy="83041"/>
          </a:xfrm>
          <a:prstGeom prst="line">
            <a:avLst/>
          </a:prstGeom>
          <a:ln w="38100">
            <a:solidFill>
              <a:srgbClr val="FF0000">
                <a:alpha val="30000"/>
              </a:srgbClr>
            </a:solidFill>
          </a:ln>
        </p:spPr>
        <p:style>
          <a:lnRef idx="1">
            <a:schemeClr val="accent1"/>
          </a:lnRef>
          <a:fillRef idx="0">
            <a:schemeClr val="accent1"/>
          </a:fillRef>
          <a:effectRef idx="0">
            <a:schemeClr val="accent1"/>
          </a:effectRef>
          <a:fontRef idx="minor">
            <a:schemeClr val="tx1"/>
          </a:fontRef>
        </p:style>
      </p:cxnSp>
      <p:sp>
        <p:nvSpPr>
          <p:cNvPr id="103" name="右大かっこ 102"/>
          <p:cNvSpPr/>
          <p:nvPr/>
        </p:nvSpPr>
        <p:spPr>
          <a:xfrm>
            <a:off x="6265236" y="2422395"/>
            <a:ext cx="126014" cy="268797"/>
          </a:xfrm>
          <a:prstGeom prst="rightBracket">
            <a:avLst>
              <a:gd name="adj" fmla="val 127211"/>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4" name="右大かっこ 103"/>
          <p:cNvSpPr/>
          <p:nvPr/>
        </p:nvSpPr>
        <p:spPr>
          <a:xfrm>
            <a:off x="6353150" y="4150772"/>
            <a:ext cx="126014" cy="328228"/>
          </a:xfrm>
          <a:prstGeom prst="rightBracket">
            <a:avLst>
              <a:gd name="adj" fmla="val 127211"/>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5" name="テキスト ボックス 104"/>
          <p:cNvSpPr txBox="1"/>
          <p:nvPr/>
        </p:nvSpPr>
        <p:spPr>
          <a:xfrm>
            <a:off x="2482558" y="2452478"/>
            <a:ext cx="577274" cy="276999"/>
          </a:xfrm>
          <a:prstGeom prst="rect">
            <a:avLst/>
          </a:prstGeom>
          <a:noFill/>
          <a:ln>
            <a:noFill/>
          </a:ln>
        </p:spPr>
        <p:txBody>
          <a:bodyPr wrap="none" rtlCol="0">
            <a:spAutoFit/>
          </a:bodyPr>
          <a:lstStyle/>
          <a:p>
            <a:r>
              <a:rPr kumimoji="1" lang="en-US" altLang="ja-JP" sz="1200" dirty="0" smtClean="0"/>
              <a:t>&lt;-wait</a:t>
            </a:r>
            <a:endParaRPr kumimoji="1" lang="ja-JP" altLang="en-US" sz="1200" dirty="0"/>
          </a:p>
        </p:txBody>
      </p:sp>
      <p:sp>
        <p:nvSpPr>
          <p:cNvPr id="106" name="テキスト ボックス 105"/>
          <p:cNvSpPr txBox="1"/>
          <p:nvPr/>
        </p:nvSpPr>
        <p:spPr>
          <a:xfrm>
            <a:off x="2483768" y="2979409"/>
            <a:ext cx="577274" cy="276999"/>
          </a:xfrm>
          <a:prstGeom prst="rect">
            <a:avLst/>
          </a:prstGeom>
          <a:noFill/>
          <a:ln>
            <a:noFill/>
          </a:ln>
        </p:spPr>
        <p:txBody>
          <a:bodyPr wrap="none" rtlCol="0">
            <a:spAutoFit/>
          </a:bodyPr>
          <a:lstStyle/>
          <a:p>
            <a:r>
              <a:rPr kumimoji="1" lang="en-US" altLang="ja-JP" sz="1200" dirty="0" smtClean="0"/>
              <a:t>&lt;-wait</a:t>
            </a:r>
            <a:endParaRPr kumimoji="1" lang="ja-JP" altLang="en-US" sz="1200" dirty="0"/>
          </a:p>
        </p:txBody>
      </p:sp>
      <p:sp>
        <p:nvSpPr>
          <p:cNvPr id="107" name="テキスト ボックス 106"/>
          <p:cNvSpPr txBox="1"/>
          <p:nvPr/>
        </p:nvSpPr>
        <p:spPr>
          <a:xfrm>
            <a:off x="2517676" y="4241645"/>
            <a:ext cx="577274" cy="276999"/>
          </a:xfrm>
          <a:prstGeom prst="rect">
            <a:avLst/>
          </a:prstGeom>
          <a:noFill/>
          <a:ln>
            <a:noFill/>
          </a:ln>
        </p:spPr>
        <p:txBody>
          <a:bodyPr wrap="none" rtlCol="0">
            <a:spAutoFit/>
          </a:bodyPr>
          <a:lstStyle/>
          <a:p>
            <a:r>
              <a:rPr kumimoji="1" lang="en-US" altLang="ja-JP" sz="1200" dirty="0" smtClean="0"/>
              <a:t>&lt;-wait</a:t>
            </a:r>
            <a:endParaRPr kumimoji="1" lang="ja-JP" altLang="en-US" sz="1200" dirty="0"/>
          </a:p>
        </p:txBody>
      </p:sp>
      <p:sp>
        <p:nvSpPr>
          <p:cNvPr id="108" name="テキスト ボックス 107"/>
          <p:cNvSpPr txBox="1"/>
          <p:nvPr/>
        </p:nvSpPr>
        <p:spPr>
          <a:xfrm>
            <a:off x="2483768" y="4790642"/>
            <a:ext cx="577274" cy="276999"/>
          </a:xfrm>
          <a:prstGeom prst="rect">
            <a:avLst/>
          </a:prstGeom>
          <a:noFill/>
          <a:ln>
            <a:noFill/>
          </a:ln>
        </p:spPr>
        <p:txBody>
          <a:bodyPr wrap="none" rtlCol="0">
            <a:spAutoFit/>
          </a:bodyPr>
          <a:lstStyle/>
          <a:p>
            <a:r>
              <a:rPr kumimoji="1" lang="en-US" altLang="ja-JP" sz="1200" dirty="0" smtClean="0"/>
              <a:t>&lt;-wait</a:t>
            </a:r>
            <a:endParaRPr kumimoji="1" lang="ja-JP" altLang="en-US" sz="1200" dirty="0"/>
          </a:p>
        </p:txBody>
      </p:sp>
      <p:sp>
        <p:nvSpPr>
          <p:cNvPr id="109" name="四角形吹き出し 108"/>
          <p:cNvSpPr/>
          <p:nvPr/>
        </p:nvSpPr>
        <p:spPr>
          <a:xfrm>
            <a:off x="1187624" y="1798706"/>
            <a:ext cx="730203" cy="300894"/>
          </a:xfrm>
          <a:prstGeom prst="wedgeRectCallout">
            <a:avLst>
              <a:gd name="adj1" fmla="val 67574"/>
              <a:gd name="adj2" fmla="val 67432"/>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rPr>
              <a:t>r</a:t>
            </a:r>
            <a:r>
              <a:rPr lang="en-US" altLang="ja-JP" sz="1000" dirty="0" smtClean="0">
                <a:solidFill>
                  <a:schemeClr val="tx1"/>
                </a:solidFill>
              </a:rPr>
              <a:t>equest</a:t>
            </a:r>
          </a:p>
          <a:p>
            <a:pPr algn="ctr"/>
            <a:r>
              <a:rPr lang="en-US" altLang="ja-JP" sz="1000" dirty="0" err="1" smtClean="0">
                <a:solidFill>
                  <a:schemeClr val="tx1"/>
                </a:solidFill>
              </a:rPr>
              <a:t>enQueue</a:t>
            </a:r>
            <a:endParaRPr kumimoji="1" lang="ja-JP" altLang="en-US" sz="1000" dirty="0">
              <a:solidFill>
                <a:schemeClr val="tx1"/>
              </a:solidFill>
            </a:endParaRPr>
          </a:p>
        </p:txBody>
      </p:sp>
      <p:sp>
        <p:nvSpPr>
          <p:cNvPr id="110" name="四角形吹き出し 109"/>
          <p:cNvSpPr/>
          <p:nvPr/>
        </p:nvSpPr>
        <p:spPr>
          <a:xfrm>
            <a:off x="1187624" y="2279887"/>
            <a:ext cx="730203" cy="292986"/>
          </a:xfrm>
          <a:prstGeom prst="wedgeRectCallout">
            <a:avLst>
              <a:gd name="adj1" fmla="val 67574"/>
              <a:gd name="adj2" fmla="val -8994"/>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request</a:t>
            </a:r>
          </a:p>
          <a:p>
            <a:pPr algn="ctr"/>
            <a:r>
              <a:rPr lang="en-US" altLang="ja-JP" sz="1000" dirty="0" err="1" smtClean="0">
                <a:solidFill>
                  <a:schemeClr val="tx1"/>
                </a:solidFill>
              </a:rPr>
              <a:t>enQueue</a:t>
            </a:r>
            <a:endParaRPr kumimoji="1" lang="ja-JP" altLang="en-US" sz="1000" dirty="0">
              <a:solidFill>
                <a:schemeClr val="tx1"/>
              </a:solidFill>
            </a:endParaRPr>
          </a:p>
        </p:txBody>
      </p:sp>
      <p:sp>
        <p:nvSpPr>
          <p:cNvPr id="111" name="四角形吹き出し 110"/>
          <p:cNvSpPr/>
          <p:nvPr/>
        </p:nvSpPr>
        <p:spPr>
          <a:xfrm>
            <a:off x="1177501" y="3360007"/>
            <a:ext cx="730203" cy="323769"/>
          </a:xfrm>
          <a:prstGeom prst="wedgeRectCallout">
            <a:avLst>
              <a:gd name="adj1" fmla="val 66704"/>
              <a:gd name="adj2" fmla="val 8069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reply</a:t>
            </a:r>
          </a:p>
          <a:p>
            <a:pPr algn="ctr"/>
            <a:r>
              <a:rPr lang="en-US" altLang="ja-JP" sz="1000" dirty="0" err="1" smtClean="0">
                <a:solidFill>
                  <a:schemeClr val="tx1"/>
                </a:solidFill>
              </a:rPr>
              <a:t>enQueue</a:t>
            </a:r>
            <a:endParaRPr kumimoji="1" lang="ja-JP" altLang="en-US" sz="1000" dirty="0">
              <a:solidFill>
                <a:schemeClr val="tx1"/>
              </a:solidFill>
            </a:endParaRPr>
          </a:p>
        </p:txBody>
      </p:sp>
      <p:sp>
        <p:nvSpPr>
          <p:cNvPr id="112" name="四角形吹き出し 111"/>
          <p:cNvSpPr/>
          <p:nvPr/>
        </p:nvSpPr>
        <p:spPr>
          <a:xfrm>
            <a:off x="1177501" y="3825309"/>
            <a:ext cx="730203" cy="316229"/>
          </a:xfrm>
          <a:prstGeom prst="wedgeRectCallout">
            <a:avLst>
              <a:gd name="adj1" fmla="val 67573"/>
              <a:gd name="adj2" fmla="val 24279"/>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reply</a:t>
            </a:r>
          </a:p>
          <a:p>
            <a:pPr algn="ctr"/>
            <a:r>
              <a:rPr lang="en-US" altLang="ja-JP" sz="1000" dirty="0" err="1" smtClean="0">
                <a:solidFill>
                  <a:schemeClr val="tx1"/>
                </a:solidFill>
              </a:rPr>
              <a:t>enQueue</a:t>
            </a:r>
            <a:endParaRPr kumimoji="1" lang="ja-JP" altLang="en-US" sz="1000" dirty="0">
              <a:solidFill>
                <a:schemeClr val="tx1"/>
              </a:solidFill>
            </a:endParaRPr>
          </a:p>
        </p:txBody>
      </p:sp>
      <p:cxnSp>
        <p:nvCxnSpPr>
          <p:cNvPr id="116" name="直線矢印コネクタ 115"/>
          <p:cNvCxnSpPr/>
          <p:nvPr/>
        </p:nvCxnSpPr>
        <p:spPr>
          <a:xfrm>
            <a:off x="2094044" y="2419691"/>
            <a:ext cx="3553198" cy="0"/>
          </a:xfrm>
          <a:prstGeom prst="straightConnector1">
            <a:avLst/>
          </a:prstGeom>
          <a:ln w="1270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四角形吹き出し 63"/>
          <p:cNvSpPr/>
          <p:nvPr/>
        </p:nvSpPr>
        <p:spPr>
          <a:xfrm>
            <a:off x="6495969" y="2063863"/>
            <a:ext cx="812335" cy="202140"/>
          </a:xfrm>
          <a:prstGeom prst="wedgeRectCallout">
            <a:avLst>
              <a:gd name="adj1" fmla="val -68482"/>
              <a:gd name="adj2" fmla="val 99478"/>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Once wait</a:t>
            </a:r>
            <a:endParaRPr kumimoji="1" lang="ja-JP" altLang="en-US" sz="1000" dirty="0">
              <a:solidFill>
                <a:schemeClr val="tx1"/>
              </a:solidFill>
            </a:endParaRPr>
          </a:p>
        </p:txBody>
      </p:sp>
      <p:sp>
        <p:nvSpPr>
          <p:cNvPr id="65" name="四角形吹き出し 64"/>
          <p:cNvSpPr/>
          <p:nvPr/>
        </p:nvSpPr>
        <p:spPr>
          <a:xfrm>
            <a:off x="5288010" y="3792055"/>
            <a:ext cx="819553" cy="216025"/>
          </a:xfrm>
          <a:prstGeom prst="wedgeRectCallout">
            <a:avLst>
              <a:gd name="adj1" fmla="val 71541"/>
              <a:gd name="adj2" fmla="val 8164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Once wait</a:t>
            </a:r>
            <a:endParaRPr kumimoji="1" lang="ja-JP" altLang="en-US" sz="1000" dirty="0">
              <a:solidFill>
                <a:schemeClr val="tx1"/>
              </a:solidFill>
            </a:endParaRPr>
          </a:p>
        </p:txBody>
      </p:sp>
      <p:cxnSp>
        <p:nvCxnSpPr>
          <p:cNvPr id="117" name="直線矢印コネクタ 116"/>
          <p:cNvCxnSpPr/>
          <p:nvPr/>
        </p:nvCxnSpPr>
        <p:spPr>
          <a:xfrm>
            <a:off x="2123728" y="2187321"/>
            <a:ext cx="1296144" cy="0"/>
          </a:xfrm>
          <a:prstGeom prst="straightConnector1">
            <a:avLst/>
          </a:prstGeom>
          <a:ln w="1270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2099489" y="3790547"/>
            <a:ext cx="2040463" cy="0"/>
          </a:xfrm>
          <a:prstGeom prst="straightConnector1">
            <a:avLst/>
          </a:prstGeom>
          <a:ln w="1270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2108870" y="4088104"/>
            <a:ext cx="4330005" cy="0"/>
          </a:xfrm>
          <a:prstGeom prst="straightConnector1">
            <a:avLst/>
          </a:prstGeom>
          <a:ln w="1270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4732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705870" y="3806050"/>
            <a:ext cx="1512168" cy="461646"/>
          </a:xfrm>
          <a:prstGeom prst="rect">
            <a:avLst/>
          </a:pr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5" name="正方形/長方形 4"/>
          <p:cNvSpPr/>
          <p:nvPr/>
        </p:nvSpPr>
        <p:spPr>
          <a:xfrm>
            <a:off x="611560" y="3727881"/>
            <a:ext cx="1512168" cy="46164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6" name="正方形/長方形 5"/>
          <p:cNvSpPr/>
          <p:nvPr/>
        </p:nvSpPr>
        <p:spPr>
          <a:xfrm>
            <a:off x="1619672" y="5105882"/>
            <a:ext cx="664331" cy="69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smtClean="0"/>
              <a:t>q</a:t>
            </a:r>
            <a:r>
              <a:rPr kumimoji="1" lang="en-US" altLang="ja-JP" sz="1400" dirty="0" smtClean="0"/>
              <a:t>ueue</a:t>
            </a:r>
            <a:endParaRPr lang="en-US" altLang="ja-JP" sz="1400" dirty="0" smtClean="0"/>
          </a:p>
          <a:p>
            <a:pPr algn="ctr"/>
            <a:r>
              <a:rPr lang="en-US" altLang="ja-JP" sz="1400" dirty="0" smtClean="0"/>
              <a:t>buffer</a:t>
            </a:r>
            <a:endParaRPr lang="en-US" altLang="ja-JP" sz="1400" dirty="0"/>
          </a:p>
        </p:txBody>
      </p:sp>
      <p:sp>
        <p:nvSpPr>
          <p:cNvPr id="7" name="正方形/長方形 6"/>
          <p:cNvSpPr/>
          <p:nvPr/>
        </p:nvSpPr>
        <p:spPr>
          <a:xfrm>
            <a:off x="179512" y="2564904"/>
            <a:ext cx="2232248" cy="33843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179512" y="2564904"/>
            <a:ext cx="1939826" cy="307777"/>
          </a:xfrm>
          <a:prstGeom prst="rect">
            <a:avLst/>
          </a:prstGeom>
          <a:noFill/>
        </p:spPr>
        <p:txBody>
          <a:bodyPr wrap="none" rtlCol="0">
            <a:spAutoFit/>
          </a:bodyPr>
          <a:lstStyle/>
          <a:p>
            <a:r>
              <a:rPr kumimoji="1" lang="en-US" altLang="ja-JP" sz="1400" dirty="0" err="1" smtClean="0"/>
              <a:t>workerThread</a:t>
            </a:r>
            <a:r>
              <a:rPr kumimoji="1" lang="en-US" altLang="ja-JP" sz="1400" dirty="0" smtClean="0"/>
              <a:t> (</a:t>
            </a:r>
            <a:r>
              <a:rPr kumimoji="1" lang="en-US" altLang="ja-JP" sz="1400" dirty="0" err="1" smtClean="0"/>
              <a:t>pthread</a:t>
            </a:r>
            <a:r>
              <a:rPr kumimoji="1" lang="en-US" altLang="ja-JP" sz="1400" dirty="0" smtClean="0"/>
              <a:t>)</a:t>
            </a:r>
            <a:endParaRPr kumimoji="1" lang="ja-JP" altLang="en-US" sz="1400" dirty="0"/>
          </a:p>
        </p:txBody>
      </p:sp>
      <p:sp>
        <p:nvSpPr>
          <p:cNvPr id="9" name="正方形/長方形 8"/>
          <p:cNvSpPr/>
          <p:nvPr/>
        </p:nvSpPr>
        <p:spPr>
          <a:xfrm>
            <a:off x="498230" y="3655873"/>
            <a:ext cx="1512168" cy="46164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10" name="正方形/長方形 9"/>
          <p:cNvSpPr/>
          <p:nvPr/>
        </p:nvSpPr>
        <p:spPr>
          <a:xfrm>
            <a:off x="395536" y="3582050"/>
            <a:ext cx="1512168" cy="45729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sequence</a:t>
            </a:r>
            <a:endParaRPr kumimoji="1" lang="en-US" altLang="ja-JP" sz="1400" dirty="0">
              <a:solidFill>
                <a:schemeClr val="tx1"/>
              </a:solidFill>
            </a:endParaRPr>
          </a:p>
        </p:txBody>
      </p:sp>
      <p:sp>
        <p:nvSpPr>
          <p:cNvPr id="11" name="正方形/長方形 10"/>
          <p:cNvSpPr/>
          <p:nvPr/>
        </p:nvSpPr>
        <p:spPr>
          <a:xfrm>
            <a:off x="323528" y="4712661"/>
            <a:ext cx="678758" cy="2968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err="1">
                <a:solidFill>
                  <a:schemeClr val="tx1"/>
                </a:solidFill>
              </a:rPr>
              <a:t>s</a:t>
            </a:r>
            <a:r>
              <a:rPr kumimoji="1" lang="en-US" altLang="ja-JP" sz="1000" dirty="0" err="1" smtClean="0">
                <a:solidFill>
                  <a:schemeClr val="tx1"/>
                </a:solidFill>
              </a:rPr>
              <a:t>eq_</a:t>
            </a:r>
            <a:r>
              <a:rPr lang="en-US" altLang="ja-JP" sz="1000" dirty="0" err="1" smtClean="0">
                <a:solidFill>
                  <a:schemeClr val="tx1"/>
                </a:solidFill>
              </a:rPr>
              <a:t>i</a:t>
            </a:r>
            <a:r>
              <a:rPr kumimoji="1" lang="en-US" altLang="ja-JP" sz="1000" dirty="0" err="1" smtClean="0">
                <a:solidFill>
                  <a:schemeClr val="tx1"/>
                </a:solidFill>
              </a:rPr>
              <a:t>nfo</a:t>
            </a:r>
            <a:endParaRPr kumimoji="1" lang="en-US" altLang="ja-JP" sz="1000" dirty="0">
              <a:solidFill>
                <a:schemeClr val="tx1"/>
              </a:solidFill>
            </a:endParaRPr>
          </a:p>
        </p:txBody>
      </p:sp>
      <p:sp>
        <p:nvSpPr>
          <p:cNvPr id="12" name="正方形/長方形 11"/>
          <p:cNvSpPr/>
          <p:nvPr/>
        </p:nvSpPr>
        <p:spPr>
          <a:xfrm>
            <a:off x="323528" y="4328884"/>
            <a:ext cx="1124198" cy="2968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err="1">
                <a:solidFill>
                  <a:schemeClr val="tx1"/>
                </a:solidFill>
              </a:rPr>
              <a:t>r</a:t>
            </a:r>
            <a:r>
              <a:rPr kumimoji="1" lang="en-US" altLang="ja-JP" sz="1000" dirty="0" err="1" smtClean="0">
                <a:solidFill>
                  <a:schemeClr val="tx1"/>
                </a:solidFill>
              </a:rPr>
              <a:t>equest_id_</a:t>
            </a:r>
            <a:r>
              <a:rPr lang="en-US" altLang="ja-JP" sz="1000" dirty="0" err="1" smtClean="0">
                <a:solidFill>
                  <a:schemeClr val="tx1"/>
                </a:solidFill>
              </a:rPr>
              <a:t>i</a:t>
            </a:r>
            <a:r>
              <a:rPr kumimoji="1" lang="en-US" altLang="ja-JP" sz="1000" dirty="0" err="1" smtClean="0">
                <a:solidFill>
                  <a:schemeClr val="tx1"/>
                </a:solidFill>
              </a:rPr>
              <a:t>nfo</a:t>
            </a:r>
            <a:endParaRPr kumimoji="1" lang="en-US" altLang="ja-JP" sz="1000" dirty="0">
              <a:solidFill>
                <a:schemeClr val="tx1"/>
              </a:solidFill>
            </a:endParaRPr>
          </a:p>
        </p:txBody>
      </p:sp>
      <p:sp>
        <p:nvSpPr>
          <p:cNvPr id="13" name="正方形/長方形 12"/>
          <p:cNvSpPr/>
          <p:nvPr/>
        </p:nvSpPr>
        <p:spPr>
          <a:xfrm>
            <a:off x="323528" y="5087519"/>
            <a:ext cx="1044116" cy="2968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err="1">
                <a:solidFill>
                  <a:schemeClr val="tx1"/>
                </a:solidFill>
              </a:rPr>
              <a:t>s</a:t>
            </a:r>
            <a:r>
              <a:rPr lang="en-US" altLang="ja-JP" sz="1000" dirty="0" err="1" smtClean="0">
                <a:solidFill>
                  <a:schemeClr val="tx1"/>
                </a:solidFill>
              </a:rPr>
              <a:t>ync_reply_info</a:t>
            </a:r>
            <a:endParaRPr kumimoji="1" lang="en-US" altLang="ja-JP" sz="1000" dirty="0">
              <a:solidFill>
                <a:schemeClr val="tx1"/>
              </a:solidFill>
            </a:endParaRPr>
          </a:p>
        </p:txBody>
      </p:sp>
      <p:sp>
        <p:nvSpPr>
          <p:cNvPr id="14" name="正方形/長方形 13"/>
          <p:cNvSpPr/>
          <p:nvPr/>
        </p:nvSpPr>
        <p:spPr>
          <a:xfrm>
            <a:off x="323528" y="5481012"/>
            <a:ext cx="1124198" cy="2968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err="1">
                <a:solidFill>
                  <a:schemeClr val="tx1"/>
                </a:solidFill>
              </a:rPr>
              <a:t>n</a:t>
            </a:r>
            <a:r>
              <a:rPr lang="en-US" altLang="ja-JP" sz="1000" dirty="0" err="1" smtClean="0">
                <a:solidFill>
                  <a:schemeClr val="tx1"/>
                </a:solidFill>
              </a:rPr>
              <a:t>otify_client_info</a:t>
            </a:r>
            <a:endParaRPr kumimoji="1" lang="en-US" altLang="ja-JP" sz="1000" dirty="0">
              <a:solidFill>
                <a:schemeClr val="tx1"/>
              </a:solidFill>
            </a:endParaRPr>
          </a:p>
        </p:txBody>
      </p:sp>
      <p:sp>
        <p:nvSpPr>
          <p:cNvPr id="15" name="正方形/長方形 14"/>
          <p:cNvSpPr/>
          <p:nvPr/>
        </p:nvSpPr>
        <p:spPr>
          <a:xfrm>
            <a:off x="395536" y="2963387"/>
            <a:ext cx="1124198" cy="29684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context</a:t>
            </a:r>
            <a:endParaRPr kumimoji="1" lang="en-US" altLang="ja-JP" sz="1000" dirty="0">
              <a:solidFill>
                <a:schemeClr val="tx1"/>
              </a:solidFill>
            </a:endParaRPr>
          </a:p>
        </p:txBody>
      </p:sp>
      <p:sp>
        <p:nvSpPr>
          <p:cNvPr id="16" name="テキスト ボックス 15"/>
          <p:cNvSpPr txBox="1"/>
          <p:nvPr/>
        </p:nvSpPr>
        <p:spPr>
          <a:xfrm>
            <a:off x="260643" y="3368025"/>
            <a:ext cx="1143005" cy="276999"/>
          </a:xfrm>
          <a:prstGeom prst="rect">
            <a:avLst/>
          </a:prstGeom>
          <a:noFill/>
        </p:spPr>
        <p:txBody>
          <a:bodyPr wrap="none" rtlCol="0">
            <a:spAutoFit/>
          </a:bodyPr>
          <a:lstStyle/>
          <a:p>
            <a:r>
              <a:rPr kumimoji="1" lang="en-US" altLang="ja-JP" sz="1200" dirty="0" smtClean="0"/>
              <a:t>Sequence table</a:t>
            </a:r>
            <a:endParaRPr kumimoji="1" lang="ja-JP" altLang="en-US" sz="1200" dirty="0"/>
          </a:p>
        </p:txBody>
      </p:sp>
      <p:sp>
        <p:nvSpPr>
          <p:cNvPr id="17" name="正方形/長方形 16"/>
          <p:cNvSpPr/>
          <p:nvPr/>
        </p:nvSpPr>
        <p:spPr>
          <a:xfrm>
            <a:off x="4932040" y="6021288"/>
            <a:ext cx="1528073" cy="2968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err="1">
                <a:solidFill>
                  <a:schemeClr val="tx1"/>
                </a:solidFill>
              </a:rPr>
              <a:t>e</a:t>
            </a:r>
            <a:r>
              <a:rPr lang="en-US" altLang="ja-JP" sz="1000" dirty="0" err="1" smtClean="0">
                <a:solidFill>
                  <a:schemeClr val="tx1"/>
                </a:solidFill>
              </a:rPr>
              <a:t>xternal_control_info</a:t>
            </a:r>
            <a:endParaRPr kumimoji="1" lang="en-US" altLang="ja-JP" sz="1000" dirty="0">
              <a:solidFill>
                <a:schemeClr val="tx1"/>
              </a:solidFill>
            </a:endParaRPr>
          </a:p>
        </p:txBody>
      </p:sp>
      <p:sp>
        <p:nvSpPr>
          <p:cNvPr id="18" name="テキスト ボックス 17"/>
          <p:cNvSpPr txBox="1"/>
          <p:nvPr/>
        </p:nvSpPr>
        <p:spPr>
          <a:xfrm>
            <a:off x="395536" y="188640"/>
            <a:ext cx="7732356" cy="1015663"/>
          </a:xfrm>
          <a:prstGeom prst="rect">
            <a:avLst/>
          </a:prstGeom>
          <a:noFill/>
        </p:spPr>
        <p:txBody>
          <a:bodyPr wrap="square" rtlCol="0">
            <a:spAutoFit/>
          </a:bodyPr>
          <a:lstStyle/>
          <a:p>
            <a:r>
              <a:rPr lang="ja-JP" altLang="en-US" sz="1200" dirty="0"/>
              <a:t>まず</a:t>
            </a:r>
            <a:r>
              <a:rPr lang="en-US" altLang="ja-JP" sz="1200" dirty="0"/>
              <a:t>framework</a:t>
            </a:r>
            <a:r>
              <a:rPr lang="ja-JP" altLang="en-US" sz="1200" dirty="0" err="1"/>
              <a:t>にてく</a:t>
            </a:r>
            <a:r>
              <a:rPr lang="en-US" altLang="ja-JP" sz="1200" dirty="0"/>
              <a:t>queue</a:t>
            </a:r>
            <a:r>
              <a:rPr lang="ja-JP" altLang="en-US" sz="1200" dirty="0"/>
              <a:t>の受信を行い、送られてきた</a:t>
            </a:r>
            <a:r>
              <a:rPr lang="en-US" altLang="ja-JP" sz="1200" dirty="0"/>
              <a:t>queue</a:t>
            </a:r>
            <a:r>
              <a:rPr lang="ja-JP" altLang="en-US" sz="1200" dirty="0"/>
              <a:t>から</a:t>
            </a:r>
            <a:r>
              <a:rPr lang="en-US" altLang="ja-JP" sz="1200" dirty="0"/>
              <a:t>sequence</a:t>
            </a:r>
            <a:r>
              <a:rPr lang="ja-JP" altLang="en-US" sz="1200" dirty="0" err="1"/>
              <a:t>を識</a:t>
            </a:r>
            <a:r>
              <a:rPr lang="ja-JP" altLang="en-US" sz="1200" dirty="0"/>
              <a:t>別して、対応する</a:t>
            </a:r>
            <a:r>
              <a:rPr lang="en-US" altLang="ja-JP" sz="1200" dirty="0"/>
              <a:t>sequence</a:t>
            </a:r>
            <a:r>
              <a:rPr lang="ja-JP" altLang="en-US" sz="1200" dirty="0"/>
              <a:t>へそのメッセージを引数として呼び出します。呼び出された</a:t>
            </a:r>
            <a:r>
              <a:rPr lang="en-US" altLang="ja-JP" sz="1200" dirty="0"/>
              <a:t>sequence</a:t>
            </a:r>
            <a:r>
              <a:rPr lang="ja-JP" altLang="en-US" sz="1200" dirty="0"/>
              <a:t>は処理を行ったのちに制御を</a:t>
            </a:r>
            <a:r>
              <a:rPr lang="en-US" altLang="ja-JP" sz="1200" dirty="0"/>
              <a:t>framework</a:t>
            </a:r>
            <a:r>
              <a:rPr lang="ja-JP" altLang="en-US" sz="1200" dirty="0"/>
              <a:t>へ戻し、次のメッセージ待ちに入ります。</a:t>
            </a:r>
          </a:p>
          <a:p>
            <a:r>
              <a:rPr lang="en-US" altLang="ja-JP" sz="1200" dirty="0"/>
              <a:t>sequence</a:t>
            </a:r>
            <a:r>
              <a:rPr lang="ja-JP" altLang="en-US" sz="1200" dirty="0"/>
              <a:t>の切換は</a:t>
            </a:r>
            <a:r>
              <a:rPr lang="en-US" altLang="ja-JP" sz="1200" dirty="0"/>
              <a:t>1queue</a:t>
            </a:r>
            <a:r>
              <a:rPr lang="ja-JP" altLang="en-US" sz="1200" dirty="0"/>
              <a:t>ごとに行い、他の</a:t>
            </a:r>
            <a:r>
              <a:rPr lang="en-US" altLang="ja-JP" sz="1200" dirty="0"/>
              <a:t>sequence</a:t>
            </a:r>
            <a:r>
              <a:rPr lang="ja-JP" altLang="en-US" sz="1200" dirty="0"/>
              <a:t>は一切動作できなくなります。</a:t>
            </a:r>
          </a:p>
          <a:p>
            <a:r>
              <a:rPr lang="ja-JP" altLang="en-US" sz="1200" dirty="0"/>
              <a:t>同一スレッド上の</a:t>
            </a:r>
            <a:r>
              <a:rPr lang="en-US" altLang="ja-JP" sz="1200" dirty="0"/>
              <a:t>sequence</a:t>
            </a:r>
            <a:r>
              <a:rPr lang="ja-JP" altLang="en-US" sz="1200" dirty="0"/>
              <a:t>は常に排他されているので、スレッド間における排他制御の必要がありません。</a:t>
            </a:r>
            <a:endParaRPr lang="en-US" altLang="ja-JP" sz="1200" dirty="0"/>
          </a:p>
        </p:txBody>
      </p:sp>
      <p:sp>
        <p:nvSpPr>
          <p:cNvPr id="19" name="テキスト ボックス 18"/>
          <p:cNvSpPr txBox="1"/>
          <p:nvPr/>
        </p:nvSpPr>
        <p:spPr>
          <a:xfrm>
            <a:off x="395536" y="1340768"/>
            <a:ext cx="7732356" cy="1015663"/>
          </a:xfrm>
          <a:prstGeom prst="rect">
            <a:avLst/>
          </a:prstGeom>
          <a:noFill/>
        </p:spPr>
        <p:txBody>
          <a:bodyPr wrap="square" rtlCol="0">
            <a:spAutoFit/>
          </a:bodyPr>
          <a:lstStyle/>
          <a:p>
            <a:r>
              <a:rPr lang="en-US" altLang="ja-JP" sz="1200" dirty="0" smtClean="0"/>
              <a:t>The </a:t>
            </a:r>
            <a:r>
              <a:rPr lang="en-US" altLang="ja-JP" sz="1200" dirty="0"/>
              <a:t>framework first receives queue, identifies the sequence from the sent queue, and calls that message as an argument to the corresponding sequence. After processing the called sequence, we return control to the framework and enter the next message wait.</a:t>
            </a:r>
            <a:br>
              <a:rPr lang="en-US" altLang="ja-JP" sz="1200" dirty="0"/>
            </a:br>
            <a:r>
              <a:rPr lang="en-US" altLang="ja-JP" sz="1200" dirty="0"/>
              <a:t>Sequence switching is done every 1 queue, and other sequences can not operate at all.</a:t>
            </a:r>
            <a:br>
              <a:rPr lang="en-US" altLang="ja-JP" sz="1200" dirty="0"/>
            </a:br>
            <a:r>
              <a:rPr lang="en-US" altLang="ja-JP" sz="1200" dirty="0"/>
              <a:t>Since sequences on the same thread are always exclusive, exclusion control between threads is not necessary</a:t>
            </a:r>
            <a:r>
              <a:rPr lang="en-US" altLang="ja-JP" sz="1200" dirty="0" smtClean="0"/>
              <a:t>.</a:t>
            </a:r>
            <a:endParaRPr lang="en-US" altLang="ja-JP" sz="1200" dirty="0"/>
          </a:p>
        </p:txBody>
      </p:sp>
    </p:spTree>
    <p:extLst>
      <p:ext uri="{BB962C8B-B14F-4D97-AF65-F5344CB8AC3E}">
        <p14:creationId xmlns:p14="http://schemas.microsoft.com/office/powerpoint/2010/main" val="6999431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649</TotalTime>
  <Words>368</Words>
  <Application>Microsoft Office PowerPoint</Application>
  <PresentationFormat>画面に合わせる (4:3)</PresentationFormat>
  <Paragraphs>119</Paragraphs>
  <Slides>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vt:i4>
      </vt:variant>
    </vt:vector>
  </HeadingPairs>
  <TitlesOfParts>
    <vt:vector size="8" baseType="lpstr">
      <vt:lpstr>ＭＳ Ｐゴシック</vt:lpstr>
      <vt:lpstr>Arial</vt:lpstr>
      <vt:lpstr>Calibri</vt:lpstr>
      <vt:lpstr>Office ​​テーマ</vt:lpstr>
      <vt:lpstr>PowerPoint プレゼンテーション</vt:lpstr>
      <vt:lpstr>PowerPoint プレゼンテーション</vt:lpstr>
      <vt:lpstr>PowerPoint プレゼンテーション</vt:lpstr>
      <vt:lpstr>PowerPoint プレゼンテーション</vt:lpstr>
    </vt:vector>
  </TitlesOfParts>
  <Company>Sony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Kurihara, Yoshitake</dc:creator>
  <cp:lastModifiedBy>栗原 義岳</cp:lastModifiedBy>
  <cp:revision>60</cp:revision>
  <dcterms:created xsi:type="dcterms:W3CDTF">2016-11-17T08:52:04Z</dcterms:created>
  <dcterms:modified xsi:type="dcterms:W3CDTF">2020-06-04T08:46:07Z</dcterms:modified>
</cp:coreProperties>
</file>