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25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0021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9471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10838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33917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8744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77333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3689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7263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7266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9182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2020/5/23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89303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B86D3-7B57-4351-8487-129B39CE012B}" type="datetimeFigureOut">
              <a:rPr kumimoji="1" lang="ja-JP" altLang="en-US" smtClean="0"/>
              <a:t>2020/5/23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90675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正方形/長方形 71"/>
          <p:cNvSpPr/>
          <p:nvPr/>
        </p:nvSpPr>
        <p:spPr>
          <a:xfrm>
            <a:off x="1691680" y="2977206"/>
            <a:ext cx="5616624" cy="347612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5664389" y="3969060"/>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5448365" y="3897052"/>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5088325" y="3789040"/>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68245" y="3681028"/>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4786028" y="4629777"/>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66" name="正方形/長方形 65"/>
          <p:cNvSpPr/>
          <p:nvPr/>
        </p:nvSpPr>
        <p:spPr>
          <a:xfrm>
            <a:off x="1403648" y="188640"/>
            <a:ext cx="6192688" cy="65527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611560" y="34751"/>
            <a:ext cx="871072" cy="307777"/>
          </a:xfrm>
          <a:prstGeom prst="rect">
            <a:avLst/>
          </a:prstGeom>
          <a:noFill/>
        </p:spPr>
        <p:txBody>
          <a:bodyPr wrap="none" rtlCol="0">
            <a:spAutoFit/>
          </a:bodyPr>
          <a:lstStyle/>
          <a:p>
            <a:r>
              <a:rPr kumimoji="1" lang="en-US" altLang="ja-JP" sz="1400" dirty="0" smtClean="0"/>
              <a:t>1 process</a:t>
            </a:r>
            <a:endParaRPr kumimoji="1" lang="ja-JP" altLang="en-US" sz="1400" dirty="0"/>
          </a:p>
        </p:txBody>
      </p:sp>
      <p:sp>
        <p:nvSpPr>
          <p:cNvPr id="73" name="テキスト ボックス 72"/>
          <p:cNvSpPr txBox="1"/>
          <p:nvPr/>
        </p:nvSpPr>
        <p:spPr>
          <a:xfrm>
            <a:off x="1699324" y="2977207"/>
            <a:ext cx="1407116" cy="307777"/>
          </a:xfrm>
          <a:prstGeom prst="rect">
            <a:avLst/>
          </a:prstGeom>
          <a:noFill/>
        </p:spPr>
        <p:txBody>
          <a:bodyPr wrap="none" rtlCol="0">
            <a:spAutoFit/>
          </a:bodyPr>
          <a:lstStyle/>
          <a:p>
            <a:r>
              <a:rPr lang="en-US" altLang="ja-JP" sz="1400" dirty="0" err="1"/>
              <a:t>t</a:t>
            </a:r>
            <a:r>
              <a:rPr kumimoji="1" lang="en-US" altLang="ja-JP" sz="1400" dirty="0" err="1" smtClean="0"/>
              <a:t>hread_manager</a:t>
            </a:r>
            <a:endParaRPr kumimoji="1" lang="ja-JP" altLang="en-US" sz="1400" dirty="0"/>
          </a:p>
        </p:txBody>
      </p:sp>
      <p:sp>
        <p:nvSpPr>
          <p:cNvPr id="106" name="正方形/長方形 105"/>
          <p:cNvSpPr/>
          <p:nvPr/>
        </p:nvSpPr>
        <p:spPr>
          <a:xfrm>
            <a:off x="4644008" y="41206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7" name="正方形/長方形 106"/>
          <p:cNvSpPr/>
          <p:nvPr/>
        </p:nvSpPr>
        <p:spPr>
          <a:xfrm>
            <a:off x="2072373"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p:cNvSpPr txBox="1"/>
          <p:nvPr/>
        </p:nvSpPr>
        <p:spPr>
          <a:xfrm>
            <a:off x="2307964" y="5720556"/>
            <a:ext cx="1039900" cy="523220"/>
          </a:xfrm>
          <a:prstGeom prst="rect">
            <a:avLst/>
          </a:prstGeom>
          <a:noFill/>
        </p:spPr>
        <p:txBody>
          <a:bodyPr wrap="none" rtlCol="0">
            <a:spAutoFit/>
          </a:bodyPr>
          <a:lstStyle/>
          <a:p>
            <a:r>
              <a:rPr kumimoji="1" lang="en-US" altLang="ja-JP" sz="1400" dirty="0" err="1" smtClean="0"/>
              <a:t>baseThread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09" name="正方形/長方形 108"/>
          <p:cNvSpPr/>
          <p:nvPr/>
        </p:nvSpPr>
        <p:spPr>
          <a:xfrm>
            <a:off x="3779912"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4015503" y="5720556"/>
            <a:ext cx="1211037" cy="523220"/>
          </a:xfrm>
          <a:prstGeom prst="rect">
            <a:avLst/>
          </a:prstGeom>
          <a:noFill/>
        </p:spPr>
        <p:txBody>
          <a:bodyPr wrap="none" rtlCol="0">
            <a:spAutoFit/>
          </a:bodyPr>
          <a:lstStyle/>
          <a:p>
            <a:r>
              <a:rPr lang="en-US" altLang="ja-JP" sz="1400" dirty="0" err="1" smtClean="0"/>
              <a:t>sigwait</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12" name="テキスト ボックス 111"/>
          <p:cNvSpPr txBox="1"/>
          <p:nvPr/>
        </p:nvSpPr>
        <p:spPr>
          <a:xfrm>
            <a:off x="4355976" y="36617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7" name="正方形/長方形 66"/>
          <p:cNvSpPr/>
          <p:nvPr/>
        </p:nvSpPr>
        <p:spPr>
          <a:xfrm>
            <a:off x="3144109" y="3539563"/>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576157" y="4511671"/>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104" name="正方形/長方形 103"/>
          <p:cNvSpPr/>
          <p:nvPr/>
        </p:nvSpPr>
        <p:spPr>
          <a:xfrm>
            <a:off x="3419872" y="39682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1" name="テキスト ボックス 110"/>
          <p:cNvSpPr txBox="1"/>
          <p:nvPr/>
        </p:nvSpPr>
        <p:spPr>
          <a:xfrm>
            <a:off x="3145580" y="35093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 name="正方形/長方形 5"/>
          <p:cNvSpPr/>
          <p:nvPr/>
        </p:nvSpPr>
        <p:spPr>
          <a:xfrm>
            <a:off x="1919973" y="3395547"/>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921444" y="33569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76" name="正方形/長方形 75"/>
          <p:cNvSpPr/>
          <p:nvPr/>
        </p:nvSpPr>
        <p:spPr>
          <a:xfrm>
            <a:off x="2352021" y="4367655"/>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97" name="正方形/長方形 96"/>
          <p:cNvSpPr/>
          <p:nvPr/>
        </p:nvSpPr>
        <p:spPr>
          <a:xfrm>
            <a:off x="2195736" y="3867352"/>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0" name="円弧 99"/>
          <p:cNvSpPr/>
          <p:nvPr/>
        </p:nvSpPr>
        <p:spPr>
          <a:xfrm>
            <a:off x="3131840" y="3789040"/>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2" name="カギ線コネクタ 101"/>
          <p:cNvCxnSpPr>
            <a:stCxn id="76" idx="1"/>
          </p:cNvCxnSpPr>
          <p:nvPr/>
        </p:nvCxnSpPr>
        <p:spPr>
          <a:xfrm rot="10800000">
            <a:off x="2201871" y="4264253"/>
            <a:ext cx="150150" cy="4021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3050479" y="4555728"/>
            <a:ext cx="585417" cy="553998"/>
          </a:xfrm>
          <a:prstGeom prst="rect">
            <a:avLst/>
          </a:prstGeom>
          <a:noFill/>
        </p:spPr>
        <p:txBody>
          <a:bodyPr wrap="none" rtlCol="0">
            <a:spAutoFit/>
          </a:bodyPr>
          <a:lstStyle/>
          <a:p>
            <a:r>
              <a:rPr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78" name="直線矢印コネクタ 77"/>
          <p:cNvCxnSpPr/>
          <p:nvPr/>
        </p:nvCxnSpPr>
        <p:spPr>
          <a:xfrm>
            <a:off x="3022804" y="4438627"/>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a:off x="3003207" y="4582643"/>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287315" y="4699744"/>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93" name="直線矢印コネクタ 92"/>
          <p:cNvCxnSpPr/>
          <p:nvPr/>
        </p:nvCxnSpPr>
        <p:spPr>
          <a:xfrm>
            <a:off x="4288056" y="4581128"/>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4268459" y="4725144"/>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1691680" y="2540966"/>
            <a:ext cx="5616624" cy="31196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テキスト ボックス 69"/>
          <p:cNvSpPr txBox="1"/>
          <p:nvPr/>
        </p:nvSpPr>
        <p:spPr>
          <a:xfrm>
            <a:off x="1704380" y="2545159"/>
            <a:ext cx="1593065" cy="307777"/>
          </a:xfrm>
          <a:prstGeom prst="rect">
            <a:avLst/>
          </a:prstGeom>
          <a:noFill/>
        </p:spPr>
        <p:txBody>
          <a:bodyPr wrap="none" rtlCol="0">
            <a:spAutoFit/>
          </a:bodyPr>
          <a:lstStyle/>
          <a:p>
            <a:r>
              <a:rPr lang="en-US" altLang="ja-JP" sz="1400" dirty="0" err="1" smtClean="0"/>
              <a:t>t</a:t>
            </a:r>
            <a:r>
              <a:rPr kumimoji="1" lang="en-US" altLang="ja-JP" sz="1400" dirty="0" err="1" smtClean="0"/>
              <a:t>hread_manager_if</a:t>
            </a:r>
            <a:endParaRPr kumimoji="1" lang="ja-JP" altLang="en-US" sz="1400" dirty="0"/>
          </a:p>
        </p:txBody>
      </p:sp>
      <p:sp>
        <p:nvSpPr>
          <p:cNvPr id="77" name="テキスト ボックス 76"/>
          <p:cNvSpPr txBox="1"/>
          <p:nvPr/>
        </p:nvSpPr>
        <p:spPr>
          <a:xfrm>
            <a:off x="3203848" y="260648"/>
            <a:ext cx="1430135" cy="307777"/>
          </a:xfrm>
          <a:prstGeom prst="rect">
            <a:avLst/>
          </a:prstGeom>
          <a:noFill/>
        </p:spPr>
        <p:txBody>
          <a:bodyPr wrap="none" rtlCol="0">
            <a:spAutoFit/>
          </a:bodyPr>
          <a:lstStyle/>
          <a:p>
            <a:r>
              <a:rPr lang="en-US" altLang="ja-JP" sz="1400" dirty="0" smtClean="0"/>
              <a:t>User implements</a:t>
            </a:r>
            <a:endParaRPr kumimoji="1" lang="ja-JP" altLang="en-US" sz="1400" dirty="0"/>
          </a:p>
        </p:txBody>
      </p:sp>
      <p:sp>
        <p:nvSpPr>
          <p:cNvPr id="80" name="正方形/長方形 79"/>
          <p:cNvSpPr/>
          <p:nvPr/>
        </p:nvSpPr>
        <p:spPr>
          <a:xfrm>
            <a:off x="1519538" y="2204864"/>
            <a:ext cx="5941166" cy="4392488"/>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508104" y="2204864"/>
            <a:ext cx="1981696" cy="307777"/>
          </a:xfrm>
          <a:prstGeom prst="rect">
            <a:avLst/>
          </a:prstGeom>
          <a:noFill/>
        </p:spPr>
        <p:txBody>
          <a:bodyPr wrap="none" rtlCol="0">
            <a:spAutoFit/>
          </a:bodyPr>
          <a:lstStyle/>
          <a:p>
            <a:r>
              <a:rPr lang="en-US" altLang="ja-JP" sz="1400" dirty="0" smtClean="0"/>
              <a:t>Library (libthreadmgr.so)</a:t>
            </a:r>
            <a:endParaRPr kumimoji="1" lang="ja-JP" altLang="en-US" sz="1400" dirty="0"/>
          </a:p>
        </p:txBody>
      </p:sp>
      <p:sp>
        <p:nvSpPr>
          <p:cNvPr id="89" name="円弧 88"/>
          <p:cNvSpPr/>
          <p:nvPr/>
        </p:nvSpPr>
        <p:spPr>
          <a:xfrm>
            <a:off x="4343874" y="3861048"/>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円弧 89"/>
          <p:cNvSpPr/>
          <p:nvPr/>
        </p:nvSpPr>
        <p:spPr>
          <a:xfrm>
            <a:off x="5568010" y="4005064"/>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2259606"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2411760" y="18897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117" name="正方形/長方形 116"/>
          <p:cNvSpPr/>
          <p:nvPr/>
        </p:nvSpPr>
        <p:spPr>
          <a:xfrm>
            <a:off x="4610470"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カギ線コネクタ 119"/>
          <p:cNvCxnSpPr>
            <a:stCxn id="105" idx="2"/>
          </p:cNvCxnSpPr>
          <p:nvPr/>
        </p:nvCxnSpPr>
        <p:spPr>
          <a:xfrm rot="5400000">
            <a:off x="3615668" y="2016313"/>
            <a:ext cx="2352583" cy="1552910"/>
          </a:xfrm>
          <a:prstGeom prst="bentConnector3">
            <a:avLst>
              <a:gd name="adj1" fmla="val 21929"/>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775324" y="19024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99" name="正方形/長方形 98"/>
          <p:cNvSpPr/>
          <p:nvPr/>
        </p:nvSpPr>
        <p:spPr>
          <a:xfrm>
            <a:off x="5122664" y="13831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1" name="正方形/長方形 100"/>
          <p:cNvSpPr/>
          <p:nvPr/>
        </p:nvSpPr>
        <p:spPr>
          <a:xfrm>
            <a:off x="5028354" y="13050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3" name="正方形/長方形 102"/>
          <p:cNvSpPr/>
          <p:nvPr/>
        </p:nvSpPr>
        <p:spPr>
          <a:xfrm>
            <a:off x="4915024" y="12330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5" name="正方形/長方形 104"/>
          <p:cNvSpPr/>
          <p:nvPr/>
        </p:nvSpPr>
        <p:spPr>
          <a:xfrm>
            <a:off x="4812330" y="11591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5" name="テキスト ボックス 114"/>
          <p:cNvSpPr txBox="1"/>
          <p:nvPr/>
        </p:nvSpPr>
        <p:spPr>
          <a:xfrm>
            <a:off x="4618608" y="9197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19" name="テキスト ボックス 118"/>
          <p:cNvSpPr txBox="1"/>
          <p:nvPr/>
        </p:nvSpPr>
        <p:spPr>
          <a:xfrm>
            <a:off x="4600096" y="5952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84" name="正方形/長方形 83"/>
          <p:cNvSpPr/>
          <p:nvPr/>
        </p:nvSpPr>
        <p:spPr>
          <a:xfrm>
            <a:off x="2771800" y="13577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5" name="正方形/長方形 84"/>
          <p:cNvSpPr/>
          <p:nvPr/>
        </p:nvSpPr>
        <p:spPr>
          <a:xfrm>
            <a:off x="2677490" y="12796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6" name="正方形/長方形 85"/>
          <p:cNvSpPr/>
          <p:nvPr/>
        </p:nvSpPr>
        <p:spPr>
          <a:xfrm>
            <a:off x="2564160" y="12076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7" name="正方形/長方形 86"/>
          <p:cNvSpPr/>
          <p:nvPr/>
        </p:nvSpPr>
        <p:spPr>
          <a:xfrm>
            <a:off x="2461466" y="11337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88" name="テキスト ボックス 87"/>
          <p:cNvSpPr txBox="1"/>
          <p:nvPr/>
        </p:nvSpPr>
        <p:spPr>
          <a:xfrm>
            <a:off x="2267744" y="8943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91" name="テキスト ボックス 90"/>
          <p:cNvSpPr txBox="1"/>
          <p:nvPr/>
        </p:nvSpPr>
        <p:spPr>
          <a:xfrm>
            <a:off x="2249232" y="5698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cxnSp>
        <p:nvCxnSpPr>
          <p:cNvPr id="3" name="カギ線コネクタ 2"/>
          <p:cNvCxnSpPr>
            <a:stCxn id="87" idx="2"/>
          </p:cNvCxnSpPr>
          <p:nvPr/>
        </p:nvCxnSpPr>
        <p:spPr>
          <a:xfrm rot="5400000">
            <a:off x="1909070" y="2552563"/>
            <a:ext cx="2269967" cy="346994"/>
          </a:xfrm>
          <a:prstGeom prst="bentConnector3">
            <a:avLst>
              <a:gd name="adj1" fmla="val 23704"/>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左右矢印 1"/>
          <p:cNvSpPr/>
          <p:nvPr/>
        </p:nvSpPr>
        <p:spPr>
          <a:xfrm>
            <a:off x="3923928" y="1052736"/>
            <a:ext cx="869923" cy="332220"/>
          </a:xfrm>
          <a:prstGeom prst="leftRightArrow">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4130599" y="1265426"/>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sp>
        <p:nvSpPr>
          <p:cNvPr id="61" name="テキスト ボックス 60"/>
          <p:cNvSpPr txBox="1"/>
          <p:nvPr/>
        </p:nvSpPr>
        <p:spPr>
          <a:xfrm>
            <a:off x="3851920" y="878523"/>
            <a:ext cx="1015021" cy="246221"/>
          </a:xfrm>
          <a:prstGeom prst="rect">
            <a:avLst/>
          </a:prstGeom>
          <a:noFill/>
        </p:spPr>
        <p:txBody>
          <a:bodyPr wrap="none" rtlCol="0">
            <a:spAutoFit/>
          </a:bodyPr>
          <a:lstStyle/>
          <a:p>
            <a:r>
              <a:rPr lang="en-US" altLang="ja-JP" sz="1000" b="1" dirty="0" smtClean="0">
                <a:solidFill>
                  <a:srgbClr val="FF0000"/>
                </a:solidFill>
              </a:rPr>
              <a:t>communication</a:t>
            </a:r>
            <a:endParaRPr kumimoji="1" lang="ja-JP" altLang="en-US" sz="1000" b="1" dirty="0">
              <a:solidFill>
                <a:srgbClr val="FF0000"/>
              </a:solidFill>
            </a:endParaRPr>
          </a:p>
        </p:txBody>
      </p:sp>
      <p:sp>
        <p:nvSpPr>
          <p:cNvPr id="83" name="テキスト ボックス 82"/>
          <p:cNvSpPr txBox="1"/>
          <p:nvPr/>
        </p:nvSpPr>
        <p:spPr>
          <a:xfrm>
            <a:off x="5761613" y="3049215"/>
            <a:ext cx="1457643" cy="307777"/>
          </a:xfrm>
          <a:prstGeom prst="rect">
            <a:avLst/>
          </a:prstGeom>
          <a:noFill/>
        </p:spPr>
        <p:txBody>
          <a:bodyPr wrap="none" rtlCol="0">
            <a:spAutoFit/>
          </a:bodyPr>
          <a:lstStyle/>
          <a:p>
            <a:r>
              <a:rPr lang="en-US" altLang="ja-JP" sz="1400" dirty="0">
                <a:solidFill>
                  <a:schemeClr val="accent3">
                    <a:lumMod val="50000"/>
                  </a:schemeClr>
                </a:solidFill>
              </a:rPr>
              <a:t>i</a:t>
            </a:r>
            <a:r>
              <a:rPr kumimoji="1" lang="en-US" altLang="ja-JP" sz="1400" dirty="0" smtClean="0">
                <a:solidFill>
                  <a:schemeClr val="accent3">
                    <a:lumMod val="50000"/>
                  </a:schemeClr>
                </a:solidFill>
              </a:rPr>
              <a:t>nside framework</a:t>
            </a:r>
            <a:endParaRPr kumimoji="1" lang="ja-JP" altLang="en-US" sz="1400" dirty="0">
              <a:solidFill>
                <a:schemeClr val="accent3">
                  <a:lumMod val="50000"/>
                </a:schemeClr>
              </a:solidFill>
            </a:endParaRPr>
          </a:p>
        </p:txBody>
      </p:sp>
    </p:spTree>
    <p:extLst>
      <p:ext uri="{BB962C8B-B14F-4D97-AF65-F5344CB8AC3E}">
        <p14:creationId xmlns:p14="http://schemas.microsoft.com/office/powerpoint/2010/main" val="302084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1385550" y="1027336"/>
            <a:ext cx="1386250" cy="4633912"/>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Line 97"/>
          <p:cNvSpPr>
            <a:spLocks noChangeShapeType="1"/>
          </p:cNvSpPr>
          <p:nvPr/>
        </p:nvSpPr>
        <p:spPr bwMode="auto">
          <a:xfrm flipH="1">
            <a:off x="4091319" y="1754851"/>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1" name="Rectangle 98"/>
          <p:cNvSpPr>
            <a:spLocks noChangeArrowheads="1"/>
          </p:cNvSpPr>
          <p:nvPr/>
        </p:nvSpPr>
        <p:spPr bwMode="auto">
          <a:xfrm>
            <a:off x="4021334" y="2192634"/>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3" name="Rectangle 100"/>
          <p:cNvSpPr>
            <a:spLocks noChangeArrowheads="1"/>
          </p:cNvSpPr>
          <p:nvPr/>
        </p:nvSpPr>
        <p:spPr bwMode="auto">
          <a:xfrm>
            <a:off x="4021334" y="3785029"/>
            <a:ext cx="152400" cy="71302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4" name="Line 101"/>
          <p:cNvSpPr>
            <a:spLocks noChangeShapeType="1"/>
          </p:cNvSpPr>
          <p:nvPr/>
        </p:nvSpPr>
        <p:spPr bwMode="auto">
          <a:xfrm>
            <a:off x="3411734" y="2192634"/>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5" name="Line 102"/>
          <p:cNvSpPr>
            <a:spLocks noChangeShapeType="1"/>
          </p:cNvSpPr>
          <p:nvPr/>
        </p:nvSpPr>
        <p:spPr bwMode="auto">
          <a:xfrm>
            <a:off x="4173734" y="2699394"/>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7" name="Line 104"/>
          <p:cNvSpPr>
            <a:spLocks noChangeShapeType="1"/>
          </p:cNvSpPr>
          <p:nvPr/>
        </p:nvSpPr>
        <p:spPr bwMode="auto">
          <a:xfrm>
            <a:off x="4173734" y="3790547"/>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9" name="Line 106"/>
          <p:cNvSpPr>
            <a:spLocks noChangeShapeType="1"/>
          </p:cNvSpPr>
          <p:nvPr/>
        </p:nvSpPr>
        <p:spPr bwMode="auto">
          <a:xfrm>
            <a:off x="3487934" y="4498051"/>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37" name="正方形/長方形 36"/>
          <p:cNvSpPr/>
          <p:nvPr/>
        </p:nvSpPr>
        <p:spPr>
          <a:xfrm>
            <a:off x="2835670" y="1027335"/>
            <a:ext cx="4904682" cy="46339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817158" y="1001935"/>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39" name="正方形/長方形 38"/>
          <p:cNvSpPr/>
          <p:nvPr/>
        </p:nvSpPr>
        <p:spPr>
          <a:xfrm>
            <a:off x="3474760" y="1486291"/>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sequence1</a:t>
            </a:r>
            <a:endParaRPr kumimoji="1" lang="en-US" altLang="ja-JP" sz="1400" dirty="0">
              <a:solidFill>
                <a:schemeClr val="tx1"/>
              </a:solidFill>
            </a:endParaRPr>
          </a:p>
        </p:txBody>
      </p:sp>
      <p:sp>
        <p:nvSpPr>
          <p:cNvPr id="40" name="テキスト ボックス 39"/>
          <p:cNvSpPr txBox="1"/>
          <p:nvPr/>
        </p:nvSpPr>
        <p:spPr>
          <a:xfrm>
            <a:off x="3267718" y="1961772"/>
            <a:ext cx="660181" cy="276999"/>
          </a:xfrm>
          <a:prstGeom prst="rect">
            <a:avLst/>
          </a:prstGeom>
          <a:noFill/>
        </p:spPr>
        <p:txBody>
          <a:bodyPr wrap="none" rtlCol="0">
            <a:spAutoFit/>
          </a:bodyPr>
          <a:lstStyle/>
          <a:p>
            <a:r>
              <a:rPr kumimoji="1" lang="en-US" altLang="ja-JP" sz="1200" dirty="0" smtClean="0"/>
              <a:t>request</a:t>
            </a:r>
            <a:endParaRPr kumimoji="1" lang="ja-JP" altLang="en-US" sz="1200" dirty="0"/>
          </a:p>
        </p:txBody>
      </p:sp>
      <p:sp>
        <p:nvSpPr>
          <p:cNvPr id="41" name="テキスト ボックス 40"/>
          <p:cNvSpPr txBox="1"/>
          <p:nvPr/>
        </p:nvSpPr>
        <p:spPr>
          <a:xfrm>
            <a:off x="4153613" y="2460495"/>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42" name="テキスト ボックス 41"/>
          <p:cNvSpPr txBox="1"/>
          <p:nvPr/>
        </p:nvSpPr>
        <p:spPr>
          <a:xfrm>
            <a:off x="4275830" y="3585556"/>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3" name="テキスト ボックス 42"/>
          <p:cNvSpPr txBox="1"/>
          <p:nvPr/>
        </p:nvSpPr>
        <p:spPr>
          <a:xfrm>
            <a:off x="3555750" y="4449652"/>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4" name="Line 97"/>
          <p:cNvSpPr>
            <a:spLocks noChangeShapeType="1"/>
          </p:cNvSpPr>
          <p:nvPr/>
        </p:nvSpPr>
        <p:spPr bwMode="auto">
          <a:xfrm>
            <a:off x="6317673" y="1755342"/>
            <a:ext cx="0" cy="3691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5" name="Rectangle 98"/>
          <p:cNvSpPr>
            <a:spLocks noChangeArrowheads="1"/>
          </p:cNvSpPr>
          <p:nvPr/>
        </p:nvSpPr>
        <p:spPr bwMode="auto">
          <a:xfrm>
            <a:off x="6241473" y="2707723"/>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6" name="Rectangle 100"/>
          <p:cNvSpPr>
            <a:spLocks noChangeArrowheads="1"/>
          </p:cNvSpPr>
          <p:nvPr/>
        </p:nvSpPr>
        <p:spPr bwMode="auto">
          <a:xfrm>
            <a:off x="6241473" y="4510627"/>
            <a:ext cx="1524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7" name="Line 101"/>
          <p:cNvSpPr>
            <a:spLocks noChangeShapeType="1"/>
          </p:cNvSpPr>
          <p:nvPr/>
        </p:nvSpPr>
        <p:spPr bwMode="auto">
          <a:xfrm>
            <a:off x="5631873" y="2419691"/>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48" name="Line 102"/>
          <p:cNvSpPr>
            <a:spLocks noChangeShapeType="1"/>
          </p:cNvSpPr>
          <p:nvPr/>
        </p:nvSpPr>
        <p:spPr bwMode="auto">
          <a:xfrm>
            <a:off x="6393873" y="3204958"/>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9" name="Line 104"/>
          <p:cNvSpPr>
            <a:spLocks noChangeShapeType="1"/>
          </p:cNvSpPr>
          <p:nvPr/>
        </p:nvSpPr>
        <p:spPr bwMode="auto">
          <a:xfrm>
            <a:off x="6393873" y="4089612"/>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50" name="Line 106"/>
          <p:cNvSpPr>
            <a:spLocks noChangeShapeType="1"/>
          </p:cNvSpPr>
          <p:nvPr/>
        </p:nvSpPr>
        <p:spPr bwMode="auto">
          <a:xfrm>
            <a:off x="5708073" y="5030682"/>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51" name="正方形/長方形 50"/>
          <p:cNvSpPr/>
          <p:nvPr/>
        </p:nvSpPr>
        <p:spPr>
          <a:xfrm>
            <a:off x="5694899" y="1486291"/>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sequence2</a:t>
            </a:r>
            <a:endParaRPr kumimoji="1" lang="en-US" altLang="ja-JP" sz="1400" dirty="0">
              <a:solidFill>
                <a:schemeClr val="tx1"/>
              </a:solidFill>
            </a:endParaRPr>
          </a:p>
        </p:txBody>
      </p:sp>
      <p:sp>
        <p:nvSpPr>
          <p:cNvPr id="52" name="テキスト ボックス 51"/>
          <p:cNvSpPr txBox="1"/>
          <p:nvPr/>
        </p:nvSpPr>
        <p:spPr>
          <a:xfrm>
            <a:off x="5487857" y="2361420"/>
            <a:ext cx="660181" cy="276999"/>
          </a:xfrm>
          <a:prstGeom prst="rect">
            <a:avLst/>
          </a:prstGeom>
          <a:noFill/>
          <a:ln>
            <a:noFill/>
          </a:ln>
        </p:spPr>
        <p:txBody>
          <a:bodyPr wrap="none" rtlCol="0">
            <a:spAutoFit/>
          </a:bodyPr>
          <a:lstStyle/>
          <a:p>
            <a:r>
              <a:rPr kumimoji="1" lang="en-US" altLang="ja-JP" sz="1200" dirty="0" smtClean="0"/>
              <a:t>request</a:t>
            </a:r>
            <a:endParaRPr kumimoji="1" lang="ja-JP" altLang="en-US" sz="1200" dirty="0"/>
          </a:p>
        </p:txBody>
      </p:sp>
      <p:sp>
        <p:nvSpPr>
          <p:cNvPr id="54" name="テキスト ボックス 53"/>
          <p:cNvSpPr txBox="1"/>
          <p:nvPr/>
        </p:nvSpPr>
        <p:spPr>
          <a:xfrm>
            <a:off x="6495969" y="3873588"/>
            <a:ext cx="496803" cy="276999"/>
          </a:xfrm>
          <a:prstGeom prst="rect">
            <a:avLst/>
          </a:prstGeom>
          <a:noFill/>
          <a:ln>
            <a:noFill/>
          </a:ln>
        </p:spPr>
        <p:txBody>
          <a:bodyPr wrap="none" rtlCol="0">
            <a:spAutoFit/>
          </a:bodyPr>
          <a:lstStyle/>
          <a:p>
            <a:r>
              <a:rPr kumimoji="1" lang="en-US" altLang="ja-JP" sz="1200" dirty="0" smtClean="0"/>
              <a:t>reply</a:t>
            </a:r>
            <a:endParaRPr kumimoji="1" lang="ja-JP" altLang="en-US" sz="1200" dirty="0"/>
          </a:p>
        </p:txBody>
      </p:sp>
      <p:sp>
        <p:nvSpPr>
          <p:cNvPr id="55" name="テキスト ボックス 54"/>
          <p:cNvSpPr txBox="1"/>
          <p:nvPr/>
        </p:nvSpPr>
        <p:spPr>
          <a:xfrm>
            <a:off x="5775889" y="4982283"/>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63" name="テキスト ボックス 62"/>
          <p:cNvSpPr txBox="1"/>
          <p:nvPr/>
        </p:nvSpPr>
        <p:spPr>
          <a:xfrm>
            <a:off x="6364062" y="2966292"/>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68" name="テキスト ボックス 67"/>
          <p:cNvSpPr txBox="1"/>
          <p:nvPr/>
        </p:nvSpPr>
        <p:spPr>
          <a:xfrm>
            <a:off x="1391769" y="982235"/>
            <a:ext cx="1226490" cy="461665"/>
          </a:xfrm>
          <a:prstGeom prst="rect">
            <a:avLst/>
          </a:prstGeom>
          <a:noFill/>
        </p:spPr>
        <p:txBody>
          <a:bodyPr wrap="none" rtlCol="0">
            <a:spAutoFit/>
          </a:bodyPr>
          <a:lstStyle/>
          <a:p>
            <a:r>
              <a:rPr lang="en-US" altLang="ja-JP" sz="1200" dirty="0" err="1" smtClean="0"/>
              <a:t>t</a:t>
            </a:r>
            <a:r>
              <a:rPr kumimoji="1" lang="en-US" altLang="ja-JP" sz="1200" dirty="0" err="1" smtClean="0"/>
              <a:t>hread_manager</a:t>
            </a:r>
            <a:endParaRPr kumimoji="1" lang="en-US" altLang="ja-JP" sz="1200" dirty="0" smtClean="0"/>
          </a:p>
          <a:p>
            <a:r>
              <a:rPr lang="en-US" altLang="ja-JP" sz="1200" dirty="0" smtClean="0"/>
              <a:t>framework</a:t>
            </a:r>
            <a:endParaRPr kumimoji="1" lang="ja-JP" altLang="en-US" sz="1200" dirty="0"/>
          </a:p>
        </p:txBody>
      </p:sp>
      <p:sp>
        <p:nvSpPr>
          <p:cNvPr id="69" name="正方形/長方形 68"/>
          <p:cNvSpPr/>
          <p:nvPr/>
        </p:nvSpPr>
        <p:spPr>
          <a:xfrm>
            <a:off x="1591097" y="1486291"/>
            <a:ext cx="1008112" cy="240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smtClean="0">
                <a:solidFill>
                  <a:schemeClr val="tx1"/>
                </a:solidFill>
              </a:rPr>
              <a:t>workerThread</a:t>
            </a:r>
            <a:endParaRPr kumimoji="1" lang="ja-JP" altLang="en-US" sz="1000" dirty="0">
              <a:solidFill>
                <a:schemeClr val="tx1"/>
              </a:solidFill>
            </a:endParaRPr>
          </a:p>
        </p:txBody>
      </p:sp>
      <p:sp>
        <p:nvSpPr>
          <p:cNvPr id="70" name="Line 97"/>
          <p:cNvSpPr>
            <a:spLocks noChangeShapeType="1"/>
          </p:cNvSpPr>
          <p:nvPr/>
        </p:nvSpPr>
        <p:spPr bwMode="auto">
          <a:xfrm flipH="1">
            <a:off x="2080295" y="1764798"/>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1" name="Rectangle 98"/>
          <p:cNvSpPr>
            <a:spLocks noChangeArrowheads="1"/>
          </p:cNvSpPr>
          <p:nvPr/>
        </p:nvSpPr>
        <p:spPr bwMode="auto">
          <a:xfrm>
            <a:off x="2008287" y="1798705"/>
            <a:ext cx="152400" cy="357601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87" name="右大かっこ 86"/>
          <p:cNvSpPr/>
          <p:nvPr/>
        </p:nvSpPr>
        <p:spPr>
          <a:xfrm>
            <a:off x="2096817" y="2225421"/>
            <a:ext cx="1997609" cy="454223"/>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右大かっこ 87"/>
          <p:cNvSpPr/>
          <p:nvPr/>
        </p:nvSpPr>
        <p:spPr>
          <a:xfrm>
            <a:off x="2080295" y="2736795"/>
            <a:ext cx="4231163" cy="449114"/>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右大かっこ 88"/>
          <p:cNvSpPr/>
          <p:nvPr/>
        </p:nvSpPr>
        <p:spPr>
          <a:xfrm>
            <a:off x="2070771" y="3830805"/>
            <a:ext cx="2026764" cy="64819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右大かっこ 89"/>
          <p:cNvSpPr/>
          <p:nvPr/>
        </p:nvSpPr>
        <p:spPr>
          <a:xfrm>
            <a:off x="2094137" y="4541698"/>
            <a:ext cx="4223535" cy="47298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2" name="直線コネクタ 91"/>
          <p:cNvCxnSpPr/>
          <p:nvPr/>
        </p:nvCxnSpPr>
        <p:spPr>
          <a:xfrm>
            <a:off x="2114203" y="1764798"/>
            <a:ext cx="0" cy="464816"/>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2111028" y="5014683"/>
            <a:ext cx="3175" cy="576064"/>
          </a:xfrm>
          <a:prstGeom prst="line">
            <a:avLst/>
          </a:prstGeom>
          <a:ln w="38100">
            <a:solidFill>
              <a:srgbClr val="FF0000">
                <a:alpha val="3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099916" y="2663024"/>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2095155" y="3187383"/>
            <a:ext cx="1" cy="617229"/>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2085628" y="4482927"/>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sp>
        <p:nvSpPr>
          <p:cNvPr id="103" name="右大かっこ 102"/>
          <p:cNvSpPr/>
          <p:nvPr/>
        </p:nvSpPr>
        <p:spPr>
          <a:xfrm>
            <a:off x="6265236" y="2422395"/>
            <a:ext cx="126014" cy="268797"/>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右大かっこ 103"/>
          <p:cNvSpPr/>
          <p:nvPr/>
        </p:nvSpPr>
        <p:spPr>
          <a:xfrm>
            <a:off x="6353150" y="4150772"/>
            <a:ext cx="126014" cy="328228"/>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2482558" y="2452478"/>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6" name="テキスト ボックス 105"/>
          <p:cNvSpPr txBox="1"/>
          <p:nvPr/>
        </p:nvSpPr>
        <p:spPr>
          <a:xfrm>
            <a:off x="2483768" y="2979409"/>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7" name="テキスト ボックス 106"/>
          <p:cNvSpPr txBox="1"/>
          <p:nvPr/>
        </p:nvSpPr>
        <p:spPr>
          <a:xfrm>
            <a:off x="2517676" y="4241645"/>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8" name="テキスト ボックス 107"/>
          <p:cNvSpPr txBox="1"/>
          <p:nvPr/>
        </p:nvSpPr>
        <p:spPr>
          <a:xfrm>
            <a:off x="2483768" y="4790642"/>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9" name="四角形吹き出し 108"/>
          <p:cNvSpPr/>
          <p:nvPr/>
        </p:nvSpPr>
        <p:spPr>
          <a:xfrm>
            <a:off x="1187624" y="1798706"/>
            <a:ext cx="730203" cy="300894"/>
          </a:xfrm>
          <a:prstGeom prst="wedgeRectCallout">
            <a:avLst>
              <a:gd name="adj1" fmla="val 67574"/>
              <a:gd name="adj2" fmla="val 674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rPr>
              <a:t>r</a:t>
            </a:r>
            <a:r>
              <a:rPr lang="en-US" altLang="ja-JP" sz="1000" dirty="0" smtClean="0">
                <a:solidFill>
                  <a:schemeClr val="tx1"/>
                </a:solidFill>
              </a:rPr>
              <a:t>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0" name="四角形吹き出し 109"/>
          <p:cNvSpPr/>
          <p:nvPr/>
        </p:nvSpPr>
        <p:spPr>
          <a:xfrm>
            <a:off x="1187624" y="2279887"/>
            <a:ext cx="730203" cy="292986"/>
          </a:xfrm>
          <a:prstGeom prst="wedgeRectCallout">
            <a:avLst>
              <a:gd name="adj1" fmla="val 67574"/>
              <a:gd name="adj2" fmla="val -89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1" name="四角形吹き出し 110"/>
          <p:cNvSpPr/>
          <p:nvPr/>
        </p:nvSpPr>
        <p:spPr>
          <a:xfrm>
            <a:off x="1177501" y="3360007"/>
            <a:ext cx="730203" cy="323769"/>
          </a:xfrm>
          <a:prstGeom prst="wedgeRectCallout">
            <a:avLst>
              <a:gd name="adj1" fmla="val 66704"/>
              <a:gd name="adj2" fmla="val 80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2" name="四角形吹き出し 111"/>
          <p:cNvSpPr/>
          <p:nvPr/>
        </p:nvSpPr>
        <p:spPr>
          <a:xfrm>
            <a:off x="1177501" y="3825309"/>
            <a:ext cx="730203" cy="316229"/>
          </a:xfrm>
          <a:prstGeom prst="wedgeRectCallout">
            <a:avLst>
              <a:gd name="adj1" fmla="val 67573"/>
              <a:gd name="adj2" fmla="val 2427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cxnSp>
        <p:nvCxnSpPr>
          <p:cNvPr id="116" name="直線矢印コネクタ 115"/>
          <p:cNvCxnSpPr/>
          <p:nvPr/>
        </p:nvCxnSpPr>
        <p:spPr>
          <a:xfrm>
            <a:off x="2094044" y="2419691"/>
            <a:ext cx="3553198"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四角形吹き出し 63"/>
          <p:cNvSpPr/>
          <p:nvPr/>
        </p:nvSpPr>
        <p:spPr>
          <a:xfrm>
            <a:off x="6495969" y="2063863"/>
            <a:ext cx="812335" cy="202140"/>
          </a:xfrm>
          <a:prstGeom prst="wedgeRectCallout">
            <a:avLst>
              <a:gd name="adj1" fmla="val -68482"/>
              <a:gd name="adj2" fmla="val 9947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sp>
        <p:nvSpPr>
          <p:cNvPr id="65" name="四角形吹き出し 64"/>
          <p:cNvSpPr/>
          <p:nvPr/>
        </p:nvSpPr>
        <p:spPr>
          <a:xfrm>
            <a:off x="5288010" y="3792055"/>
            <a:ext cx="819553" cy="216025"/>
          </a:xfrm>
          <a:prstGeom prst="wedgeRectCallout">
            <a:avLst>
              <a:gd name="adj1" fmla="val 71541"/>
              <a:gd name="adj2" fmla="val 8164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cxnSp>
        <p:nvCxnSpPr>
          <p:cNvPr id="117" name="直線矢印コネクタ 116"/>
          <p:cNvCxnSpPr/>
          <p:nvPr/>
        </p:nvCxnSpPr>
        <p:spPr>
          <a:xfrm>
            <a:off x="2123728" y="2187321"/>
            <a:ext cx="1296144"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2099489" y="3790547"/>
            <a:ext cx="2040463"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2108870" y="4088104"/>
            <a:ext cx="4330005"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78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05870" y="3806050"/>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 name="正方形/長方形 4"/>
          <p:cNvSpPr/>
          <p:nvPr/>
        </p:nvSpPr>
        <p:spPr>
          <a:xfrm>
            <a:off x="611560" y="3727881"/>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 name="正方形/長方形 5"/>
          <p:cNvSpPr/>
          <p:nvPr/>
        </p:nvSpPr>
        <p:spPr>
          <a:xfrm>
            <a:off x="1619672" y="5105882"/>
            <a:ext cx="664331" cy="69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7" name="正方形/長方形 6"/>
          <p:cNvSpPr/>
          <p:nvPr/>
        </p:nvSpPr>
        <p:spPr>
          <a:xfrm>
            <a:off x="179512" y="2564904"/>
            <a:ext cx="2232248"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9512" y="2564904"/>
            <a:ext cx="1939826" cy="307777"/>
          </a:xfrm>
          <a:prstGeom prst="rect">
            <a:avLst/>
          </a:prstGeom>
          <a:noFill/>
        </p:spPr>
        <p:txBody>
          <a:bodyPr wrap="none" rtlCol="0">
            <a:spAutoFit/>
          </a:bodyPr>
          <a:lstStyle/>
          <a:p>
            <a:r>
              <a:rPr kumimoji="1" lang="en-US" altLang="ja-JP" sz="1400" dirty="0" err="1" smtClean="0"/>
              <a:t>workerThread</a:t>
            </a:r>
            <a:r>
              <a:rPr kumimoji="1" lang="en-US" altLang="ja-JP" sz="1400" dirty="0" smtClean="0"/>
              <a:t> (</a:t>
            </a:r>
            <a:r>
              <a:rPr kumimoji="1" lang="en-US" altLang="ja-JP" sz="1400" dirty="0" err="1" smtClean="0"/>
              <a:t>pthread</a:t>
            </a:r>
            <a:r>
              <a:rPr kumimoji="1" lang="en-US" altLang="ja-JP" sz="1400" dirty="0" smtClean="0"/>
              <a:t>)</a:t>
            </a:r>
            <a:endParaRPr kumimoji="1" lang="ja-JP" altLang="en-US" sz="1400" dirty="0"/>
          </a:p>
        </p:txBody>
      </p:sp>
      <p:sp>
        <p:nvSpPr>
          <p:cNvPr id="9" name="正方形/長方形 8"/>
          <p:cNvSpPr/>
          <p:nvPr/>
        </p:nvSpPr>
        <p:spPr>
          <a:xfrm>
            <a:off x="498230" y="3655873"/>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 name="正方形/長方形 9"/>
          <p:cNvSpPr/>
          <p:nvPr/>
        </p:nvSpPr>
        <p:spPr>
          <a:xfrm>
            <a:off x="395536" y="3582050"/>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 name="正方形/長方形 10"/>
          <p:cNvSpPr/>
          <p:nvPr/>
        </p:nvSpPr>
        <p:spPr>
          <a:xfrm>
            <a:off x="323528" y="4712661"/>
            <a:ext cx="67875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kumimoji="1" lang="en-US" altLang="ja-JP" sz="1000" dirty="0" err="1" smtClean="0">
                <a:solidFill>
                  <a:schemeClr val="tx1"/>
                </a:solidFill>
              </a:rPr>
              <a:t>eq_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2" name="正方形/長方形 11"/>
          <p:cNvSpPr/>
          <p:nvPr/>
        </p:nvSpPr>
        <p:spPr>
          <a:xfrm>
            <a:off x="323528" y="4328884"/>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r</a:t>
            </a:r>
            <a:r>
              <a:rPr kumimoji="1" lang="en-US" altLang="ja-JP" sz="1000" dirty="0" err="1" smtClean="0">
                <a:solidFill>
                  <a:schemeClr val="tx1"/>
                </a:solidFill>
              </a:rPr>
              <a:t>equest_id_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3" name="正方形/長方形 12"/>
          <p:cNvSpPr/>
          <p:nvPr/>
        </p:nvSpPr>
        <p:spPr>
          <a:xfrm>
            <a:off x="323528" y="5087519"/>
            <a:ext cx="1044116"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lang="en-US" altLang="ja-JP" sz="1000" dirty="0" err="1" smtClean="0">
                <a:solidFill>
                  <a:schemeClr val="tx1"/>
                </a:solidFill>
              </a:rPr>
              <a:t>ync_reply_info</a:t>
            </a:r>
            <a:endParaRPr kumimoji="1" lang="en-US" altLang="ja-JP" sz="1000" dirty="0">
              <a:solidFill>
                <a:schemeClr val="tx1"/>
              </a:solidFill>
            </a:endParaRPr>
          </a:p>
        </p:txBody>
      </p:sp>
      <p:sp>
        <p:nvSpPr>
          <p:cNvPr id="14" name="正方形/長方形 13"/>
          <p:cNvSpPr/>
          <p:nvPr/>
        </p:nvSpPr>
        <p:spPr>
          <a:xfrm>
            <a:off x="323528" y="5481012"/>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n</a:t>
            </a:r>
            <a:r>
              <a:rPr lang="en-US" altLang="ja-JP" sz="1000" dirty="0" err="1" smtClean="0">
                <a:solidFill>
                  <a:schemeClr val="tx1"/>
                </a:solidFill>
              </a:rPr>
              <a:t>otify_client_info</a:t>
            </a:r>
            <a:endParaRPr kumimoji="1" lang="en-US" altLang="ja-JP" sz="1000" dirty="0">
              <a:solidFill>
                <a:schemeClr val="tx1"/>
              </a:solidFill>
            </a:endParaRPr>
          </a:p>
        </p:txBody>
      </p:sp>
      <p:sp>
        <p:nvSpPr>
          <p:cNvPr id="15" name="正方形/長方形 14"/>
          <p:cNvSpPr/>
          <p:nvPr/>
        </p:nvSpPr>
        <p:spPr>
          <a:xfrm>
            <a:off x="395536" y="2963387"/>
            <a:ext cx="1124198" cy="2968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context</a:t>
            </a:r>
            <a:endParaRPr kumimoji="1" lang="en-US" altLang="ja-JP" sz="1000" dirty="0">
              <a:solidFill>
                <a:schemeClr val="tx1"/>
              </a:solidFill>
            </a:endParaRPr>
          </a:p>
        </p:txBody>
      </p:sp>
      <p:sp>
        <p:nvSpPr>
          <p:cNvPr id="16" name="テキスト ボックス 15"/>
          <p:cNvSpPr txBox="1"/>
          <p:nvPr/>
        </p:nvSpPr>
        <p:spPr>
          <a:xfrm>
            <a:off x="260643" y="3368025"/>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7" name="正方形/長方形 16"/>
          <p:cNvSpPr/>
          <p:nvPr/>
        </p:nvSpPr>
        <p:spPr>
          <a:xfrm>
            <a:off x="4932040" y="6021288"/>
            <a:ext cx="1528073"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e</a:t>
            </a:r>
            <a:r>
              <a:rPr lang="en-US" altLang="ja-JP" sz="1000" dirty="0" err="1" smtClean="0">
                <a:solidFill>
                  <a:schemeClr val="tx1"/>
                </a:solidFill>
              </a:rPr>
              <a:t>xternal_control_info</a:t>
            </a:r>
            <a:endParaRPr kumimoji="1" lang="en-US" altLang="ja-JP" sz="1000" dirty="0">
              <a:solidFill>
                <a:schemeClr val="tx1"/>
              </a:solidFill>
            </a:endParaRPr>
          </a:p>
        </p:txBody>
      </p:sp>
      <p:sp>
        <p:nvSpPr>
          <p:cNvPr id="18" name="テキスト ボックス 17"/>
          <p:cNvSpPr txBox="1"/>
          <p:nvPr/>
        </p:nvSpPr>
        <p:spPr>
          <a:xfrm>
            <a:off x="395536" y="188640"/>
            <a:ext cx="7732356" cy="1015663"/>
          </a:xfrm>
          <a:prstGeom prst="rect">
            <a:avLst/>
          </a:prstGeom>
          <a:noFill/>
        </p:spPr>
        <p:txBody>
          <a:bodyPr wrap="square" rtlCol="0">
            <a:spAutoFit/>
          </a:bodyPr>
          <a:lstStyle/>
          <a:p>
            <a:r>
              <a:rPr lang="ja-JP" altLang="en-US" sz="1200" dirty="0"/>
              <a:t>まず</a:t>
            </a:r>
            <a:r>
              <a:rPr lang="en-US" altLang="ja-JP" sz="1200" dirty="0"/>
              <a:t>framework</a:t>
            </a:r>
            <a:r>
              <a:rPr lang="ja-JP" altLang="en-US" sz="1200" dirty="0" err="1"/>
              <a:t>にてく</a:t>
            </a:r>
            <a:r>
              <a:rPr lang="en-US" altLang="ja-JP" sz="1200" dirty="0"/>
              <a:t>queue</a:t>
            </a:r>
            <a:r>
              <a:rPr lang="ja-JP" altLang="en-US" sz="1200" dirty="0"/>
              <a:t>の受信を行い、送られてきた</a:t>
            </a:r>
            <a:r>
              <a:rPr lang="en-US" altLang="ja-JP" sz="1200" dirty="0"/>
              <a:t>queue</a:t>
            </a:r>
            <a:r>
              <a:rPr lang="ja-JP" altLang="en-US" sz="1200" dirty="0"/>
              <a:t>から</a:t>
            </a:r>
            <a:r>
              <a:rPr lang="en-US" altLang="ja-JP" sz="1200" dirty="0"/>
              <a:t>sequence</a:t>
            </a:r>
            <a:r>
              <a:rPr lang="ja-JP" altLang="en-US" sz="1200" dirty="0" err="1"/>
              <a:t>を識</a:t>
            </a:r>
            <a:r>
              <a:rPr lang="ja-JP" altLang="en-US" sz="1200" dirty="0"/>
              <a:t>別して、対応する</a:t>
            </a:r>
            <a:r>
              <a:rPr lang="en-US" altLang="ja-JP" sz="1200" dirty="0"/>
              <a:t>sequence</a:t>
            </a:r>
            <a:r>
              <a:rPr lang="ja-JP" altLang="en-US" sz="1200" dirty="0"/>
              <a:t>へそのメッセージを引数として呼び出します。呼び出された</a:t>
            </a:r>
            <a:r>
              <a:rPr lang="en-US" altLang="ja-JP" sz="1200" dirty="0"/>
              <a:t>sequence</a:t>
            </a:r>
            <a:r>
              <a:rPr lang="ja-JP" altLang="en-US" sz="1200" dirty="0"/>
              <a:t>は処理を行ったのちに制御を</a:t>
            </a:r>
            <a:r>
              <a:rPr lang="en-US" altLang="ja-JP" sz="1200" dirty="0"/>
              <a:t>framework</a:t>
            </a:r>
            <a:r>
              <a:rPr lang="ja-JP" altLang="en-US" sz="1200" dirty="0"/>
              <a:t>へ戻し、次のメッセージ待ちに入ります。</a:t>
            </a:r>
          </a:p>
          <a:p>
            <a:r>
              <a:rPr lang="en-US" altLang="ja-JP" sz="1200" dirty="0"/>
              <a:t>sequence</a:t>
            </a:r>
            <a:r>
              <a:rPr lang="ja-JP" altLang="en-US" sz="1200" dirty="0"/>
              <a:t>の切換は</a:t>
            </a:r>
            <a:r>
              <a:rPr lang="en-US" altLang="ja-JP" sz="1200" dirty="0"/>
              <a:t>1queue</a:t>
            </a:r>
            <a:r>
              <a:rPr lang="ja-JP" altLang="en-US" sz="1200" dirty="0"/>
              <a:t>ごとに行い、他の</a:t>
            </a:r>
            <a:r>
              <a:rPr lang="en-US" altLang="ja-JP" sz="1200" dirty="0"/>
              <a:t>sequence</a:t>
            </a:r>
            <a:r>
              <a:rPr lang="ja-JP" altLang="en-US" sz="1200" dirty="0"/>
              <a:t>は一切動作できなくなります。</a:t>
            </a:r>
          </a:p>
          <a:p>
            <a:r>
              <a:rPr lang="ja-JP" altLang="en-US" sz="1200" dirty="0"/>
              <a:t>同一スレッド上の</a:t>
            </a:r>
            <a:r>
              <a:rPr lang="en-US" altLang="ja-JP" sz="1200" dirty="0"/>
              <a:t>sequence</a:t>
            </a:r>
            <a:r>
              <a:rPr lang="ja-JP" altLang="en-US" sz="1200" dirty="0"/>
              <a:t>は常に排他されているので、スレッド間における排他制御の必要がありません。</a:t>
            </a:r>
            <a:endParaRPr lang="en-US" altLang="ja-JP" sz="1200" dirty="0"/>
          </a:p>
        </p:txBody>
      </p:sp>
      <p:sp>
        <p:nvSpPr>
          <p:cNvPr id="19" name="テキスト ボックス 18"/>
          <p:cNvSpPr txBox="1"/>
          <p:nvPr/>
        </p:nvSpPr>
        <p:spPr>
          <a:xfrm>
            <a:off x="395536" y="1340768"/>
            <a:ext cx="7732356" cy="1015663"/>
          </a:xfrm>
          <a:prstGeom prst="rect">
            <a:avLst/>
          </a:prstGeom>
          <a:noFill/>
        </p:spPr>
        <p:txBody>
          <a:bodyPr wrap="square" rtlCol="0">
            <a:spAutoFit/>
          </a:bodyPr>
          <a:lstStyle/>
          <a:p>
            <a:r>
              <a:rPr lang="en-US" altLang="ja-JP" sz="1200" dirty="0" smtClean="0"/>
              <a:t>The </a:t>
            </a:r>
            <a:r>
              <a:rPr lang="en-US" altLang="ja-JP" sz="1200" dirty="0"/>
              <a:t>framework first receives queue, identifies the sequence from the sent queue, and calls that message as an argument to the corresponding sequence. After processing the called sequence, we return control to the framework and enter the next message wait.</a:t>
            </a:r>
            <a:br>
              <a:rPr lang="en-US" altLang="ja-JP" sz="1200" dirty="0"/>
            </a:br>
            <a:r>
              <a:rPr lang="en-US" altLang="ja-JP" sz="1200" dirty="0"/>
              <a:t>Sequence switching is done every 1 queue, and other sequences can not operate at all.</a:t>
            </a:r>
            <a:br>
              <a:rPr lang="en-US" altLang="ja-JP" sz="1200" dirty="0"/>
            </a:br>
            <a:r>
              <a:rPr lang="en-US" altLang="ja-JP" sz="1200" dirty="0"/>
              <a:t>Since sequences on the same thread are always exclusive, exclusion control between threads is not necessary</a:t>
            </a:r>
            <a:r>
              <a:rPr lang="en-US" altLang="ja-JP" sz="1200" dirty="0" smtClean="0"/>
              <a:t>.</a:t>
            </a:r>
            <a:endParaRPr lang="en-US" altLang="ja-JP" sz="1200" dirty="0"/>
          </a:p>
        </p:txBody>
      </p:sp>
    </p:spTree>
    <p:extLst>
      <p:ext uri="{BB962C8B-B14F-4D97-AF65-F5344CB8AC3E}">
        <p14:creationId xmlns:p14="http://schemas.microsoft.com/office/powerpoint/2010/main" val="69994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296</Words>
  <Application>Microsoft Office PowerPoint</Application>
  <PresentationFormat>画面に合わせる (4:3)</PresentationFormat>
  <Paragraphs>90</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ＭＳ Ｐゴシック</vt:lpstr>
      <vt:lpstr>Arial</vt:lpstr>
      <vt:lpstr>Calibri</vt:lpstr>
      <vt:lpstr>Office ​​テーマ</vt:lpstr>
      <vt:lpstr>PowerPoint プレゼンテーション</vt:lpstr>
      <vt:lpstr>PowerPoint プレゼンテーション</vt:lpstr>
      <vt:lpstr>PowerPoint プレゼンテーション</vt:lpstr>
    </vt:vector>
  </TitlesOfParts>
  <Company>Sony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Kurihara, Yoshitake</dc:creator>
  <cp:lastModifiedBy>栗原 義岳</cp:lastModifiedBy>
  <cp:revision>48</cp:revision>
  <dcterms:created xsi:type="dcterms:W3CDTF">2016-11-17T08:52:04Z</dcterms:created>
  <dcterms:modified xsi:type="dcterms:W3CDTF">2020-05-22T17:39:56Z</dcterms:modified>
</cp:coreProperties>
</file>