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75" r:id="rId5"/>
    <p:sldId id="274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2136-2622-4010-AA74-1DD7E0C0D24C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C14A-3AAF-40A0-8760-6DEE09CE0BE7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CE-F192-456E-8948-D64EAD03B87A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2BA7-DC71-427D-BF85-DE0F52B4A46D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3B1C-C3CB-4DB6-B9E6-6531C50B26E4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57A1-35AA-4C0A-AAF8-94E9FCD429F9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CDE7-8693-494E-A659-41A837605008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E81D-BE04-4EA4-8E44-E6A5F3EB0DB6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48D5-958A-42D6-A752-459495666095}" type="datetime1">
              <a:rPr lang="en-US" smtClean="0"/>
              <a:t>10/29/2020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D8AD-7595-4B40-A5DF-D0C357F01132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AF3B-4518-4C50-8BAB-694B0CA7250C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3C0A-7E4D-43B9-A7F5-A9ACB0F8028B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Bölüm 1: Lojik Devre Tasarım Dünyası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720725"/>
          </a:xfrm>
        </p:spPr>
        <p:txBody>
          <a:bodyPr/>
          <a:lstStyle/>
          <a:p>
            <a:r>
              <a:rPr lang="tr-TR" dirty="0"/>
              <a:t>Lojik Devre Tasarım Dünyası</a:t>
            </a:r>
            <a:endParaRPr lang="en-US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Lojik devre tasarımı sayısal devre tasarımı konusuna girer.</a:t>
            </a:r>
          </a:p>
          <a:p>
            <a:r>
              <a:rPr lang="tr-TR" dirty="0" smtClean="0"/>
              <a:t>Sayısal sistemler tüm işlemler sonlu sayıda ayrık değerler üzerinden gerçekleştirilir.</a:t>
            </a:r>
          </a:p>
          <a:p>
            <a:r>
              <a:rPr lang="tr-TR" dirty="0" smtClean="0"/>
              <a:t>Doğada oluşan hemen hemen tüm fiziksel değişiklikler ise </a:t>
            </a:r>
            <a:r>
              <a:rPr lang="tr-TR" dirty="0" smtClean="0">
                <a:solidFill>
                  <a:srgbClr val="92D050"/>
                </a:solidFill>
              </a:rPr>
              <a:t>«analog» </a:t>
            </a:r>
            <a:r>
              <a:rPr lang="tr-TR" dirty="0" smtClean="0"/>
              <a:t>dur.</a:t>
            </a:r>
          </a:p>
          <a:p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42975"/>
            <a:ext cx="10515600" cy="519112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b="1" dirty="0" smtClean="0">
                <a:solidFill>
                  <a:srgbClr val="92D050"/>
                </a:solidFill>
              </a:rPr>
              <a:t>Sayısal sistemler</a:t>
            </a:r>
            <a:r>
              <a:rPr lang="tr-TR" dirty="0" smtClean="0">
                <a:solidFill>
                  <a:srgbClr val="92D050"/>
                </a:solidFill>
              </a:rPr>
              <a:t>, analog sistemlere göre birçok açıdan </a:t>
            </a:r>
            <a:r>
              <a:rPr lang="tr-TR" b="1" dirty="0" smtClean="0">
                <a:solidFill>
                  <a:srgbClr val="92D050"/>
                </a:solidFill>
              </a:rPr>
              <a:t>avantajlıdır</a:t>
            </a:r>
            <a:r>
              <a:rPr lang="tr-TR" dirty="0" smtClean="0">
                <a:solidFill>
                  <a:srgbClr val="92D05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Hata olasılığı zayıf, olursa da sezilmesi ve düzeltilmesi kolay.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Daha hassas hesaplamalar yapılabilir.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Sayısallaştırılmış bilgi (veri) daha kolay işlenir.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Veri her şekilde ve uygulamada kullanılabilir.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Verinin saklanması, büyük miktarlarda bile olsa daha kolaydır.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Verinin sistemler arası iletişimi kolaylaşır ve esnekleşir.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Mikro elektronik teknolojisindeki gelişmeler her geçen gün daha performanslı ve ekonomik tasarımlar yapılmasına olanak vermektedir.</a:t>
            </a:r>
            <a:endParaRPr lang="en-US" dirty="0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838200" y="222250"/>
            <a:ext cx="1051560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Lojik Devre Tasarım Dünyası</a:t>
            </a:r>
            <a:endParaRPr lang="en-US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42975"/>
            <a:ext cx="10515600" cy="5233988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Lojik devre tasarımı herhangi bir işi kotaracak sistemlerin tasarımıyla ilgilenir; burada söz konusu olan 2 tabanında sayı sistemidir.</a:t>
            </a:r>
          </a:p>
          <a:p>
            <a:pPr algn="just"/>
            <a:r>
              <a:rPr lang="tr-TR" dirty="0" smtClean="0"/>
              <a:t>Buna da kısaca </a:t>
            </a:r>
            <a:r>
              <a:rPr lang="tr-TR" dirty="0" smtClean="0">
                <a:solidFill>
                  <a:srgbClr val="92D050"/>
                </a:solidFill>
              </a:rPr>
              <a:t>«ikili sayı sistemi» </a:t>
            </a:r>
            <a:r>
              <a:rPr lang="tr-TR" dirty="0" smtClean="0"/>
              <a:t>denir.</a:t>
            </a:r>
          </a:p>
          <a:p>
            <a:pPr algn="just"/>
            <a:r>
              <a:rPr lang="tr-TR" dirty="0" smtClean="0"/>
              <a:t>İkili sayı sisteminde bir durumu ifade edebilmek için «</a:t>
            </a:r>
            <a:r>
              <a:rPr lang="tr-TR" dirty="0" smtClean="0">
                <a:solidFill>
                  <a:srgbClr val="92D050"/>
                </a:solidFill>
              </a:rPr>
              <a:t>VAR</a:t>
            </a:r>
            <a:r>
              <a:rPr lang="tr-TR" dirty="0" smtClean="0"/>
              <a:t>» ve «</a:t>
            </a:r>
            <a:r>
              <a:rPr lang="tr-TR" dirty="0" smtClean="0">
                <a:solidFill>
                  <a:srgbClr val="FF0000"/>
                </a:solidFill>
              </a:rPr>
              <a:t>YOK</a:t>
            </a:r>
            <a:r>
              <a:rPr lang="tr-TR" dirty="0" smtClean="0"/>
              <a:t>» ifadeleri kullanılır. </a:t>
            </a:r>
            <a:r>
              <a:rPr lang="tr-TR" dirty="0"/>
              <a:t>«</a:t>
            </a:r>
            <a:r>
              <a:rPr lang="tr-TR" dirty="0">
                <a:solidFill>
                  <a:srgbClr val="92D050"/>
                </a:solidFill>
              </a:rPr>
              <a:t>VAR</a:t>
            </a:r>
            <a:r>
              <a:rPr lang="tr-TR" dirty="0"/>
              <a:t>» </a:t>
            </a:r>
            <a:r>
              <a:rPr lang="tr-TR" dirty="0" smtClean="0"/>
              <a:t>lojik 1 (bir), </a:t>
            </a:r>
            <a:r>
              <a:rPr lang="tr-TR" dirty="0"/>
              <a:t>«</a:t>
            </a:r>
            <a:r>
              <a:rPr lang="tr-TR" dirty="0">
                <a:solidFill>
                  <a:srgbClr val="FF0000"/>
                </a:solidFill>
              </a:rPr>
              <a:t>YOK</a:t>
            </a:r>
            <a:r>
              <a:rPr lang="tr-TR" dirty="0"/>
              <a:t>» </a:t>
            </a:r>
            <a:r>
              <a:rPr lang="tr-TR" dirty="0" smtClean="0"/>
              <a:t>ise lojik 0 (sıfır) değerine karşı düşer.</a:t>
            </a:r>
          </a:p>
          <a:p>
            <a:pPr algn="just"/>
            <a:r>
              <a:rPr lang="tr-TR" dirty="0" smtClean="0"/>
              <a:t>Her şey bu iki ifadenin kombinasyonu ile elde edilir.</a:t>
            </a:r>
            <a:endParaRPr lang="tr-TR" dirty="0"/>
          </a:p>
          <a:p>
            <a:pPr algn="just"/>
            <a:r>
              <a:rPr lang="tr-TR" dirty="0" smtClean="0"/>
              <a:t>Lojik devre tasarımı basitten karmaşığa birçok sayısal devrenin tasarımını içerir. Bir kapıdan içeri girenleri sayan devre, sayısal saat veya bilgisayarın içindeki işlemci de birer lojik devredir.</a:t>
            </a: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720725"/>
          </a:xfrm>
        </p:spPr>
        <p:txBody>
          <a:bodyPr/>
          <a:lstStyle/>
          <a:p>
            <a:r>
              <a:rPr lang="tr-TR" dirty="0"/>
              <a:t>Lojik Devre Tasarım Dünyası</a:t>
            </a:r>
            <a:endParaRPr lang="en-US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8" y="1085850"/>
            <a:ext cx="10515601" cy="509111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b="1" dirty="0" smtClean="0"/>
              <a:t>Analog işaret</a:t>
            </a:r>
            <a:r>
              <a:rPr lang="tr-TR" dirty="0" smtClean="0"/>
              <a:t>, bulunduğu aralık içerisinde her değeri alabilen ve süreklilik özelliği olan fiziksel işaretlerdir.</a:t>
            </a:r>
          </a:p>
          <a:p>
            <a:pPr algn="just">
              <a:lnSpc>
                <a:spcPct val="100000"/>
              </a:lnSpc>
            </a:pPr>
            <a:r>
              <a:rPr lang="tr-TR" dirty="0" smtClean="0"/>
              <a:t>Doğadaki fiziksel olayların hemen hepsi analog işaret şeklinde ortaya çıkmaktadır: rüzgarın esmesi, bir ortamın ısı değişimi, bir cismin hareket şekli, bir canlının yaşam evreleri gibi her şey analog işaret şeklindedir.</a:t>
            </a:r>
          </a:p>
          <a:p>
            <a:pPr algn="just"/>
            <a:r>
              <a:rPr lang="tr-TR" dirty="0"/>
              <a:t>En çok bilinen sayısal işaret ikili (</a:t>
            </a:r>
            <a:r>
              <a:rPr lang="tr-TR" dirty="0" err="1"/>
              <a:t>binary</a:t>
            </a:r>
            <a:r>
              <a:rPr lang="tr-TR" dirty="0"/>
              <a:t>) olanıdır.</a:t>
            </a:r>
          </a:p>
          <a:p>
            <a:pPr algn="just"/>
            <a:r>
              <a:rPr lang="tr-TR" dirty="0"/>
              <a:t>İkili işarette yalnızca iki farklı değer vardır. </a:t>
            </a:r>
          </a:p>
          <a:p>
            <a:pPr>
              <a:lnSpc>
                <a:spcPct val="100000"/>
              </a:lnSpc>
            </a:pPr>
            <a:endParaRPr lang="tr-TR" dirty="0" smtClean="0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720725"/>
          </a:xfrm>
        </p:spPr>
        <p:txBody>
          <a:bodyPr>
            <a:normAutofit/>
          </a:bodyPr>
          <a:lstStyle/>
          <a:p>
            <a:r>
              <a:rPr lang="tr-TR" dirty="0" smtClean="0"/>
              <a:t>Analog İşaret ve Sayısal Veri</a:t>
            </a:r>
            <a:endParaRPr lang="en-US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085850"/>
            <a:ext cx="10782301" cy="5091113"/>
          </a:xfrm>
        </p:spPr>
        <p:txBody>
          <a:bodyPr>
            <a:normAutofit/>
          </a:bodyPr>
          <a:lstStyle/>
          <a:p>
            <a:r>
              <a:rPr lang="tr-TR" dirty="0" smtClean="0"/>
              <a:t>Bu iki değer genel olarak:</a:t>
            </a:r>
          </a:p>
          <a:p>
            <a:pPr lvl="1"/>
            <a:r>
              <a:rPr lang="tr-TR" dirty="0" smtClean="0"/>
              <a:t>1/0</a:t>
            </a:r>
          </a:p>
          <a:p>
            <a:pPr lvl="1"/>
            <a:r>
              <a:rPr lang="tr-TR" dirty="0" smtClean="0"/>
              <a:t>Darbe/Boşluk</a:t>
            </a:r>
          </a:p>
          <a:p>
            <a:pPr lvl="1"/>
            <a:r>
              <a:rPr lang="tr-TR" dirty="0" smtClean="0"/>
              <a:t>H/L (High/</a:t>
            </a:r>
            <a:r>
              <a:rPr lang="tr-TR" dirty="0" err="1" smtClean="0"/>
              <a:t>Low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Açık/Kapalı</a:t>
            </a:r>
          </a:p>
          <a:p>
            <a:pPr lvl="1"/>
            <a:r>
              <a:rPr lang="tr-TR" dirty="0" smtClean="0"/>
              <a:t>Var/Yok</a:t>
            </a:r>
          </a:p>
          <a:p>
            <a:pPr lvl="1"/>
            <a:r>
              <a:rPr lang="tr-TR" dirty="0" smtClean="0"/>
              <a:t>+/-</a:t>
            </a:r>
          </a:p>
          <a:p>
            <a:pPr lvl="1"/>
            <a:r>
              <a:rPr lang="tr-TR" dirty="0" smtClean="0"/>
              <a:t>Pozitif/Negatif</a:t>
            </a:r>
          </a:p>
          <a:p>
            <a:pPr lvl="1"/>
            <a:endParaRPr lang="tr-TR" dirty="0"/>
          </a:p>
          <a:p>
            <a:pPr algn="just"/>
            <a:r>
              <a:rPr lang="tr-TR" dirty="0" smtClean="0"/>
              <a:t>Yukarıdaki şekilde, sayısal ve analog işaretlerin grafiksel şekli gösterilmiştir. Sayısal işarette yalnızca 1 ve 0 düzeyleri var iken, analog işarette her düzey vardır.</a:t>
            </a:r>
            <a:endParaRPr lang="tr-TR" dirty="0"/>
          </a:p>
          <a:p>
            <a:pPr marL="457200" lvl="1" indent="0">
              <a:buNone/>
            </a:pP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720725"/>
          </a:xfrm>
        </p:spPr>
        <p:txBody>
          <a:bodyPr>
            <a:normAutofit/>
          </a:bodyPr>
          <a:lstStyle/>
          <a:p>
            <a:r>
              <a:rPr lang="tr-TR" dirty="0" smtClean="0"/>
              <a:t>Analog İşaret ve Sayısal Veri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73" y="1181160"/>
            <a:ext cx="5082602" cy="2726471"/>
          </a:xfrm>
          <a:prstGeom prst="rect">
            <a:avLst/>
          </a:prstGeom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085850"/>
            <a:ext cx="10782301" cy="5091113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b="1" dirty="0" smtClean="0"/>
              <a:t>Kodlama</a:t>
            </a:r>
            <a:r>
              <a:rPr lang="tr-TR" dirty="0" smtClean="0"/>
              <a:t>, bilgisayar veya benzeri sayısal ortamlarda bilgiyi/veriyi tutmak için kullanılan bir simge atama işlemidir.</a:t>
            </a:r>
          </a:p>
          <a:p>
            <a:pPr algn="just"/>
            <a:r>
              <a:rPr lang="tr-TR" dirty="0" smtClean="0"/>
              <a:t>Bu amaçla </a:t>
            </a:r>
            <a:r>
              <a:rPr lang="tr-TR" b="1" dirty="0" smtClean="0"/>
              <a:t>kod tablosu</a:t>
            </a:r>
            <a:r>
              <a:rPr lang="tr-TR" dirty="0" smtClean="0"/>
              <a:t> kullanılır; bu tablolarda her bir simgeye karşılık gelecek ikili bir sayı vardır.</a:t>
            </a:r>
          </a:p>
          <a:p>
            <a:pPr algn="just"/>
            <a:r>
              <a:rPr lang="tr-TR" dirty="0" smtClean="0"/>
              <a:t>Bunun nedeni sayısal sistemlerde simgeler değil ikili tabanda sayılar saklanabilmesidir.</a:t>
            </a:r>
          </a:p>
          <a:p>
            <a:pPr algn="just"/>
            <a:r>
              <a:rPr lang="tr-TR" dirty="0" smtClean="0"/>
              <a:t>Böylece ikili tabanda sayı olmayan A, B, C gibi alfabe harfleri; @,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, √, 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 gibi alfabe dışı karakterler sayısal sistemlerde saklanabilir ve işlemlerde  kullanılabilir.</a:t>
            </a:r>
          </a:p>
          <a:p>
            <a:pPr algn="just"/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ASCII kod tablosunun ilk versiyonunda 128 karakter vardır ve bu tablo aracılığıyla herhangi bir yazı veya simge bilgisayar ortamında saklanabilir.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720725"/>
          </a:xfrm>
        </p:spPr>
        <p:txBody>
          <a:bodyPr>
            <a:normAutofit/>
          </a:bodyPr>
          <a:lstStyle/>
          <a:p>
            <a:r>
              <a:rPr lang="tr-TR" dirty="0" smtClean="0"/>
              <a:t>Kodlama ve Kod Tabloları</a:t>
            </a:r>
            <a:endParaRPr lang="en-US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085850"/>
            <a:ext cx="10782301" cy="509111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Örnek olarak, ASCII’ye göre 65 sayısı A, 66 sayısı B harflerine ve 97, 98 ve 33 sayıları da sırasıyla a, b, ve ! harflerine/karakterlerine karşılık gelir.</a:t>
            </a:r>
          </a:p>
          <a:p>
            <a:pPr algn="just"/>
            <a:r>
              <a:rPr lang="tr-TR" dirty="0" smtClean="0"/>
              <a:t>Bu durumda «Baba!» sözcüğünü sayısal ortamda saklamak için 66, 97, 98, 97 ve 33 sayılarının saklanması yeterlidir.</a:t>
            </a:r>
            <a:endParaRPr lang="tr-TR" dirty="0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720725"/>
          </a:xfrm>
        </p:spPr>
        <p:txBody>
          <a:bodyPr>
            <a:normAutofit/>
          </a:bodyPr>
          <a:lstStyle/>
          <a:p>
            <a:r>
              <a:rPr lang="tr-TR" dirty="0" smtClean="0"/>
              <a:t>Kodlama ve Kod Tabloları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70" y="3177381"/>
            <a:ext cx="6441558" cy="2885282"/>
          </a:xfrm>
          <a:prstGeom prst="rect">
            <a:avLst/>
          </a:prstGeom>
        </p:spPr>
      </p:pic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085850"/>
            <a:ext cx="10782301" cy="509111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tr-TR" dirty="0" smtClean="0"/>
              <a:t>Eğer kodlara verilecek ikili sayıların mutlak değerleri doğrudan kodlarla aynı ise kod tablosu kullanılmadan doğrudan kodlama yapılır.</a:t>
            </a:r>
          </a:p>
          <a:p>
            <a:pPr algn="just">
              <a:lnSpc>
                <a:spcPct val="110000"/>
              </a:lnSpc>
            </a:pPr>
            <a:r>
              <a:rPr lang="tr-TR" dirty="0" smtClean="0"/>
              <a:t>Örnek olarak, 7 sayısına ait kod doğrudan 7 sayısının ikili karşılığı olan 0111 veya 65535 sayısına ait kod doğrudan bu sayının ikili karşılığı olan 1111 1111 1111 1111 ise kod tablosu kullanılmadan doğrudan ikili karşılıklarında kodlama yapılır. </a:t>
            </a:r>
          </a:p>
          <a:p>
            <a:pPr algn="just">
              <a:lnSpc>
                <a:spcPct val="110000"/>
              </a:lnSpc>
            </a:pPr>
            <a:r>
              <a:rPr lang="tr-TR" dirty="0" smtClean="0"/>
              <a:t>Bilgisayar sistemlerinde sayılar doğrudan kodlama, harfler ve özel karakterlerde kodlama tablosu üzerinden kodlama yapılarak tutulurlar.</a:t>
            </a: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720725"/>
          </a:xfrm>
        </p:spPr>
        <p:txBody>
          <a:bodyPr>
            <a:normAutofit/>
          </a:bodyPr>
          <a:lstStyle/>
          <a:p>
            <a:r>
              <a:rPr lang="tr-TR" dirty="0" smtClean="0"/>
              <a:t>Kodlama ve Kod Tabloları</a:t>
            </a:r>
            <a:endParaRPr lang="en-US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1: Lojik Devre Tasarım Dünyası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714</Words>
  <Application>Microsoft Office PowerPoint</Application>
  <PresentationFormat>Geniş ekran</PresentationFormat>
  <Paragraphs>68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Teması</vt:lpstr>
      <vt:lpstr>Bölüm 1: Lojik Devre Tasarım Dünyası</vt:lpstr>
      <vt:lpstr>Lojik Devre Tasarım Dünyası</vt:lpstr>
      <vt:lpstr>PowerPoint Sunusu</vt:lpstr>
      <vt:lpstr>Lojik Devre Tasarım Dünyası</vt:lpstr>
      <vt:lpstr>Analog İşaret ve Sayısal Veri</vt:lpstr>
      <vt:lpstr>Analog İşaret ve Sayısal Veri</vt:lpstr>
      <vt:lpstr>Kodlama ve Kod Tabloları</vt:lpstr>
      <vt:lpstr>Kodlama ve Kod Tabloları</vt:lpstr>
      <vt:lpstr>Kodlama ve Kod Tabloları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129</cp:revision>
  <dcterms:created xsi:type="dcterms:W3CDTF">2020-03-27T13:54:28Z</dcterms:created>
  <dcterms:modified xsi:type="dcterms:W3CDTF">2020-10-29T20:05:04Z</dcterms:modified>
</cp:coreProperties>
</file>