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3"/>
  </p:notesMasterIdLst>
  <p:sldIdLst>
    <p:sldId id="256" r:id="rId2"/>
    <p:sldId id="267" r:id="rId3"/>
    <p:sldId id="266" r:id="rId4"/>
    <p:sldId id="348" r:id="rId5"/>
    <p:sldId id="351" r:id="rId6"/>
    <p:sldId id="289" r:id="rId7"/>
    <p:sldId id="265" r:id="rId8"/>
    <p:sldId id="269" r:id="rId9"/>
    <p:sldId id="268" r:id="rId10"/>
    <p:sldId id="362" r:id="rId11"/>
    <p:sldId id="353" r:id="rId12"/>
    <p:sldId id="352" r:id="rId13"/>
    <p:sldId id="363" r:id="rId14"/>
    <p:sldId id="270" r:id="rId15"/>
    <p:sldId id="361" r:id="rId16"/>
    <p:sldId id="349" r:id="rId17"/>
    <p:sldId id="271" r:id="rId18"/>
    <p:sldId id="283" r:id="rId19"/>
    <p:sldId id="357" r:id="rId20"/>
    <p:sldId id="282" r:id="rId21"/>
    <p:sldId id="358" r:id="rId22"/>
    <p:sldId id="272" r:id="rId23"/>
    <p:sldId id="281" r:id="rId24"/>
    <p:sldId id="355" r:id="rId25"/>
    <p:sldId id="356" r:id="rId26"/>
    <p:sldId id="364" r:id="rId27"/>
    <p:sldId id="365" r:id="rId28"/>
    <p:sldId id="366" r:id="rId29"/>
    <p:sldId id="367" r:id="rId30"/>
    <p:sldId id="368" r:id="rId31"/>
    <p:sldId id="369" r:id="rId32"/>
    <p:sldId id="370" r:id="rId33"/>
    <p:sldId id="371" r:id="rId34"/>
    <p:sldId id="372" r:id="rId35"/>
    <p:sldId id="373" r:id="rId36"/>
    <p:sldId id="399" r:id="rId37"/>
    <p:sldId id="400" r:id="rId38"/>
    <p:sldId id="401" r:id="rId39"/>
    <p:sldId id="403" r:id="rId40"/>
    <p:sldId id="404" r:id="rId41"/>
    <p:sldId id="402" r:id="rId42"/>
    <p:sldId id="406" r:id="rId43"/>
    <p:sldId id="374" r:id="rId44"/>
    <p:sldId id="375" r:id="rId45"/>
    <p:sldId id="376" r:id="rId46"/>
    <p:sldId id="377" r:id="rId47"/>
    <p:sldId id="378" r:id="rId48"/>
    <p:sldId id="379" r:id="rId49"/>
    <p:sldId id="380" r:id="rId50"/>
    <p:sldId id="381" r:id="rId51"/>
    <p:sldId id="398" r:id="rId5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1EE6A-3429-41E1-915B-25C69D466E68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5C6F3-892F-419C-9749-237CD11F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71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B16F-C44F-4BE1-9ECF-5CDDBB4BB60A}" type="datetime1">
              <a:rPr lang="en-US" smtClean="0"/>
              <a:t>1/8/2021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10: Ardışıl Devre Temelleri</a:t>
            </a: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7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1466-AEF4-4B9D-A4FF-D427C2E9F936}" type="datetime1">
              <a:rPr lang="en-US" smtClean="0"/>
              <a:t>1/8/2021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10: Ardışıl Devre Temelleri</a:t>
            </a: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66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3307-EDDA-46CD-B3A0-B44927DA382F}" type="datetime1">
              <a:rPr lang="en-US" smtClean="0"/>
              <a:t>1/8/2021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10: Ardışıl Devre Temelleri</a:t>
            </a: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15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1683-E3BE-4D90-A403-1F88C59A6F77}" type="datetime1">
              <a:rPr lang="en-US" smtClean="0"/>
              <a:t>1/8/2021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10: Ardışıl Devre Temelleri</a:t>
            </a: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2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8380-44AD-4F30-B511-D21649652560}" type="datetime1">
              <a:rPr lang="en-US" smtClean="0"/>
              <a:t>1/8/2021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10: Ardışıl Devre Temelleri</a:t>
            </a: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0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4A60-2A89-4194-BEB5-1D18896B46A4}" type="datetime1">
              <a:rPr lang="en-US" smtClean="0"/>
              <a:t>1/8/2021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10: Ardışıl Devre Temelleri</a:t>
            </a:r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3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9E1D9-F024-49F2-A895-69DD0721C8AA}" type="datetime1">
              <a:rPr lang="en-US" smtClean="0"/>
              <a:t>1/8/2021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10: Ardışıl Devre Temelleri</a:t>
            </a:r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5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0D0B-076E-4564-991C-ABBACE9936E5}" type="datetime1">
              <a:rPr lang="en-US" smtClean="0"/>
              <a:t>1/8/2021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10: Ardışıl Devre Temelleri</a:t>
            </a:r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12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E250B-5151-4030-B78D-356297A4CC7E}" type="datetime1">
              <a:rPr lang="en-US" smtClean="0"/>
              <a:t>1/8/2021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10: Ardışıl Devre Temelleri</a:t>
            </a:r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3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75A2-EE10-4C3C-A9E8-35108A418F22}" type="datetime1">
              <a:rPr lang="en-US" smtClean="0"/>
              <a:t>1/8/2021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10: Ardışıl Devre Temelleri</a:t>
            </a:r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32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AA64-FA08-4019-A15D-5624CEACAEEE}" type="datetime1">
              <a:rPr lang="en-US" smtClean="0"/>
              <a:t>1/8/2021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10: Ardışıl Devre Temelleri</a:t>
            </a:r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63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4F6F2-E4E0-41E8-98C8-23DB4F42883E}" type="datetime1">
              <a:rPr lang="en-US" smtClean="0"/>
              <a:t>1/8/2021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YMH215 Sayısal Tasarım - Bölüm 10: Ardışıl Devre Temelleri</a:t>
            </a: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95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876299" y="1122363"/>
            <a:ext cx="10372725" cy="2387600"/>
          </a:xfrm>
        </p:spPr>
        <p:txBody>
          <a:bodyPr>
            <a:normAutofit/>
          </a:bodyPr>
          <a:lstStyle/>
          <a:p>
            <a:r>
              <a:rPr lang="tr-TR" sz="4400" dirty="0" smtClean="0"/>
              <a:t>Bölüm 10: </a:t>
            </a:r>
            <a:r>
              <a:rPr lang="tr-TR" sz="4400" dirty="0" err="1" smtClean="0"/>
              <a:t>Ardışıl</a:t>
            </a:r>
            <a:r>
              <a:rPr lang="tr-TR" sz="4400" dirty="0" smtClean="0"/>
              <a:t> Devre Temelleri</a:t>
            </a:r>
            <a:endParaRPr lang="en-US" sz="44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Fırat Üniversitesi Teknoloji Fakültesi Yazılım Mühendisliği Bölümü</a:t>
            </a:r>
          </a:p>
          <a:p>
            <a:r>
              <a:rPr lang="tr-TR" dirty="0" smtClean="0"/>
              <a:t>YMH215 Sayısal Tasarım</a:t>
            </a:r>
          </a:p>
          <a:p>
            <a:r>
              <a:rPr lang="tr-TR" dirty="0" smtClean="0"/>
              <a:t>Dr. </a:t>
            </a:r>
            <a:r>
              <a:rPr lang="tr-TR" dirty="0" err="1" smtClean="0"/>
              <a:t>Öğr</a:t>
            </a:r>
            <a:r>
              <a:rPr lang="tr-TR" dirty="0" smtClean="0"/>
              <a:t>. Üyesi Yaman Akbulut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5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10: Ardışıl Devre Temelleri</a:t>
            </a:r>
            <a:endParaRPr lang="en-US" dirty="0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24487"/>
            <a:ext cx="10515600" cy="7660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10</a:t>
            </a:fld>
            <a:endParaRPr lang="en-US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2"/>
          <a:srcRect b="69861"/>
          <a:stretch/>
        </p:blipFill>
        <p:spPr>
          <a:xfrm rot="-60000">
            <a:off x="1422288" y="2890110"/>
            <a:ext cx="9347422" cy="1626861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95" y="1599273"/>
            <a:ext cx="9795410" cy="157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4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10: Ardışıl Devre Temelleri</a:t>
            </a:r>
            <a:endParaRPr lang="en-US" dirty="0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24487"/>
            <a:ext cx="10515600" cy="10613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11</a:t>
            </a:fld>
            <a:endParaRPr lang="en-US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 rotWithShape="1">
          <a:blip r:embed="rId2"/>
          <a:srcRect t="30266"/>
          <a:stretch/>
        </p:blipFill>
        <p:spPr>
          <a:xfrm rot="-60000">
            <a:off x="1227153" y="1441616"/>
            <a:ext cx="10242809" cy="41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19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10: Ardışıl Devre Temelleri</a:t>
            </a:r>
            <a:endParaRPr lang="en-US" dirty="0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24487"/>
            <a:ext cx="10515600" cy="832763"/>
          </a:xfrm>
        </p:spPr>
        <p:txBody>
          <a:bodyPr/>
          <a:lstStyle/>
          <a:p>
            <a:r>
              <a:rPr lang="tr-TR" dirty="0" smtClean="0"/>
              <a:t>10.1.2. Asenkron &amp; Senkron </a:t>
            </a:r>
            <a:r>
              <a:rPr lang="tr-TR" dirty="0" err="1" smtClean="0"/>
              <a:t>Ardışıl</a:t>
            </a:r>
            <a:r>
              <a:rPr lang="tr-TR" dirty="0" smtClean="0"/>
              <a:t> Devreler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12</a:t>
            </a:fld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60000">
            <a:off x="1202232" y="1666693"/>
            <a:ext cx="9787536" cy="316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39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10: Ardışıl Devre Temelleri</a:t>
            </a:r>
            <a:endParaRPr lang="en-US" dirty="0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24487"/>
            <a:ext cx="10515600" cy="8327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13</a:t>
            </a:fld>
            <a:endParaRPr lang="en-US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60000">
            <a:off x="545502" y="1432803"/>
            <a:ext cx="10558176" cy="387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73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10: Ardışıl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14</a:t>
            </a:fld>
            <a:endParaRPr lang="en-US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811" y="1184608"/>
            <a:ext cx="6468378" cy="330563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3830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10: Ardışıl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763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İçerik Yer Tutucusu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15</a:t>
            </a:fld>
            <a:endParaRPr lang="en-US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442" y="239564"/>
            <a:ext cx="6735115" cy="40772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336" y="4491761"/>
            <a:ext cx="9839325" cy="151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1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10: Ardışıl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85726"/>
            <a:ext cx="10515600" cy="8953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İçerik Yer Tutucusu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16</a:t>
            </a:fld>
            <a:endParaRPr lang="en-US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0000">
            <a:off x="429983" y="405824"/>
            <a:ext cx="9925050" cy="3780414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27" y="4088983"/>
            <a:ext cx="9930906" cy="125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57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10: Ardışıl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52550"/>
          </a:xfrm>
        </p:spPr>
        <p:txBody>
          <a:bodyPr>
            <a:normAutofit/>
          </a:bodyPr>
          <a:lstStyle/>
          <a:p>
            <a:r>
              <a:rPr lang="tr-TR" dirty="0" smtClean="0"/>
              <a:t>10.1.3. Durumlar ve Durum Diyagramı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17</a:t>
            </a:fld>
            <a:endParaRPr lang="en-US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141" y="1663317"/>
            <a:ext cx="10159718" cy="339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21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10: Ardışıl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95251"/>
            <a:ext cx="10515600" cy="7143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18</a:t>
            </a:fld>
            <a:endParaRPr lang="en-US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916" y="1295103"/>
            <a:ext cx="7116168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45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10: Ardışıl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05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19</a:t>
            </a:fld>
            <a:endParaRPr lang="en-US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2524071"/>
            <a:ext cx="9467850" cy="3818218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760" y="79204"/>
            <a:ext cx="3610479" cy="245779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1264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10: Ardışıl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27905"/>
          </a:xfrm>
        </p:spPr>
        <p:txBody>
          <a:bodyPr>
            <a:normAutofit/>
          </a:bodyPr>
          <a:lstStyle/>
          <a:p>
            <a:r>
              <a:rPr lang="tr-TR" sz="4000" dirty="0" smtClean="0"/>
              <a:t>10. </a:t>
            </a:r>
            <a:r>
              <a:rPr lang="tr-TR" sz="4000" dirty="0" err="1" smtClean="0"/>
              <a:t>Ardışıl</a:t>
            </a:r>
            <a:r>
              <a:rPr lang="tr-TR" sz="4000" dirty="0" smtClean="0"/>
              <a:t> Devre Temelleri</a:t>
            </a:r>
            <a:endParaRPr lang="en-US" sz="4000" dirty="0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</a:t>
            </a:fld>
            <a:endParaRPr lang="en-US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383" y="1825625"/>
            <a:ext cx="10165233" cy="372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24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10: Ardışıl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381124"/>
          </a:xfrm>
        </p:spPr>
        <p:txBody>
          <a:bodyPr>
            <a:normAutofit/>
          </a:bodyPr>
          <a:lstStyle/>
          <a:p>
            <a:r>
              <a:rPr lang="tr-TR" dirty="0" smtClean="0"/>
              <a:t>Durum Tablosu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20</a:t>
            </a:fld>
            <a:endParaRPr lang="en-US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271" y="2028740"/>
            <a:ext cx="10069458" cy="151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76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10: Ardışıl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70960"/>
          </a:xfrm>
        </p:spPr>
        <p:txBody>
          <a:bodyPr>
            <a:normAutofit/>
          </a:bodyPr>
          <a:lstStyle/>
          <a:p>
            <a:r>
              <a:rPr lang="tr-TR" dirty="0" smtClean="0"/>
              <a:t>Örnek 10.1.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21</a:t>
            </a:fld>
            <a:endParaRPr lang="en-US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1" y="1481715"/>
            <a:ext cx="8145012" cy="1886213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3"/>
          <a:srcRect l="11745" t="8996" r="10440" b="3077"/>
          <a:stretch/>
        </p:blipFill>
        <p:spPr>
          <a:xfrm>
            <a:off x="8530206" y="1481715"/>
            <a:ext cx="3409950" cy="38195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5671" y="5560110"/>
            <a:ext cx="4372585" cy="39058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071" y="3573079"/>
            <a:ext cx="8106906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54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10: Ardışıl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78677"/>
            <a:ext cx="10515600" cy="819806"/>
          </a:xfrm>
        </p:spPr>
        <p:txBody>
          <a:bodyPr/>
          <a:lstStyle/>
          <a:p>
            <a:r>
              <a:rPr lang="tr-TR" dirty="0" smtClean="0"/>
              <a:t>Durum Diyagramı</a:t>
            </a:r>
            <a:endParaRPr lang="en-US" dirty="0"/>
          </a:p>
        </p:txBody>
      </p:sp>
      <p:sp>
        <p:nvSpPr>
          <p:cNvPr id="11" name="İçerik Yer Tutucusu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22</a:t>
            </a:fld>
            <a:endParaRPr lang="en-US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445" y="2541161"/>
            <a:ext cx="9526130" cy="1300036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445" y="3762146"/>
            <a:ext cx="9526130" cy="2493869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8101" y="226286"/>
            <a:ext cx="5210902" cy="226726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1996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10: Ardışıl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5349"/>
          </a:xfrm>
        </p:spPr>
        <p:txBody>
          <a:bodyPr/>
          <a:lstStyle/>
          <a:p>
            <a:r>
              <a:rPr lang="tr-TR" dirty="0" smtClean="0"/>
              <a:t>Örnek 10.2.</a:t>
            </a:r>
            <a:endParaRPr lang="en-US" dirty="0"/>
          </a:p>
        </p:txBody>
      </p:sp>
      <p:sp>
        <p:nvSpPr>
          <p:cNvPr id="9" name="İçerik Yer Tutucusu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23</a:t>
            </a:fld>
            <a:endParaRPr lang="en-US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91" y="1149081"/>
            <a:ext cx="8049748" cy="1724266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8019" y="1123758"/>
            <a:ext cx="3482790" cy="37212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191" y="5024365"/>
            <a:ext cx="8670568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07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10: Ardışıl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43616"/>
          </a:xfrm>
        </p:spPr>
        <p:txBody>
          <a:bodyPr/>
          <a:lstStyle/>
          <a:p>
            <a:r>
              <a:rPr lang="tr-TR" dirty="0" smtClean="0"/>
              <a:t>Örnek 10.3.</a:t>
            </a:r>
            <a:endParaRPr lang="en-US" dirty="0"/>
          </a:p>
        </p:txBody>
      </p:sp>
      <p:sp>
        <p:nvSpPr>
          <p:cNvPr id="11" name="İçerik Yer Tutucusu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24</a:t>
            </a:fld>
            <a:endParaRPr lang="en-US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879" y="1043617"/>
            <a:ext cx="10178242" cy="295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0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10: Ardışıl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53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25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75" y="17568"/>
            <a:ext cx="9534422" cy="2314715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47" y="2329423"/>
            <a:ext cx="3134162" cy="3343742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937" y="5577095"/>
            <a:ext cx="3048425" cy="371527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3986" y="2204752"/>
            <a:ext cx="3372321" cy="3934374"/>
          </a:xfrm>
          <a:prstGeom prst="rect">
            <a:avLst/>
          </a:prstGeom>
        </p:spPr>
      </p:pic>
      <p:pic>
        <p:nvPicPr>
          <p:cNvPr id="15" name="Resim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8546" y="6094644"/>
            <a:ext cx="3191320" cy="333422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1998" y="5666498"/>
            <a:ext cx="2029108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90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10: Ardışıl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7096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26</a:t>
            </a:fld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32" y="3614312"/>
            <a:ext cx="8145012" cy="771633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06" y="1833277"/>
            <a:ext cx="8154538" cy="1886213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1144" y="1357027"/>
            <a:ext cx="3372321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2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10: Ardışıl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133350" y="178677"/>
            <a:ext cx="11220450" cy="819806"/>
          </a:xfrm>
        </p:spPr>
        <p:txBody>
          <a:bodyPr/>
          <a:lstStyle/>
          <a:p>
            <a:r>
              <a:rPr lang="tr-TR" dirty="0" smtClean="0"/>
              <a:t>Örnek 10.4.</a:t>
            </a:r>
            <a:endParaRPr lang="en-US" dirty="0"/>
          </a:p>
        </p:txBody>
      </p:sp>
      <p:sp>
        <p:nvSpPr>
          <p:cNvPr id="11" name="İçerik Yer Tutucusu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27</a:t>
            </a:fld>
            <a:endParaRPr lang="en-US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464" y="451153"/>
            <a:ext cx="8087854" cy="2267266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083" y="2680550"/>
            <a:ext cx="3722469" cy="3713669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50" y="3037253"/>
            <a:ext cx="8135485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39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10: Ardışıl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5349"/>
          </a:xfrm>
        </p:spPr>
        <p:txBody>
          <a:bodyPr/>
          <a:lstStyle/>
          <a:p>
            <a:r>
              <a:rPr lang="tr-TR" dirty="0" smtClean="0"/>
              <a:t>Sonlu Durum Makineleri</a:t>
            </a:r>
            <a:endParaRPr lang="en-US" dirty="0"/>
          </a:p>
        </p:txBody>
      </p:sp>
      <p:sp>
        <p:nvSpPr>
          <p:cNvPr id="9" name="İçerik Yer Tutucusu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28</a:t>
            </a:fld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05322"/>
            <a:ext cx="9534525" cy="311079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837" y="4616115"/>
            <a:ext cx="9458887" cy="109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16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10: Ardışıl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6299"/>
          </a:xfrm>
        </p:spPr>
        <p:txBody>
          <a:bodyPr/>
          <a:lstStyle/>
          <a:p>
            <a:r>
              <a:rPr lang="tr-TR" dirty="0" smtClean="0"/>
              <a:t>Örnek 10.5.</a:t>
            </a:r>
            <a:endParaRPr lang="en-US" dirty="0"/>
          </a:p>
        </p:txBody>
      </p:sp>
      <p:sp>
        <p:nvSpPr>
          <p:cNvPr id="11" name="İçerik Yer Tutucusu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29</a:t>
            </a:fld>
            <a:endParaRPr lang="en-US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6" y="877028"/>
            <a:ext cx="9420225" cy="1088658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687" y="2428258"/>
            <a:ext cx="9420225" cy="343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13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10: Ardışıl Devre Temelleri</a:t>
            </a:r>
            <a:endParaRPr lang="en-US" dirty="0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27905"/>
          </a:xfrm>
        </p:spPr>
        <p:txBody>
          <a:bodyPr/>
          <a:lstStyle/>
          <a:p>
            <a:r>
              <a:rPr lang="tr-TR" dirty="0" smtClean="0"/>
              <a:t>Bölüm başlıkları</a:t>
            </a:r>
            <a:endParaRPr lang="en-US" dirty="0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3</a:t>
            </a:fld>
            <a:endParaRPr lang="en-US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211" y="1397793"/>
            <a:ext cx="9623578" cy="4345782"/>
          </a:xfrm>
          <a:prstGeom prst="rect">
            <a:avLst/>
          </a:prstGeom>
        </p:spPr>
      </p:pic>
      <p:sp>
        <p:nvSpPr>
          <p:cNvPr id="11" name="Dikdörtgen 10"/>
          <p:cNvSpPr/>
          <p:nvPr/>
        </p:nvSpPr>
        <p:spPr>
          <a:xfrm>
            <a:off x="1504950" y="1397793"/>
            <a:ext cx="4762500" cy="45172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0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10: Ardışıl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53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30</a:t>
            </a:fld>
            <a:endParaRPr lang="en-US"/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0378" y="3843368"/>
            <a:ext cx="9211243" cy="243763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759" y="143144"/>
            <a:ext cx="5306165" cy="37533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0667" y="3364308"/>
            <a:ext cx="3334215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43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10: Ardışıl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7096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31</a:t>
            </a:fld>
            <a:endParaRPr lang="en-US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60000">
            <a:off x="532273" y="208858"/>
            <a:ext cx="9573752" cy="2551495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3"/>
          <a:srcRect b="45269"/>
          <a:stretch/>
        </p:blipFill>
        <p:spPr>
          <a:xfrm rot="-60000">
            <a:off x="286644" y="2724301"/>
            <a:ext cx="5485506" cy="3133574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 rotWithShape="1">
          <a:blip r:embed="rId3"/>
          <a:srcRect t="54053"/>
          <a:stretch/>
        </p:blipFill>
        <p:spPr>
          <a:xfrm rot="-60000">
            <a:off x="5976024" y="3780216"/>
            <a:ext cx="5485506" cy="2630654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 rotWithShape="1">
          <a:blip r:embed="rId3"/>
          <a:srcRect t="6470" b="75729"/>
          <a:stretch/>
        </p:blipFill>
        <p:spPr>
          <a:xfrm rot="-60000">
            <a:off x="5934969" y="2834611"/>
            <a:ext cx="5485506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40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10: Ardışıl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78677"/>
            <a:ext cx="10515600" cy="81980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İçerik Yer Tutucusu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32</a:t>
            </a:fld>
            <a:endParaRPr lang="en-US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60000">
            <a:off x="1194818" y="4001294"/>
            <a:ext cx="9802363" cy="2370431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 rotWithShape="1">
          <a:blip r:embed="rId3"/>
          <a:srcRect b="45269"/>
          <a:stretch/>
        </p:blipFill>
        <p:spPr>
          <a:xfrm rot="-60000">
            <a:off x="620019" y="314725"/>
            <a:ext cx="5485506" cy="3133574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 rotWithShape="1">
          <a:blip r:embed="rId3"/>
          <a:srcRect t="54053"/>
          <a:stretch/>
        </p:blipFill>
        <p:spPr>
          <a:xfrm rot="-60000">
            <a:off x="6277869" y="1370640"/>
            <a:ext cx="5485506" cy="2630654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 rotWithShape="1">
          <a:blip r:embed="rId3"/>
          <a:srcRect t="6470" b="75729"/>
          <a:stretch/>
        </p:blipFill>
        <p:spPr>
          <a:xfrm rot="-60000">
            <a:off x="6236814" y="425035"/>
            <a:ext cx="5485506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24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10: Ardışıl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5349"/>
          </a:xfrm>
        </p:spPr>
        <p:txBody>
          <a:bodyPr/>
          <a:lstStyle/>
          <a:p>
            <a:r>
              <a:rPr lang="tr-TR" dirty="0" smtClean="0"/>
              <a:t>Durum İndirgeme ve Durum Atama</a:t>
            </a:r>
            <a:endParaRPr lang="en-US" dirty="0"/>
          </a:p>
        </p:txBody>
      </p:sp>
      <p:sp>
        <p:nvSpPr>
          <p:cNvPr id="9" name="İçerik Yer Tutucusu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33</a:t>
            </a:fld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38" y="1428750"/>
            <a:ext cx="9509724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81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59" y="1869711"/>
            <a:ext cx="4353533" cy="4848902"/>
          </a:xfrm>
          <a:prstGeom prst="rect">
            <a:avLst/>
          </a:prstGeom>
        </p:spPr>
      </p:pic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10: Ardışıl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28674"/>
          </a:xfrm>
        </p:spPr>
        <p:txBody>
          <a:bodyPr/>
          <a:lstStyle/>
          <a:p>
            <a:r>
              <a:rPr lang="tr-TR" dirty="0" smtClean="0"/>
              <a:t>Eşdeğerlik Tablosu ile Durum İndirgeme</a:t>
            </a:r>
            <a:endParaRPr lang="en-US" dirty="0"/>
          </a:p>
        </p:txBody>
      </p:sp>
      <p:sp>
        <p:nvSpPr>
          <p:cNvPr id="11" name="İçerik Yer Tutucusu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34</a:t>
            </a:fld>
            <a:endParaRPr lang="en-US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257" y="1145600"/>
            <a:ext cx="9281097" cy="1141119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1822" y="2603644"/>
            <a:ext cx="8832255" cy="118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59" y="1869711"/>
            <a:ext cx="4353533" cy="4848902"/>
          </a:xfrm>
          <a:prstGeom prst="rect">
            <a:avLst/>
          </a:prstGeom>
        </p:spPr>
      </p:pic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10: Ardışıl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53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35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774" y="939436"/>
            <a:ext cx="8915401" cy="296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45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10: Ardışıl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85824"/>
          </a:xfrm>
        </p:spPr>
        <p:txBody>
          <a:bodyPr/>
          <a:lstStyle/>
          <a:p>
            <a:r>
              <a:rPr lang="tr-TR" dirty="0" smtClean="0"/>
              <a:t>Örnek 10.6.</a:t>
            </a:r>
            <a:endParaRPr lang="en-US" dirty="0"/>
          </a:p>
        </p:txBody>
      </p:sp>
      <p:sp>
        <p:nvSpPr>
          <p:cNvPr id="11" name="İçerik Yer Tutucusu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36</a:t>
            </a:fld>
            <a:endParaRPr lang="en-US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900781"/>
            <a:ext cx="9915757" cy="745457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589" y="2006247"/>
            <a:ext cx="7248821" cy="417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64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10: Ardışıl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53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37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560"/>
            <a:ext cx="9567966" cy="183616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065" y="2547725"/>
            <a:ext cx="7268010" cy="35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26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10: Ardışıl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İçerik Yer Tutucusu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38</a:t>
            </a:fld>
            <a:endParaRPr lang="en-US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-12700"/>
            <a:ext cx="9296400" cy="2589557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800" y="2576857"/>
            <a:ext cx="8106705" cy="368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11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10: Ardışıl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İçerik Yer Tutucusu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39</a:t>
            </a:fld>
            <a:endParaRPr lang="en-US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7079"/>
            <a:ext cx="10239375" cy="442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78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10: Ardışıl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Metin kutusu 8"/>
          <p:cNvSpPr txBox="1"/>
          <p:nvPr/>
        </p:nvSpPr>
        <p:spPr>
          <a:xfrm>
            <a:off x="5629274" y="3603626"/>
            <a:ext cx="5208998" cy="501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4</a:t>
            </a:fld>
            <a:endParaRPr lang="en-US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727" y="3407484"/>
            <a:ext cx="9213975" cy="1395411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264" y="2130334"/>
            <a:ext cx="9330223" cy="141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6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10: Ardışıl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53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40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74737"/>
            <a:ext cx="10163175" cy="485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21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10: Ardışıl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53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41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38" y="447675"/>
            <a:ext cx="9248262" cy="482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62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10: Ardışıl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53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42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752" y="121553"/>
            <a:ext cx="7139473" cy="340814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238" y="3827121"/>
            <a:ext cx="7213714" cy="252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5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10: Ardışıl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70960"/>
          </a:xfrm>
        </p:spPr>
        <p:txBody>
          <a:bodyPr>
            <a:normAutofit/>
          </a:bodyPr>
          <a:lstStyle/>
          <a:p>
            <a:r>
              <a:rPr lang="tr-TR" dirty="0" smtClean="0"/>
              <a:t>10.1.4. Standart Tasarım Birimleri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43</a:t>
            </a:fld>
            <a:endParaRPr lang="en-US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02" y="970961"/>
            <a:ext cx="8030696" cy="1609950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853" y="2125149"/>
            <a:ext cx="4252271" cy="2595136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799" y="4720285"/>
            <a:ext cx="8068801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83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10: Ardışıl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78677"/>
            <a:ext cx="10515600" cy="819806"/>
          </a:xfrm>
        </p:spPr>
        <p:txBody>
          <a:bodyPr/>
          <a:lstStyle/>
          <a:p>
            <a:r>
              <a:rPr lang="tr-TR" dirty="0" err="1" smtClean="0"/>
              <a:t>Kombinezonsal</a:t>
            </a:r>
            <a:r>
              <a:rPr lang="tr-TR" dirty="0" smtClean="0"/>
              <a:t> Devreler</a:t>
            </a:r>
            <a:endParaRPr lang="en-US" dirty="0"/>
          </a:p>
        </p:txBody>
      </p:sp>
      <p:sp>
        <p:nvSpPr>
          <p:cNvPr id="11" name="İçerik Yer Tutucusu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44</a:t>
            </a:fld>
            <a:endParaRPr lang="en-US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038" y="2176417"/>
            <a:ext cx="9955924" cy="343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34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10: Ardışıl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5349"/>
          </a:xfrm>
        </p:spPr>
        <p:txBody>
          <a:bodyPr/>
          <a:lstStyle/>
          <a:p>
            <a:r>
              <a:rPr lang="tr-TR" dirty="0" err="1" smtClean="0"/>
              <a:t>Flip-Flop</a:t>
            </a:r>
            <a:r>
              <a:rPr lang="tr-TR" dirty="0" smtClean="0"/>
              <a:t> (FF)</a:t>
            </a:r>
            <a:endParaRPr lang="en-US" dirty="0"/>
          </a:p>
        </p:txBody>
      </p:sp>
      <p:sp>
        <p:nvSpPr>
          <p:cNvPr id="9" name="İçerik Yer Tutucusu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45</a:t>
            </a:fld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12913"/>
            <a:ext cx="10747422" cy="263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92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10: Ardışıl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94593"/>
            <a:ext cx="10515600" cy="767255"/>
          </a:xfrm>
        </p:spPr>
        <p:txBody>
          <a:bodyPr/>
          <a:lstStyle/>
          <a:p>
            <a:r>
              <a:rPr lang="tr-TR" dirty="0" smtClean="0"/>
              <a:t>Tutucular</a:t>
            </a:r>
            <a:endParaRPr lang="en-US" dirty="0"/>
          </a:p>
        </p:txBody>
      </p:sp>
      <p:sp>
        <p:nvSpPr>
          <p:cNvPr id="11" name="İçerik Yer Tutucusu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46</a:t>
            </a:fld>
            <a:endParaRPr lang="en-US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263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4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10: Ardışıl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5349"/>
          </a:xfrm>
        </p:spPr>
        <p:txBody>
          <a:bodyPr/>
          <a:lstStyle/>
          <a:p>
            <a:r>
              <a:rPr lang="tr-TR" dirty="0" smtClean="0"/>
              <a:t>Saklayıcılar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47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60425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79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10: Ardışıl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70960"/>
          </a:xfrm>
        </p:spPr>
        <p:txBody>
          <a:bodyPr>
            <a:normAutofit/>
          </a:bodyPr>
          <a:lstStyle/>
          <a:p>
            <a:r>
              <a:rPr lang="tr-TR" dirty="0" smtClean="0"/>
              <a:t>Sayıcılar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48</a:t>
            </a:fld>
            <a:endParaRPr lang="en-US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42722"/>
            <a:ext cx="9949420" cy="473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1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10: Ardışıl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78677"/>
            <a:ext cx="10515600" cy="819806"/>
          </a:xfrm>
        </p:spPr>
        <p:txBody>
          <a:bodyPr/>
          <a:lstStyle/>
          <a:p>
            <a:r>
              <a:rPr lang="tr-TR" dirty="0" smtClean="0"/>
              <a:t>RAM, ROM gibi Bellekler</a:t>
            </a:r>
            <a:endParaRPr lang="en-US" dirty="0"/>
          </a:p>
        </p:txBody>
      </p:sp>
      <p:sp>
        <p:nvSpPr>
          <p:cNvPr id="11" name="İçerik Yer Tutucusu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49</a:t>
            </a:fld>
            <a:endParaRPr lang="en-US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669" y="1257031"/>
            <a:ext cx="9844661" cy="460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7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10: Ardışıl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76200"/>
            <a:ext cx="10610850" cy="966364"/>
          </a:xfrm>
        </p:spPr>
        <p:txBody>
          <a:bodyPr>
            <a:noAutofit/>
          </a:bodyPr>
          <a:lstStyle/>
          <a:p>
            <a:r>
              <a:rPr lang="tr-TR" sz="4000" dirty="0" smtClean="0"/>
              <a:t>10.1. </a:t>
            </a:r>
            <a:r>
              <a:rPr lang="tr-TR" sz="4000" dirty="0" err="1" smtClean="0"/>
              <a:t>Ardışıl</a:t>
            </a:r>
            <a:r>
              <a:rPr lang="tr-TR" sz="4000" dirty="0" smtClean="0"/>
              <a:t> Devrelerin Genel Yapısı</a:t>
            </a:r>
            <a:endParaRPr lang="en-US" sz="4000" dirty="0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Metin kutusu 8"/>
          <p:cNvSpPr txBox="1"/>
          <p:nvPr/>
        </p:nvSpPr>
        <p:spPr>
          <a:xfrm>
            <a:off x="5629274" y="3603626"/>
            <a:ext cx="5191126" cy="487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5</a:t>
            </a:fld>
            <a:endParaRPr lang="en-US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521" y="1506114"/>
            <a:ext cx="9310957" cy="438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64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10: Ardışıl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5349"/>
          </a:xfrm>
        </p:spPr>
        <p:txBody>
          <a:bodyPr/>
          <a:lstStyle/>
          <a:p>
            <a:r>
              <a:rPr lang="tr-TR" dirty="0" smtClean="0"/>
              <a:t>Programlanabilir </a:t>
            </a:r>
            <a:r>
              <a:rPr lang="tr-TR" dirty="0" err="1" smtClean="0"/>
              <a:t>Ardışıl</a:t>
            </a:r>
            <a:r>
              <a:rPr lang="tr-TR" dirty="0" smtClean="0"/>
              <a:t> Dizileri</a:t>
            </a:r>
            <a:endParaRPr lang="en-US" dirty="0"/>
          </a:p>
        </p:txBody>
      </p:sp>
      <p:sp>
        <p:nvSpPr>
          <p:cNvPr id="9" name="İçerik Yer Tutucusu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50</a:t>
            </a:fld>
            <a:endParaRPr lang="en-US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069" y="2268006"/>
            <a:ext cx="7615861" cy="4088344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175" y="749363"/>
            <a:ext cx="9885648" cy="115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23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10: Ardışıl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53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51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995" y="794971"/>
            <a:ext cx="7240010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30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10: Ardışıl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6390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Metin kutusu 7"/>
          <p:cNvSpPr txBox="1"/>
          <p:nvPr/>
        </p:nvSpPr>
        <p:spPr>
          <a:xfrm>
            <a:off x="904874" y="1735138"/>
            <a:ext cx="4619625" cy="487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6</a:t>
            </a:fld>
            <a:endParaRPr lang="en-US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339" y="1063910"/>
            <a:ext cx="4639322" cy="422016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8019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10: Ardışıl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90599"/>
          </a:xfrm>
        </p:spPr>
        <p:txBody>
          <a:bodyPr>
            <a:normAutofit/>
          </a:bodyPr>
          <a:lstStyle/>
          <a:p>
            <a:endParaRPr lang="en-US" sz="3600" dirty="0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7</a:t>
            </a:fld>
            <a:endParaRPr lang="en-US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7" y="1465263"/>
            <a:ext cx="9305925" cy="1869883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188" y="3514533"/>
            <a:ext cx="9145867" cy="169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79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10: Ardışıl Devre Temelleri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95251"/>
            <a:ext cx="10515600" cy="1000124"/>
          </a:xfrm>
        </p:spPr>
        <p:txBody>
          <a:bodyPr>
            <a:normAutofit/>
          </a:bodyPr>
          <a:lstStyle/>
          <a:p>
            <a:r>
              <a:rPr lang="tr-TR" dirty="0" smtClean="0"/>
              <a:t>10.1.1. </a:t>
            </a:r>
            <a:r>
              <a:rPr lang="tr-TR" dirty="0" err="1" smtClean="0"/>
              <a:t>Mealy</a:t>
            </a:r>
            <a:r>
              <a:rPr lang="tr-TR" dirty="0" smtClean="0"/>
              <a:t> ve </a:t>
            </a:r>
            <a:r>
              <a:rPr lang="tr-TR" dirty="0" err="1" smtClean="0"/>
              <a:t>Moore</a:t>
            </a:r>
            <a:r>
              <a:rPr lang="tr-TR" dirty="0" smtClean="0"/>
              <a:t> Makineleri</a:t>
            </a:r>
            <a:endParaRPr lang="en-US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8</a:t>
            </a:fld>
            <a:endParaRPr lang="en-US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641" y="1787525"/>
            <a:ext cx="9862717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4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10: Ardışıl Devre Temelleri</a:t>
            </a:r>
            <a:endParaRPr lang="en-US" dirty="0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24487"/>
            <a:ext cx="10515600" cy="118796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9</a:t>
            </a:fld>
            <a:endParaRPr lang="en-US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968" y="2400423"/>
            <a:ext cx="7802064" cy="35914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12455"/>
            <a:ext cx="4277322" cy="9431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8373" y="1212454"/>
            <a:ext cx="4315427" cy="94310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6729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2837</TotalTime>
  <Words>662</Words>
  <Application>Microsoft Office PowerPoint</Application>
  <PresentationFormat>Geniş ekran</PresentationFormat>
  <Paragraphs>129</Paragraphs>
  <Slides>51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51</vt:i4>
      </vt:variant>
    </vt:vector>
  </HeadingPairs>
  <TitlesOfParts>
    <vt:vector size="55" baseType="lpstr">
      <vt:lpstr>Arial</vt:lpstr>
      <vt:lpstr>Calibri</vt:lpstr>
      <vt:lpstr>Calibri Light</vt:lpstr>
      <vt:lpstr>Office Teması</vt:lpstr>
      <vt:lpstr>Bölüm 10: Ardışıl Devre Temelleri</vt:lpstr>
      <vt:lpstr>10. Ardışıl Devre Temelleri</vt:lpstr>
      <vt:lpstr>Bölüm başlıkları</vt:lpstr>
      <vt:lpstr>PowerPoint Sunusu</vt:lpstr>
      <vt:lpstr>10.1. Ardışıl Devrelerin Genel Yapısı</vt:lpstr>
      <vt:lpstr>PowerPoint Sunusu</vt:lpstr>
      <vt:lpstr>PowerPoint Sunusu</vt:lpstr>
      <vt:lpstr>10.1.1. Mealy ve Moore Makineleri</vt:lpstr>
      <vt:lpstr>PowerPoint Sunusu</vt:lpstr>
      <vt:lpstr>PowerPoint Sunusu</vt:lpstr>
      <vt:lpstr>PowerPoint Sunusu</vt:lpstr>
      <vt:lpstr>10.1.2. Asenkron &amp; Senkron Ardışıl Devreler</vt:lpstr>
      <vt:lpstr>PowerPoint Sunusu</vt:lpstr>
      <vt:lpstr>PowerPoint Sunusu</vt:lpstr>
      <vt:lpstr>PowerPoint Sunusu</vt:lpstr>
      <vt:lpstr>PowerPoint Sunusu</vt:lpstr>
      <vt:lpstr>10.1.3. Durumlar ve Durum Diyagramı</vt:lpstr>
      <vt:lpstr>PowerPoint Sunusu</vt:lpstr>
      <vt:lpstr>PowerPoint Sunusu</vt:lpstr>
      <vt:lpstr>Durum Tablosu</vt:lpstr>
      <vt:lpstr>Örnek 10.1.</vt:lpstr>
      <vt:lpstr>Durum Diyagramı</vt:lpstr>
      <vt:lpstr>Örnek 10.2.</vt:lpstr>
      <vt:lpstr>Örnek 10.3.</vt:lpstr>
      <vt:lpstr>PowerPoint Sunusu</vt:lpstr>
      <vt:lpstr>PowerPoint Sunusu</vt:lpstr>
      <vt:lpstr>Örnek 10.4.</vt:lpstr>
      <vt:lpstr>Sonlu Durum Makineleri</vt:lpstr>
      <vt:lpstr>Örnek 10.5.</vt:lpstr>
      <vt:lpstr>PowerPoint Sunusu</vt:lpstr>
      <vt:lpstr>PowerPoint Sunusu</vt:lpstr>
      <vt:lpstr>PowerPoint Sunusu</vt:lpstr>
      <vt:lpstr>Durum İndirgeme ve Durum Atama</vt:lpstr>
      <vt:lpstr>Eşdeğerlik Tablosu ile Durum İndirgeme</vt:lpstr>
      <vt:lpstr>PowerPoint Sunusu</vt:lpstr>
      <vt:lpstr>Örnek 10.6.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10.1.4. Standart Tasarım Birimleri</vt:lpstr>
      <vt:lpstr>Kombinezonsal Devreler</vt:lpstr>
      <vt:lpstr>Flip-Flop (FF)</vt:lpstr>
      <vt:lpstr>Tutucular</vt:lpstr>
      <vt:lpstr>Saklayıcılar</vt:lpstr>
      <vt:lpstr>Sayıcılar</vt:lpstr>
      <vt:lpstr>RAM, ROM gibi Bellekler</vt:lpstr>
      <vt:lpstr>Programlanabilir Ardışıl Dizileri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yaman</dc:creator>
  <cp:lastModifiedBy>yaman</cp:lastModifiedBy>
  <cp:revision>310</cp:revision>
  <dcterms:created xsi:type="dcterms:W3CDTF">2020-03-27T13:54:28Z</dcterms:created>
  <dcterms:modified xsi:type="dcterms:W3CDTF">2021-01-08T12:18:52Z</dcterms:modified>
</cp:coreProperties>
</file>