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264" r:id="rId3"/>
    <p:sldId id="266" r:id="rId4"/>
    <p:sldId id="267" r:id="rId5"/>
    <p:sldId id="289" r:id="rId6"/>
    <p:sldId id="265" r:id="rId7"/>
    <p:sldId id="269" r:id="rId8"/>
    <p:sldId id="268" r:id="rId9"/>
    <p:sldId id="270" r:id="rId10"/>
    <p:sldId id="271" r:id="rId11"/>
    <p:sldId id="283" r:id="rId12"/>
    <p:sldId id="282" r:id="rId13"/>
    <p:sldId id="272" r:id="rId14"/>
    <p:sldId id="273" r:id="rId15"/>
    <p:sldId id="274" r:id="rId16"/>
    <p:sldId id="275" r:id="rId17"/>
    <p:sldId id="284" r:id="rId18"/>
    <p:sldId id="285" r:id="rId19"/>
    <p:sldId id="287" r:id="rId20"/>
    <p:sldId id="286" r:id="rId21"/>
    <p:sldId id="288" r:id="rId22"/>
    <p:sldId id="277" r:id="rId23"/>
    <p:sldId id="278" r:id="rId24"/>
    <p:sldId id="290" r:id="rId25"/>
    <p:sldId id="276" r:id="rId26"/>
    <p:sldId id="279" r:id="rId27"/>
    <p:sldId id="280" r:id="rId28"/>
    <p:sldId id="281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28" r:id="rId39"/>
    <p:sldId id="327" r:id="rId40"/>
    <p:sldId id="301" r:id="rId41"/>
    <p:sldId id="300" r:id="rId42"/>
    <p:sldId id="312" r:id="rId43"/>
    <p:sldId id="302" r:id="rId44"/>
    <p:sldId id="306" r:id="rId45"/>
    <p:sldId id="305" r:id="rId46"/>
    <p:sldId id="304" r:id="rId47"/>
    <p:sldId id="303" r:id="rId48"/>
    <p:sldId id="307" r:id="rId49"/>
    <p:sldId id="308" r:id="rId50"/>
    <p:sldId id="329" r:id="rId51"/>
    <p:sldId id="309" r:id="rId52"/>
    <p:sldId id="310" r:id="rId53"/>
    <p:sldId id="311" r:id="rId54"/>
    <p:sldId id="313" r:id="rId55"/>
    <p:sldId id="314" r:id="rId56"/>
    <p:sldId id="318" r:id="rId57"/>
    <p:sldId id="319" r:id="rId58"/>
    <p:sldId id="320" r:id="rId59"/>
    <p:sldId id="315" r:id="rId60"/>
    <p:sldId id="316" r:id="rId61"/>
    <p:sldId id="317" r:id="rId62"/>
    <p:sldId id="321" r:id="rId63"/>
    <p:sldId id="323" r:id="rId64"/>
    <p:sldId id="324" r:id="rId65"/>
    <p:sldId id="326" r:id="rId6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1EE6A-3429-41E1-915B-25C69D466E6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5C6F3-892F-419C-9749-237CD11F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7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7299-2AB3-406C-BD8B-10DD35DE8F60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C035-D30F-4037-AE33-EB41075673C1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54BB-11A0-401A-A2AF-5F37F792C24B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D29D-91B4-41EE-8DA0-288AA4836FC7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CF7A-0E71-47AC-99E4-1981A51BF5EE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6E08-5345-4A25-AF72-3BE01943E017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6EB8-6751-409E-9DE2-EFEC7810C39C}" type="datetime1">
              <a:rPr lang="en-US" smtClean="0"/>
              <a:t>11/18/2020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5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A3EE-ACD8-428D-BE4E-592D06DDF99E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F076-1284-432A-BA33-4AB2AB4E03C7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A2F4-C68E-4257-8172-968AD8E77092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3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CC96-ED82-4049-95BE-FA3576F7DF03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7A916-B1F8-468F-89EF-DC23220E4FE0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400" dirty="0" smtClean="0"/>
              <a:t>Bölüm 4: Kodlama</a:t>
            </a:r>
            <a:endParaRPr lang="en-US" sz="4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Fırat Üniversitesi Teknoloji Fakültesi Yazılım Mühendisliği Bölümü</a:t>
            </a:r>
          </a:p>
          <a:p>
            <a:r>
              <a:rPr lang="tr-TR" dirty="0" smtClean="0"/>
              <a:t>YMH215 Sayısal Tasarım</a:t>
            </a:r>
          </a:p>
          <a:p>
            <a:r>
              <a:rPr lang="tr-TR" dirty="0" smtClean="0"/>
              <a:t>Dr. </a:t>
            </a:r>
            <a:r>
              <a:rPr lang="tr-TR" dirty="0" err="1" smtClean="0"/>
              <a:t>Öğr</a:t>
            </a:r>
            <a:r>
              <a:rPr lang="tr-TR" dirty="0" smtClean="0"/>
              <a:t>. Üyesi Yaman Akbulut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4.2.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10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t="37987"/>
          <a:stretch/>
        </p:blipFill>
        <p:spPr>
          <a:xfrm>
            <a:off x="838200" y="1600199"/>
            <a:ext cx="10180864" cy="81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11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8" y="1344992"/>
            <a:ext cx="10976428" cy="286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12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46" y="855553"/>
            <a:ext cx="11046507" cy="118860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/>
          <a:srcRect r="49791"/>
          <a:stretch/>
        </p:blipFill>
        <p:spPr>
          <a:xfrm>
            <a:off x="1471386" y="2021285"/>
            <a:ext cx="3481614" cy="280035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3"/>
          <a:srcRect l="49437"/>
          <a:stretch/>
        </p:blipFill>
        <p:spPr>
          <a:xfrm>
            <a:off x="6400346" y="2021285"/>
            <a:ext cx="3506108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4.3.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13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t="21465"/>
          <a:stretch/>
        </p:blipFill>
        <p:spPr>
          <a:xfrm>
            <a:off x="838200" y="1781175"/>
            <a:ext cx="10872500" cy="198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6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14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190" y="365125"/>
            <a:ext cx="9279619" cy="599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4.2. Sayısal Kodlama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15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59" y="1442243"/>
            <a:ext cx="10984812" cy="32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16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94" y="1042306"/>
            <a:ext cx="10707806" cy="28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4.2.1. İkili Kodlanmış Ondalık (BCD) Gösterim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17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9126" b="20761"/>
          <a:stretch/>
        </p:blipFill>
        <p:spPr>
          <a:xfrm>
            <a:off x="1219427" y="1514474"/>
            <a:ext cx="9549800" cy="46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18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74625"/>
            <a:ext cx="90106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19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5468"/>
            <a:ext cx="10337800" cy="3882037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8258176" y="4457505"/>
            <a:ext cx="2647949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00B0F0"/>
                </a:solidFill>
              </a:rPr>
              <a:t>( 28 )</a:t>
            </a:r>
            <a:r>
              <a:rPr lang="tr-TR" baseline="-25000" dirty="0" smtClean="0">
                <a:solidFill>
                  <a:srgbClr val="00B0F0"/>
                </a:solidFill>
              </a:rPr>
              <a:t>10 </a:t>
            </a:r>
            <a:r>
              <a:rPr lang="tr-TR" dirty="0" smtClean="0">
                <a:solidFill>
                  <a:srgbClr val="00B0F0"/>
                </a:solidFill>
              </a:rPr>
              <a:t>= ( 0010 1000 )</a:t>
            </a:r>
            <a:r>
              <a:rPr lang="tr-TR" baseline="-25000" dirty="0" smtClean="0">
                <a:solidFill>
                  <a:srgbClr val="00B0F0"/>
                </a:solidFill>
              </a:rPr>
              <a:t>BCD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4. Kodlama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/>
          <a:srcRect t="31930"/>
          <a:stretch/>
        </p:blipFill>
        <p:spPr>
          <a:xfrm>
            <a:off x="838200" y="1674515"/>
            <a:ext cx="10520075" cy="45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BCD Toplama</a:t>
            </a:r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20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35182"/>
          <a:stretch/>
        </p:blipFill>
        <p:spPr>
          <a:xfrm>
            <a:off x="838199" y="1714499"/>
            <a:ext cx="10366829" cy="103536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679868"/>
            <a:ext cx="10120086" cy="135284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77" y="4059035"/>
            <a:ext cx="10614251" cy="98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6774"/>
          </a:xfrm>
        </p:spPr>
        <p:txBody>
          <a:bodyPr/>
          <a:lstStyle/>
          <a:p>
            <a:r>
              <a:rPr lang="tr-TR" dirty="0" smtClean="0"/>
              <a:t>Örnek 4.4.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21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12672"/>
          <a:stretch/>
        </p:blipFill>
        <p:spPr>
          <a:xfrm>
            <a:off x="788758" y="866775"/>
            <a:ext cx="10420339" cy="37751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/>
          <a:srcRect t="33677"/>
          <a:stretch/>
        </p:blipFill>
        <p:spPr>
          <a:xfrm>
            <a:off x="815514" y="4969455"/>
            <a:ext cx="10366829" cy="105940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7" name="Metin kutusu 6"/>
          <p:cNvSpPr txBox="1"/>
          <p:nvPr/>
        </p:nvSpPr>
        <p:spPr>
          <a:xfrm>
            <a:off x="6096000" y="2154204"/>
            <a:ext cx="1933575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00B0F0"/>
                </a:solidFill>
              </a:rPr>
              <a:t>Toplama işlemi yap çıkan sonucun rakamları, 9 veya küçükse </a:t>
            </a:r>
            <a:r>
              <a:rPr lang="tr-TR" dirty="0" err="1" smtClean="0">
                <a:solidFill>
                  <a:srgbClr val="00B0F0"/>
                </a:solidFill>
              </a:rPr>
              <a:t>BCD’dir</a:t>
            </a:r>
            <a:r>
              <a:rPr lang="tr-TR" dirty="0" smtClean="0">
                <a:solidFill>
                  <a:srgbClr val="00B0F0"/>
                </a:solidFill>
              </a:rPr>
              <a:t>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71405"/>
            <a:ext cx="10515600" cy="709645"/>
          </a:xfrm>
        </p:spPr>
        <p:txBody>
          <a:bodyPr/>
          <a:lstStyle/>
          <a:p>
            <a:r>
              <a:rPr lang="tr-TR" dirty="0" smtClean="0"/>
              <a:t>Örnek 4.5.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22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t="29827"/>
          <a:stretch/>
        </p:blipFill>
        <p:spPr>
          <a:xfrm>
            <a:off x="733425" y="747713"/>
            <a:ext cx="10534650" cy="125258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693" y="1607868"/>
            <a:ext cx="7462952" cy="3377152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89008"/>
            <a:ext cx="10515600" cy="140571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6535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4.6.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23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/>
          <a:srcRect t="13897"/>
          <a:stretch/>
        </p:blipFill>
        <p:spPr>
          <a:xfrm>
            <a:off x="816067" y="1377949"/>
            <a:ext cx="10537733" cy="37528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/>
          <a:srcRect l="3285" r="1901"/>
          <a:stretch/>
        </p:blipFill>
        <p:spPr>
          <a:xfrm>
            <a:off x="914400" y="5244497"/>
            <a:ext cx="10439400" cy="102216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9575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BCD Çıkarma</a:t>
            </a:r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24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t="11504"/>
          <a:stretch/>
        </p:blipFill>
        <p:spPr>
          <a:xfrm>
            <a:off x="957877" y="1609725"/>
            <a:ext cx="10276245" cy="462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25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7088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4.2.2. Üç Fazlalık Kodu (Excess-3)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26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l="28407" t="65752" r="29036" b="1"/>
          <a:stretch/>
        </p:blipFill>
        <p:spPr>
          <a:xfrm>
            <a:off x="6343650" y="3467100"/>
            <a:ext cx="3867150" cy="211058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/>
          <a:srcRect t="8294" b="78878"/>
          <a:stretch/>
        </p:blipFill>
        <p:spPr>
          <a:xfrm>
            <a:off x="752475" y="1629172"/>
            <a:ext cx="9086850" cy="7905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/>
          <a:srcRect l="28407" t="21896" r="29036" b="32599"/>
          <a:stretch/>
        </p:blipFill>
        <p:spPr>
          <a:xfrm>
            <a:off x="1657350" y="2599134"/>
            <a:ext cx="3867150" cy="280431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2"/>
          <a:srcRect l="28407" t="28252" r="29036" b="62938"/>
          <a:stretch/>
        </p:blipFill>
        <p:spPr>
          <a:xfrm>
            <a:off x="6334125" y="2990850"/>
            <a:ext cx="38671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Üç Fazlalık Kodunda Aritmetik İşlemler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27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25628"/>
          <a:stretch/>
        </p:blipFill>
        <p:spPr>
          <a:xfrm>
            <a:off x="838200" y="1647824"/>
            <a:ext cx="10563225" cy="178514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3432968"/>
            <a:ext cx="10887075" cy="10287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" y="4691062"/>
            <a:ext cx="104965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6036"/>
          </a:xfrm>
        </p:spPr>
        <p:txBody>
          <a:bodyPr/>
          <a:lstStyle/>
          <a:p>
            <a:r>
              <a:rPr lang="tr-TR" dirty="0" smtClean="0"/>
              <a:t>Örnek 4.8.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28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27511"/>
          <a:stretch/>
        </p:blipFill>
        <p:spPr>
          <a:xfrm>
            <a:off x="688180" y="820117"/>
            <a:ext cx="10208419" cy="4331538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762500" y="3019885"/>
            <a:ext cx="1543049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00B0F0"/>
                </a:solidFill>
              </a:rPr>
              <a:t>Elde fazlalığı yoksa 3 çıkar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/>
          <a:srcRect b="84604"/>
          <a:stretch/>
        </p:blipFill>
        <p:spPr>
          <a:xfrm>
            <a:off x="838200" y="5256963"/>
            <a:ext cx="10208419" cy="92000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92907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1999"/>
          </a:xfrm>
        </p:spPr>
        <p:txBody>
          <a:bodyPr/>
          <a:lstStyle/>
          <a:p>
            <a:r>
              <a:rPr lang="tr-TR" dirty="0" smtClean="0"/>
              <a:t>Örnek 4.9.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29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t="23436"/>
          <a:stretch/>
        </p:blipFill>
        <p:spPr>
          <a:xfrm>
            <a:off x="838200" y="710079"/>
            <a:ext cx="9136857" cy="473710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4676774" y="3552824"/>
            <a:ext cx="1143000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00B0F0"/>
                </a:solidFill>
              </a:rPr>
              <a:t>Elde varsa 3 ekle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4676774" y="2590581"/>
            <a:ext cx="1143000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00B0F0"/>
                </a:solidFill>
              </a:rPr>
              <a:t>Elde varsa 3 ekle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2"/>
          <a:srcRect b="86416"/>
          <a:stretch/>
        </p:blipFill>
        <p:spPr>
          <a:xfrm>
            <a:off x="1251346" y="5536872"/>
            <a:ext cx="9136857" cy="84046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7231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6725"/>
            <a:ext cx="10329880" cy="49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4.2.3. </a:t>
            </a:r>
            <a:r>
              <a:rPr lang="tr-TR" dirty="0" err="1" smtClean="0"/>
              <a:t>Aiken</a:t>
            </a:r>
            <a:r>
              <a:rPr lang="tr-TR" dirty="0" smtClean="0"/>
              <a:t> Kodu</a:t>
            </a:r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999"/>
          <a:stretch/>
        </p:blipFill>
        <p:spPr>
          <a:xfrm>
            <a:off x="704850" y="5378449"/>
            <a:ext cx="10515600" cy="1048770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30</a:t>
            </a:fld>
            <a:endParaRPr lang="en-US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/>
          <a:srcRect t="57609"/>
          <a:stretch/>
        </p:blipFill>
        <p:spPr>
          <a:xfrm>
            <a:off x="4848225" y="3081989"/>
            <a:ext cx="3790950" cy="222885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3"/>
          <a:srcRect b="40761"/>
          <a:stretch/>
        </p:blipFill>
        <p:spPr>
          <a:xfrm>
            <a:off x="4848225" y="53039"/>
            <a:ext cx="3790950" cy="3114675"/>
          </a:xfrm>
          <a:prstGeom prst="rect">
            <a:avLst/>
          </a:prstGeom>
        </p:spPr>
      </p:pic>
      <p:sp>
        <p:nvSpPr>
          <p:cNvPr id="4" name="Sağa Bükülü Ok 3"/>
          <p:cNvSpPr/>
          <p:nvPr/>
        </p:nvSpPr>
        <p:spPr>
          <a:xfrm flipH="1">
            <a:off x="7781925" y="2422282"/>
            <a:ext cx="257175" cy="1373287"/>
          </a:xfrm>
          <a:prstGeom prst="curvedRightArrow">
            <a:avLst>
              <a:gd name="adj1" fmla="val 25000"/>
              <a:gd name="adj2" fmla="val 8633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ağa Bükülü Ok 13"/>
          <p:cNvSpPr/>
          <p:nvPr/>
        </p:nvSpPr>
        <p:spPr>
          <a:xfrm flipH="1">
            <a:off x="7781925" y="2095500"/>
            <a:ext cx="438150" cy="2050115"/>
          </a:xfrm>
          <a:prstGeom prst="curvedRightArrow">
            <a:avLst>
              <a:gd name="adj1" fmla="val 25000"/>
              <a:gd name="adj2" fmla="val 8633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Sağa Bükülü Ok 14"/>
          <p:cNvSpPr/>
          <p:nvPr/>
        </p:nvSpPr>
        <p:spPr>
          <a:xfrm flipH="1">
            <a:off x="7781925" y="1690688"/>
            <a:ext cx="581025" cy="2868327"/>
          </a:xfrm>
          <a:prstGeom prst="curvedRightArrow">
            <a:avLst>
              <a:gd name="adj1" fmla="val 25000"/>
              <a:gd name="adj2" fmla="val 8633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Sağa Bükülü Ok 15"/>
          <p:cNvSpPr/>
          <p:nvPr/>
        </p:nvSpPr>
        <p:spPr>
          <a:xfrm flipH="1">
            <a:off x="7715248" y="1219200"/>
            <a:ext cx="895351" cy="3743325"/>
          </a:xfrm>
          <a:prstGeom prst="curvedRightArrow">
            <a:avLst>
              <a:gd name="adj1" fmla="val 25000"/>
              <a:gd name="adj2" fmla="val 8633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ağa Bükülü Ok 16"/>
          <p:cNvSpPr/>
          <p:nvPr/>
        </p:nvSpPr>
        <p:spPr>
          <a:xfrm flipH="1">
            <a:off x="7715249" y="2867024"/>
            <a:ext cx="171451" cy="512967"/>
          </a:xfrm>
          <a:prstGeom prst="curvedRightArrow">
            <a:avLst>
              <a:gd name="adj1" fmla="val 25000"/>
              <a:gd name="adj2" fmla="val 8633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425" y="3690938"/>
            <a:ext cx="10515600" cy="2165814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31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3"/>
          <a:srcRect t="10145" b="41485"/>
          <a:stretch/>
        </p:blipFill>
        <p:spPr>
          <a:xfrm>
            <a:off x="1466850" y="1027906"/>
            <a:ext cx="3790950" cy="25431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/>
          <a:srcRect t="56522"/>
          <a:stretch/>
        </p:blipFill>
        <p:spPr>
          <a:xfrm>
            <a:off x="5991225" y="1428751"/>
            <a:ext cx="3790950" cy="22860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3"/>
          <a:srcRect t="10145" b="79567"/>
          <a:stretch/>
        </p:blipFill>
        <p:spPr>
          <a:xfrm>
            <a:off x="5976938" y="1087834"/>
            <a:ext cx="3790950" cy="54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Aiken</a:t>
            </a:r>
            <a:r>
              <a:rPr lang="tr-TR" dirty="0" smtClean="0"/>
              <a:t> Kodunda Aritmetik İşlemler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32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26314"/>
          <a:stretch/>
        </p:blipFill>
        <p:spPr>
          <a:xfrm>
            <a:off x="838200" y="1562356"/>
            <a:ext cx="10515600" cy="165893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356231"/>
            <a:ext cx="10734675" cy="11049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43" y="4596068"/>
            <a:ext cx="10425114" cy="96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6774"/>
          </a:xfrm>
        </p:spPr>
        <p:txBody>
          <a:bodyPr/>
          <a:lstStyle/>
          <a:p>
            <a:r>
              <a:rPr lang="tr-TR" dirty="0" smtClean="0"/>
              <a:t>Örnek 4.10.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33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31851"/>
          <a:stretch/>
        </p:blipFill>
        <p:spPr>
          <a:xfrm>
            <a:off x="695325" y="1046162"/>
            <a:ext cx="10991850" cy="357663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/>
          <a:srcRect l="1387" r="2685" b="80309"/>
          <a:stretch/>
        </p:blipFill>
        <p:spPr>
          <a:xfrm>
            <a:off x="823912" y="4802186"/>
            <a:ext cx="10544175" cy="103346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7034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2974"/>
          </a:xfrm>
        </p:spPr>
        <p:txBody>
          <a:bodyPr/>
          <a:lstStyle/>
          <a:p>
            <a:r>
              <a:rPr lang="tr-TR" dirty="0" smtClean="0"/>
              <a:t>Örnek 4.11.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34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11757"/>
          <a:stretch/>
        </p:blipFill>
        <p:spPr>
          <a:xfrm>
            <a:off x="714375" y="942975"/>
            <a:ext cx="9601200" cy="400526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5311254"/>
            <a:ext cx="10153650" cy="104509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7197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7249"/>
          </a:xfrm>
        </p:spPr>
        <p:txBody>
          <a:bodyPr/>
          <a:lstStyle/>
          <a:p>
            <a:r>
              <a:rPr lang="tr-TR" dirty="0" smtClean="0"/>
              <a:t>Örnek 4.12.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35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t="25002"/>
          <a:stretch/>
        </p:blipFill>
        <p:spPr>
          <a:xfrm>
            <a:off x="757237" y="752475"/>
            <a:ext cx="10258425" cy="46323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/>
          <a:srcRect r="2739" b="85023"/>
          <a:stretch/>
        </p:blipFill>
        <p:spPr>
          <a:xfrm>
            <a:off x="1107281" y="5251874"/>
            <a:ext cx="9977438" cy="925089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4786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4.2.4. Bitişik Kodlar ve </a:t>
            </a:r>
            <a:r>
              <a:rPr lang="tr-TR" dirty="0" err="1" smtClean="0"/>
              <a:t>Gray</a:t>
            </a:r>
            <a:r>
              <a:rPr lang="tr-TR" dirty="0" smtClean="0"/>
              <a:t> Kodu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36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t="27539"/>
          <a:stretch/>
        </p:blipFill>
        <p:spPr>
          <a:xfrm>
            <a:off x="628650" y="1646238"/>
            <a:ext cx="10725150" cy="160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Hamming</a:t>
            </a:r>
            <a:r>
              <a:rPr lang="tr-TR" dirty="0" smtClean="0"/>
              <a:t> Uzaklığı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37</a:t>
            </a:fld>
            <a:endParaRPr lang="en-US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599405"/>
            <a:ext cx="9134476" cy="46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0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7724"/>
          </a:xfrm>
        </p:spPr>
        <p:txBody>
          <a:bodyPr/>
          <a:lstStyle/>
          <a:p>
            <a:r>
              <a:rPr lang="tr-TR" dirty="0" smtClean="0"/>
              <a:t>Örnek 4.13.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38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15579"/>
          <a:stretch/>
        </p:blipFill>
        <p:spPr>
          <a:xfrm>
            <a:off x="757238" y="847725"/>
            <a:ext cx="7934325" cy="258921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5" y="3017838"/>
            <a:ext cx="3314700" cy="34099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1510505"/>
            <a:ext cx="31146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763"/>
          </a:xfrm>
        </p:spPr>
        <p:txBody>
          <a:bodyPr>
            <a:normAutofit/>
          </a:bodyPr>
          <a:lstStyle/>
          <a:p>
            <a:r>
              <a:rPr lang="tr-TR" dirty="0" err="1" smtClean="0"/>
              <a:t>Gray</a:t>
            </a:r>
            <a:r>
              <a:rPr lang="tr-TR" dirty="0" smtClean="0"/>
              <a:t> Kodu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39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801938"/>
            <a:ext cx="4189686" cy="33750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/>
          <a:srcRect t="25390"/>
          <a:stretch/>
        </p:blipFill>
        <p:spPr>
          <a:xfrm>
            <a:off x="728662" y="1092200"/>
            <a:ext cx="10734675" cy="16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/>
          <a:srcRect b="40892"/>
          <a:stretch/>
        </p:blipFill>
        <p:spPr>
          <a:xfrm>
            <a:off x="838200" y="1027906"/>
            <a:ext cx="10409937" cy="46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0150" y="244475"/>
            <a:ext cx="5205000" cy="6111875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40</a:t>
            </a:fld>
            <a:endParaRPr lang="en-US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1" y="365125"/>
            <a:ext cx="3996558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4.3. Hata Sezme ve  Onarma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41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b="46120"/>
          <a:stretch/>
        </p:blipFill>
        <p:spPr>
          <a:xfrm>
            <a:off x="838200" y="1870075"/>
            <a:ext cx="10473882" cy="27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42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53880"/>
          <a:stretch/>
        </p:blipFill>
        <p:spPr>
          <a:xfrm>
            <a:off x="838200" y="1870075"/>
            <a:ext cx="10473882" cy="232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3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43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584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4.3.1. Eşlik biti Ekleme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44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17655"/>
          <a:stretch/>
        </p:blipFill>
        <p:spPr>
          <a:xfrm>
            <a:off x="738187" y="1524000"/>
            <a:ext cx="10553700" cy="2909887"/>
          </a:xfrm>
          <a:prstGeom prst="rect">
            <a:avLst/>
          </a:prstGeom>
        </p:spPr>
      </p:pic>
      <p:pic>
        <p:nvPicPr>
          <p:cNvPr id="7" name="İçerik Yer Tutucusu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4" y="4729206"/>
            <a:ext cx="9648825" cy="102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45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8574"/>
            <a:ext cx="4543425" cy="452659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100013"/>
            <a:ext cx="4514849" cy="453138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680109"/>
            <a:ext cx="104584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4.3.2. Boyuna Fazlalık Sınaması - LRC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46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25926"/>
          <a:stretch/>
        </p:blipFill>
        <p:spPr>
          <a:xfrm>
            <a:off x="800100" y="1762125"/>
            <a:ext cx="10448925" cy="17780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3474244"/>
            <a:ext cx="105251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8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722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Örnek 4.14. </a:t>
            </a:r>
            <a:r>
              <a:rPr lang="tr-TR" sz="2400" dirty="0"/>
              <a:t>(Sayfa </a:t>
            </a:r>
            <a:r>
              <a:rPr lang="tr-TR" sz="2400" dirty="0" smtClean="0"/>
              <a:t>78)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47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7143" b="6598"/>
          <a:stretch/>
        </p:blipFill>
        <p:spPr>
          <a:xfrm>
            <a:off x="1376363" y="652463"/>
            <a:ext cx="8705850" cy="5219700"/>
          </a:xfrm>
          <a:prstGeom prst="rect">
            <a:avLst/>
          </a:prstGeom>
        </p:spPr>
      </p:pic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8935" b="-2272"/>
          <a:stretch/>
        </p:blipFill>
        <p:spPr>
          <a:xfrm>
            <a:off x="1509713" y="5872163"/>
            <a:ext cx="3462337" cy="46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1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48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40882" t="13826"/>
          <a:stretch/>
        </p:blipFill>
        <p:spPr>
          <a:xfrm>
            <a:off x="3795712" y="753268"/>
            <a:ext cx="4600575" cy="36115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355" y="1249360"/>
            <a:ext cx="7133288" cy="366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4.3.3. Çevrimli Fazlalık Sınaması - CRC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49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9647" b="46173"/>
          <a:stretch/>
        </p:blipFill>
        <p:spPr>
          <a:xfrm>
            <a:off x="838199" y="1870075"/>
            <a:ext cx="10737983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/>
          <a:srcRect t="59108"/>
          <a:stretch/>
        </p:blipFill>
        <p:spPr>
          <a:xfrm>
            <a:off x="1029776" y="1520483"/>
            <a:ext cx="10132447" cy="31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50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52079"/>
          <a:stretch/>
        </p:blipFill>
        <p:spPr>
          <a:xfrm>
            <a:off x="895350" y="1825625"/>
            <a:ext cx="10458450" cy="320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51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95" y="433387"/>
            <a:ext cx="9077010" cy="54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2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469" y="2857753"/>
            <a:ext cx="9889331" cy="3319990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52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365124"/>
            <a:ext cx="8288082" cy="76064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4"/>
          <a:srcRect l="7313"/>
          <a:stretch/>
        </p:blipFill>
        <p:spPr>
          <a:xfrm>
            <a:off x="8772526" y="195064"/>
            <a:ext cx="3138487" cy="266268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75699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4.14. </a:t>
            </a:r>
            <a:r>
              <a:rPr lang="tr-TR" sz="2400" dirty="0" smtClean="0"/>
              <a:t>(Sayfa 80)</a:t>
            </a:r>
            <a:endParaRPr lang="en-US" sz="2400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53</a:t>
            </a:fld>
            <a:endParaRPr lang="en-US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/>
          <a:srcRect t="6197" b="88381"/>
          <a:stretch/>
        </p:blipFill>
        <p:spPr>
          <a:xfrm>
            <a:off x="742950" y="1263651"/>
            <a:ext cx="9894678" cy="4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54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12968" b="1819"/>
          <a:stretch/>
        </p:blipFill>
        <p:spPr>
          <a:xfrm>
            <a:off x="1347787" y="123826"/>
            <a:ext cx="93249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55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31" y="114300"/>
            <a:ext cx="8796338" cy="632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4.3.4. </a:t>
            </a:r>
            <a:r>
              <a:rPr lang="tr-TR" dirty="0" err="1" smtClean="0"/>
              <a:t>Hamming</a:t>
            </a:r>
            <a:r>
              <a:rPr lang="tr-TR" dirty="0" smtClean="0"/>
              <a:t> Kodlaması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56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t="12610"/>
          <a:stretch/>
        </p:blipFill>
        <p:spPr>
          <a:xfrm>
            <a:off x="1434487" y="1801019"/>
            <a:ext cx="93230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063" y="2024856"/>
            <a:ext cx="9765874" cy="4226504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57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63" y="365125"/>
            <a:ext cx="9765874" cy="159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58</a:t>
            </a:fld>
            <a:endParaRPr lang="en-US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4" y="1433512"/>
            <a:ext cx="10785359" cy="24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4.15.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59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15209"/>
          <a:stretch/>
        </p:blipFill>
        <p:spPr>
          <a:xfrm>
            <a:off x="771525" y="1690688"/>
            <a:ext cx="10396915" cy="347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4.1. </a:t>
            </a:r>
            <a:r>
              <a:rPr lang="tr-TR" dirty="0"/>
              <a:t>Kodlama Tanımı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t="15201"/>
          <a:stretch/>
        </p:blipFill>
        <p:spPr>
          <a:xfrm>
            <a:off x="838200" y="1690688"/>
            <a:ext cx="10515600" cy="396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4.4. </a:t>
            </a:r>
            <a:r>
              <a:rPr lang="tr-TR" dirty="0" err="1" smtClean="0"/>
              <a:t>Alfanumerik</a:t>
            </a:r>
            <a:r>
              <a:rPr lang="tr-TR" dirty="0" smtClean="0"/>
              <a:t> Kodlar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60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6237"/>
            <a:ext cx="10518489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549275"/>
          </a:xfrm>
        </p:spPr>
        <p:txBody>
          <a:bodyPr>
            <a:normAutofit/>
          </a:bodyPr>
          <a:lstStyle/>
          <a:p>
            <a:r>
              <a:rPr lang="tr-TR" sz="3200" dirty="0" smtClean="0"/>
              <a:t>ASCII (</a:t>
            </a:r>
            <a:r>
              <a:rPr lang="tr-TR" sz="3200" dirty="0" err="1" smtClean="0"/>
              <a:t>American</a:t>
            </a:r>
            <a:r>
              <a:rPr lang="tr-TR" sz="3200" dirty="0" smtClean="0"/>
              <a:t> Standard </a:t>
            </a:r>
            <a:r>
              <a:rPr lang="tr-TR" sz="3200" dirty="0" err="1" smtClean="0"/>
              <a:t>Code</a:t>
            </a:r>
            <a:r>
              <a:rPr lang="tr-TR" sz="3200" dirty="0" smtClean="0"/>
              <a:t> </a:t>
            </a:r>
            <a:r>
              <a:rPr lang="tr-TR" sz="3200" dirty="0" err="1" smtClean="0"/>
              <a:t>for</a:t>
            </a:r>
            <a:r>
              <a:rPr lang="tr-TR" sz="3200" dirty="0" smtClean="0"/>
              <a:t> Information </a:t>
            </a:r>
            <a:r>
              <a:rPr lang="tr-TR" sz="3200" dirty="0" err="1" smtClean="0"/>
              <a:t>Interchange</a:t>
            </a:r>
            <a:r>
              <a:rPr lang="tr-TR" sz="3200" dirty="0" smtClean="0"/>
              <a:t>)</a:t>
            </a:r>
            <a:endParaRPr lang="en-US" sz="3200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61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25297" b="2852"/>
          <a:stretch/>
        </p:blipFill>
        <p:spPr>
          <a:xfrm>
            <a:off x="838200" y="675879"/>
            <a:ext cx="9803016" cy="172323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06" y="2398713"/>
            <a:ext cx="5529633" cy="395763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339" y="2684463"/>
            <a:ext cx="5669588" cy="367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62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t="7491" r="73777"/>
          <a:stretch/>
        </p:blipFill>
        <p:spPr>
          <a:xfrm>
            <a:off x="966993" y="2581275"/>
            <a:ext cx="1450013" cy="366117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/>
          <a:srcRect r="72341"/>
          <a:stretch/>
        </p:blipFill>
        <p:spPr>
          <a:xfrm>
            <a:off x="2589093" y="2636045"/>
            <a:ext cx="1568154" cy="367188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533" y="311945"/>
            <a:ext cx="7896225" cy="23050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 rotWithShape="1">
          <a:blip r:embed="rId3"/>
          <a:srcRect l="49163" r="-235"/>
          <a:stretch/>
        </p:blipFill>
        <p:spPr>
          <a:xfrm>
            <a:off x="8722833" y="2636046"/>
            <a:ext cx="2895600" cy="3671887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 rotWithShape="1">
          <a:blip r:embed="rId2"/>
          <a:srcRect l="49285" t="6739" r="933"/>
          <a:stretch/>
        </p:blipFill>
        <p:spPr>
          <a:xfrm>
            <a:off x="5897488" y="2575719"/>
            <a:ext cx="2752725" cy="36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65087"/>
            <a:ext cx="10515600" cy="754063"/>
          </a:xfrm>
        </p:spPr>
        <p:txBody>
          <a:bodyPr/>
          <a:lstStyle/>
          <a:p>
            <a:r>
              <a:rPr lang="tr-TR" dirty="0" smtClean="0"/>
              <a:t>Örnek 4.16.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63</a:t>
            </a:fld>
            <a:endParaRPr lang="en-US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/>
          <a:srcRect t="16667"/>
          <a:stretch/>
        </p:blipFill>
        <p:spPr>
          <a:xfrm>
            <a:off x="770703" y="709613"/>
            <a:ext cx="8845673" cy="26828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/>
          <a:srcRect l="48827"/>
          <a:stretch/>
        </p:blipFill>
        <p:spPr>
          <a:xfrm>
            <a:off x="8901013" y="2276475"/>
            <a:ext cx="2901284" cy="367188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4"/>
          <a:srcRect l="48920" t="6418"/>
          <a:stretch/>
        </p:blipFill>
        <p:spPr>
          <a:xfrm>
            <a:off x="5950188" y="2260599"/>
            <a:ext cx="2824533" cy="370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Unikod</a:t>
            </a:r>
            <a:r>
              <a:rPr lang="tr-TR" dirty="0" smtClean="0"/>
              <a:t> (Unicode)</a:t>
            </a:r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64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18580"/>
          <a:stretch/>
        </p:blipFill>
        <p:spPr>
          <a:xfrm>
            <a:off x="666474" y="1825625"/>
            <a:ext cx="10687326" cy="285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Türkçe Karakter Tablosu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65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16415"/>
          <a:stretch/>
        </p:blipFill>
        <p:spPr>
          <a:xfrm>
            <a:off x="0" y="1952625"/>
            <a:ext cx="7632919" cy="2726801"/>
          </a:xfrm>
          <a:prstGeom prst="rect">
            <a:avLst/>
          </a:prstGeom>
        </p:spPr>
      </p:pic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16" r="2978"/>
          <a:stretch/>
        </p:blipFill>
        <p:spPr>
          <a:xfrm>
            <a:off x="7448550" y="-4762"/>
            <a:ext cx="4667249" cy="642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7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96" y="863259"/>
            <a:ext cx="9660164" cy="190036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22" y="4106635"/>
            <a:ext cx="9944513" cy="130674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922" y="2888115"/>
            <a:ext cx="9795513" cy="10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4.1.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8</a:t>
            </a:fld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14555"/>
          <a:stretch/>
        </p:blipFill>
        <p:spPr>
          <a:xfrm>
            <a:off x="992414" y="1514475"/>
            <a:ext cx="10207171" cy="299164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/>
          <a:srcRect r="85532" b="25794"/>
          <a:stretch/>
        </p:blipFill>
        <p:spPr>
          <a:xfrm>
            <a:off x="997080" y="4256485"/>
            <a:ext cx="1589898" cy="49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4: Kodlama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9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6029"/>
            <a:ext cx="10418293" cy="435746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817" y="1038688"/>
            <a:ext cx="8567057" cy="3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793</Words>
  <Application>Microsoft Office PowerPoint</Application>
  <PresentationFormat>Geniş ekran</PresentationFormat>
  <Paragraphs>175</Paragraphs>
  <Slides>65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Office Teması</vt:lpstr>
      <vt:lpstr>Bölüm 4: Kodlama</vt:lpstr>
      <vt:lpstr>4. Kodlama</vt:lpstr>
      <vt:lpstr>PowerPoint Sunusu</vt:lpstr>
      <vt:lpstr>PowerPoint Sunusu</vt:lpstr>
      <vt:lpstr>PowerPoint Sunusu</vt:lpstr>
      <vt:lpstr>4.1. Kodlama Tanımı</vt:lpstr>
      <vt:lpstr>PowerPoint Sunusu</vt:lpstr>
      <vt:lpstr>Örnek 4.1.</vt:lpstr>
      <vt:lpstr>PowerPoint Sunusu</vt:lpstr>
      <vt:lpstr>Örnek 4.2.</vt:lpstr>
      <vt:lpstr>PowerPoint Sunusu</vt:lpstr>
      <vt:lpstr>PowerPoint Sunusu</vt:lpstr>
      <vt:lpstr>Örnek 4.3.</vt:lpstr>
      <vt:lpstr>PowerPoint Sunusu</vt:lpstr>
      <vt:lpstr>4.2. Sayısal Kodlama</vt:lpstr>
      <vt:lpstr>PowerPoint Sunusu</vt:lpstr>
      <vt:lpstr>4.2.1. İkili Kodlanmış Ondalık (BCD) Gösterim</vt:lpstr>
      <vt:lpstr>PowerPoint Sunusu</vt:lpstr>
      <vt:lpstr>PowerPoint Sunusu</vt:lpstr>
      <vt:lpstr>BCD Toplama</vt:lpstr>
      <vt:lpstr>Örnek 4.4.</vt:lpstr>
      <vt:lpstr>Örnek 4.5.</vt:lpstr>
      <vt:lpstr>Örnek 4.6.</vt:lpstr>
      <vt:lpstr>BCD Çıkarma</vt:lpstr>
      <vt:lpstr>PowerPoint Sunusu</vt:lpstr>
      <vt:lpstr>4.2.2. Üç Fazlalık Kodu (Excess-3)</vt:lpstr>
      <vt:lpstr>Üç Fazlalık Kodunda Aritmetik İşlemler</vt:lpstr>
      <vt:lpstr>Örnek 4.8.</vt:lpstr>
      <vt:lpstr>Örnek 4.9.</vt:lpstr>
      <vt:lpstr>4.2.3. Aiken Kodu</vt:lpstr>
      <vt:lpstr>PowerPoint Sunusu</vt:lpstr>
      <vt:lpstr>Aiken Kodunda Aritmetik İşlemler</vt:lpstr>
      <vt:lpstr>Örnek 4.10.</vt:lpstr>
      <vt:lpstr>Örnek 4.11.</vt:lpstr>
      <vt:lpstr>Örnek 4.12.</vt:lpstr>
      <vt:lpstr>4.2.4. Bitişik Kodlar ve Gray Kodu</vt:lpstr>
      <vt:lpstr>Hamming Uzaklığı</vt:lpstr>
      <vt:lpstr>Örnek 4.13.</vt:lpstr>
      <vt:lpstr>Gray Kodu</vt:lpstr>
      <vt:lpstr>PowerPoint Sunusu</vt:lpstr>
      <vt:lpstr>4.3. Hata Sezme ve  Onarma</vt:lpstr>
      <vt:lpstr>PowerPoint Sunusu</vt:lpstr>
      <vt:lpstr>PowerPoint Sunusu</vt:lpstr>
      <vt:lpstr>4.3.1. Eşlik biti Ekleme</vt:lpstr>
      <vt:lpstr>PowerPoint Sunusu</vt:lpstr>
      <vt:lpstr>4.3.2. Boyuna Fazlalık Sınaması - LRC</vt:lpstr>
      <vt:lpstr>Örnek 4.14. (Sayfa 78)</vt:lpstr>
      <vt:lpstr>PowerPoint Sunusu</vt:lpstr>
      <vt:lpstr>4.3.3. Çevrimli Fazlalık Sınaması - CRC</vt:lpstr>
      <vt:lpstr>PowerPoint Sunusu</vt:lpstr>
      <vt:lpstr>PowerPoint Sunusu</vt:lpstr>
      <vt:lpstr>PowerPoint Sunusu</vt:lpstr>
      <vt:lpstr>Örnek 4.14. (Sayfa 80)</vt:lpstr>
      <vt:lpstr>PowerPoint Sunusu</vt:lpstr>
      <vt:lpstr>PowerPoint Sunusu</vt:lpstr>
      <vt:lpstr>4.3.4. Hamming Kodlaması</vt:lpstr>
      <vt:lpstr>PowerPoint Sunusu</vt:lpstr>
      <vt:lpstr>PowerPoint Sunusu</vt:lpstr>
      <vt:lpstr>Örnek 4.15.</vt:lpstr>
      <vt:lpstr>4.4. Alfanumerik Kodlar</vt:lpstr>
      <vt:lpstr>ASCII (American Standard Code for Information Interchange)</vt:lpstr>
      <vt:lpstr>PowerPoint Sunusu</vt:lpstr>
      <vt:lpstr>Örnek 4.16.</vt:lpstr>
      <vt:lpstr>Unikod (Unicode)</vt:lpstr>
      <vt:lpstr>Türkçe Karakter Tablosu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yaman</dc:creator>
  <cp:lastModifiedBy>yaman</cp:lastModifiedBy>
  <cp:revision>177</cp:revision>
  <dcterms:created xsi:type="dcterms:W3CDTF">2020-03-27T13:54:28Z</dcterms:created>
  <dcterms:modified xsi:type="dcterms:W3CDTF">2020-11-18T21:03:13Z</dcterms:modified>
</cp:coreProperties>
</file>